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527" r:id="rId2"/>
    <p:sldId id="528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593"/>
    <a:srgbClr val="8BBDBF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4" autoAdjust="0"/>
    <p:restoredTop sz="95396" autoAdjust="0"/>
  </p:normalViewPr>
  <p:slideViewPr>
    <p:cSldViewPr snapToGrid="0">
      <p:cViewPr varScale="1">
        <p:scale>
          <a:sx n="63" d="100"/>
          <a:sy n="63" d="100"/>
        </p:scale>
        <p:origin x="15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e Tian" userId="0e3f7360ceb9ed9f" providerId="LiveId" clId="{45C18419-0E28-4993-822E-1B2500B4C1C4}"/>
    <pc:docChg chg="modSld">
      <pc:chgData name="Xie Tian" userId="0e3f7360ceb9ed9f" providerId="LiveId" clId="{45C18419-0E28-4993-822E-1B2500B4C1C4}" dt="2019-05-07T19:04:39.284" v="0" actId="20577"/>
      <pc:docMkLst>
        <pc:docMk/>
      </pc:docMkLst>
      <pc:sldChg chg="modSp">
        <pc:chgData name="Xie Tian" userId="0e3f7360ceb9ed9f" providerId="LiveId" clId="{45C18419-0E28-4993-822E-1B2500B4C1C4}" dt="2019-05-07T19:04:39.284" v="0" actId="20577"/>
        <pc:sldMkLst>
          <pc:docMk/>
          <pc:sldMk cId="0" sldId="527"/>
        </pc:sldMkLst>
        <pc:spChg chg="mod">
          <ac:chgData name="Xie Tian" userId="0e3f7360ceb9ed9f" providerId="LiveId" clId="{45C18419-0E28-4993-822E-1B2500B4C1C4}" dt="2019-05-07T19:04:39.284" v="0" actId="20577"/>
          <ac:spMkLst>
            <pc:docMk/>
            <pc:sldMk cId="0" sldId="527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BF8C59-4957-CB4B-A2D7-B5A4F0FD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4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BBD214-AA19-854A-A97A-B21DB3FA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73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D214-AA19-854A-A97A-B21DB3FA12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7633" y="6542128"/>
            <a:ext cx="5554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2"/>
                </a:solidFill>
              </a:rPr>
              <a:t>Engineering Research Center for Computer Integrated Surgical Systems and Technology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547987" y="6541255"/>
            <a:ext cx="20266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r>
              <a:rPr lang="en-US" sz="1000" dirty="0">
                <a:latin typeface="+mj-lt"/>
              </a:rPr>
              <a:t>CIS 2, Spring 2019 </a:t>
            </a:r>
          </a:p>
        </p:txBody>
      </p:sp>
      <p:pic>
        <p:nvPicPr>
          <p:cNvPr id="7" name="Picture 6" descr="LCSR Logo - crop - tiny.jpg"/>
          <p:cNvPicPr>
            <a:picLocks noChangeAspect="1"/>
          </p:cNvPicPr>
          <p:nvPr/>
        </p:nvPicPr>
        <p:blipFill>
          <a:blip r:embed="rId17"/>
          <a:srcRect t="3885" b="9679"/>
          <a:stretch>
            <a:fillRect/>
          </a:stretch>
        </p:blipFill>
        <p:spPr>
          <a:xfrm>
            <a:off x="8814877" y="6437990"/>
            <a:ext cx="329123" cy="365760"/>
          </a:xfrm>
          <a:prstGeom prst="rect">
            <a:avLst/>
          </a:prstGeom>
        </p:spPr>
      </p:pic>
      <p:pic>
        <p:nvPicPr>
          <p:cNvPr id="8" name="Picture 7" descr="ERC logo 12.12.08.pdf"/>
          <p:cNvPicPr>
            <a:picLocks noChangeAspect="1"/>
          </p:cNvPicPr>
          <p:nvPr/>
        </p:nvPicPr>
        <p:blipFill>
          <a:blip r:embed="rId18"/>
          <a:srcRect l="22560" t="19588" r="29205" b="37082"/>
          <a:stretch>
            <a:fillRect/>
          </a:stretch>
        </p:blipFill>
        <p:spPr>
          <a:xfrm>
            <a:off x="8561193" y="6483710"/>
            <a:ext cx="274320" cy="320040"/>
          </a:xfrm>
          <a:prstGeom prst="rect">
            <a:avLst/>
          </a:prstGeom>
        </p:spPr>
      </p:pic>
      <p:pic>
        <p:nvPicPr>
          <p:cNvPr id="9" name="Picture 8" descr="cisst_446_projects_logo_whiteback.png"/>
          <p:cNvPicPr>
            <a:picLocks noChangeAspect="1"/>
          </p:cNvPicPr>
          <p:nvPr userDrawn="1"/>
        </p:nvPicPr>
        <p:blipFill>
          <a:blip r:embed="rId19"/>
          <a:srcRect t="12205" b="18228"/>
          <a:stretch>
            <a:fillRect/>
          </a:stretch>
        </p:blipFill>
        <p:spPr>
          <a:xfrm>
            <a:off x="1" y="6470731"/>
            <a:ext cx="556686" cy="3872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5320" y="203200"/>
            <a:ext cx="8214360" cy="1219200"/>
          </a:xfrm>
        </p:spPr>
        <p:txBody>
          <a:bodyPr/>
          <a:lstStyle/>
          <a:p>
            <a:r>
              <a:rPr lang="en-US" dirty="0"/>
              <a:t>Robot-assisted steady ultrasound imaging and visual </a:t>
            </a:r>
            <a:r>
              <a:rPr lang="en-US" dirty="0" err="1"/>
              <a:t>servoing</a:t>
            </a:r>
            <a:r>
              <a:rPr lang="en-US" dirty="0"/>
              <a:t> enabled by deep learning</a:t>
            </a:r>
            <a:br>
              <a:rPr lang="en-US" dirty="0"/>
            </a:br>
            <a:r>
              <a:rPr lang="en-US" sz="1800" b="0" dirty="0"/>
              <a:t>Group 7:</a:t>
            </a:r>
            <a:r>
              <a:rPr lang="en-US" sz="1800" dirty="0"/>
              <a:t> </a:t>
            </a:r>
            <a:r>
              <a:rPr lang="en-US" sz="1800" b="0" dirty="0"/>
              <a:t>Tian Xie  </a:t>
            </a:r>
            <a:br>
              <a:rPr lang="en-US" sz="1800" b="0" dirty="0"/>
            </a:br>
            <a:r>
              <a:rPr lang="en-US" sz="1800" b="0" dirty="0"/>
              <a:t>Mentors: Dr. Emad </a:t>
            </a:r>
            <a:r>
              <a:rPr lang="en-US" sz="1800" b="0" dirty="0" err="1"/>
              <a:t>Boctor</a:t>
            </a:r>
            <a:r>
              <a:rPr lang="en-US" sz="1800" b="0" dirty="0"/>
              <a:t>, Dr. </a:t>
            </a:r>
            <a:r>
              <a:rPr lang="en-US" sz="1800" b="0" dirty="0" err="1"/>
              <a:t>Mahya</a:t>
            </a:r>
            <a:r>
              <a:rPr lang="en-US" sz="1800" b="0" dirty="0"/>
              <a:t> </a:t>
            </a:r>
            <a:r>
              <a:rPr lang="en-US" sz="1800" b="0" dirty="0" err="1"/>
              <a:t>Shahbazi</a:t>
            </a:r>
            <a:endParaRPr lang="en-US" sz="18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4320" y="1643559"/>
            <a:ext cx="6248400" cy="4686122"/>
          </a:xfrm>
        </p:spPr>
        <p:txBody>
          <a:bodyPr/>
          <a:lstStyle/>
          <a:p>
            <a:pPr>
              <a:buNone/>
            </a:pPr>
            <a:r>
              <a:rPr lang="en-US" sz="2000" b="1" dirty="0"/>
              <a:t>Goals</a:t>
            </a:r>
            <a:r>
              <a:rPr lang="en-US" sz="2000" dirty="0"/>
              <a:t>: </a:t>
            </a:r>
          </a:p>
          <a:p>
            <a:pPr indent="-176213"/>
            <a:r>
              <a:rPr lang="en-US" sz="1800" dirty="0"/>
              <a:t>Provide steady ultrasound imaging for cancer biopsy</a:t>
            </a:r>
            <a:endParaRPr lang="en-US" sz="2000" b="1" dirty="0"/>
          </a:p>
          <a:p>
            <a:pPr>
              <a:buNone/>
            </a:pPr>
            <a:r>
              <a:rPr lang="en-US" sz="2000" b="1" dirty="0"/>
              <a:t>Significance:</a:t>
            </a:r>
          </a:p>
          <a:p>
            <a:pPr indent="-176213"/>
            <a:r>
              <a:rPr lang="en-US" sz="1800" dirty="0"/>
              <a:t>Help maintain a constant view of the lesion during biopsy</a:t>
            </a:r>
          </a:p>
          <a:p>
            <a:pPr indent="-176213"/>
            <a:r>
              <a:rPr lang="en-US" sz="1800" dirty="0"/>
              <a:t>Help sonographers reduce the risk of muscle injuries</a:t>
            </a:r>
          </a:p>
          <a:p>
            <a:pPr>
              <a:buNone/>
            </a:pPr>
            <a:r>
              <a:rPr lang="en-US" sz="2000" b="1" dirty="0"/>
              <a:t>Results:</a:t>
            </a:r>
          </a:p>
          <a:p>
            <a:pPr indent="-176213"/>
            <a:r>
              <a:rPr lang="en-US" sz="1800" dirty="0"/>
              <a:t>Testbed setup and data acquisition </a:t>
            </a:r>
          </a:p>
          <a:p>
            <a:pPr indent="-176213"/>
            <a:r>
              <a:rPr lang="en-US" sz="1800" dirty="0"/>
              <a:t>Estimation of  in-plane motion by an image region tracking algorithm </a:t>
            </a:r>
          </a:p>
          <a:p>
            <a:pPr indent="-176213"/>
            <a:r>
              <a:rPr lang="en-US" sz="1800" dirty="0"/>
              <a:t>Estimation of  out-of-plane motion by deep learning</a:t>
            </a:r>
          </a:p>
          <a:p>
            <a:pPr indent="-176213"/>
            <a:r>
              <a:rPr lang="en-US" sz="1800" dirty="0"/>
              <a:t>A visual </a:t>
            </a:r>
            <a:r>
              <a:rPr lang="en-US" sz="1800" dirty="0" err="1"/>
              <a:t>servoing</a:t>
            </a:r>
            <a:r>
              <a:rPr lang="en-US" sz="1800" dirty="0"/>
              <a:t> demo for in-plane lateral translation</a:t>
            </a:r>
          </a:p>
          <a:p>
            <a:pPr indent="-176213"/>
            <a:r>
              <a:rPr lang="en-US" sz="1800" dirty="0"/>
              <a:t>Detection of fully developed speckles using deep learning 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/>
          </a:p>
          <a:p>
            <a:pPr indent="-176213">
              <a:buNone/>
            </a:pPr>
            <a:endParaRPr lang="en-US" sz="2000" dirty="0"/>
          </a:p>
        </p:txBody>
      </p:sp>
      <p:pic>
        <p:nvPicPr>
          <p:cNvPr id="7" name="Picture 6" descr="A picture containing indoor, wall, table, floor&#10;&#10;Description automatically generated">
            <a:extLst>
              <a:ext uri="{FF2B5EF4-FFF2-40B4-BE49-F238E27FC236}">
                <a16:creationId xmlns:a16="http://schemas.microsoft.com/office/drawing/2014/main" id="{A230543B-7B2C-4A1F-AC1A-194CFAB80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8" t="-1" r="10843" b="11864"/>
          <a:stretch/>
        </p:blipFill>
        <p:spPr>
          <a:xfrm>
            <a:off x="6242630" y="1775638"/>
            <a:ext cx="2627050" cy="41769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snow, antenna&#10;&#10;Description automatically generated">
            <a:extLst>
              <a:ext uri="{FF2B5EF4-FFF2-40B4-BE49-F238E27FC236}">
                <a16:creationId xmlns:a16="http://schemas.microsoft.com/office/drawing/2014/main" id="{60A2DFFF-8758-4F16-AF1E-C553430BF9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9" t="5841" r="7882" b="-1728"/>
          <a:stretch/>
        </p:blipFill>
        <p:spPr>
          <a:xfrm>
            <a:off x="332283" y="678592"/>
            <a:ext cx="4401820" cy="293719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91CD16A-CAE2-4283-B569-DB8818FC6CCB}"/>
              </a:ext>
            </a:extLst>
          </p:cNvPr>
          <p:cNvGrpSpPr/>
          <p:nvPr/>
        </p:nvGrpSpPr>
        <p:grpSpPr>
          <a:xfrm>
            <a:off x="695960" y="3848612"/>
            <a:ext cx="7848530" cy="2742797"/>
            <a:chOff x="440086" y="3281998"/>
            <a:chExt cx="8055311" cy="297736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085746-F152-4E70-B584-6F4B40E15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086" y="3290223"/>
              <a:ext cx="6080760" cy="296914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3875E3-02DB-4413-8AD0-215F2F057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23580" y="3281998"/>
              <a:ext cx="2971817" cy="2971817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F8C3995-9D7A-4F65-A4AB-67CA79C06FE9}"/>
                </a:ext>
              </a:extLst>
            </p:cNvPr>
            <p:cNvGrpSpPr/>
            <p:nvPr/>
          </p:nvGrpSpPr>
          <p:grpSpPr>
            <a:xfrm>
              <a:off x="1044601" y="3290222"/>
              <a:ext cx="2592679" cy="634787"/>
              <a:chOff x="1044601" y="3290222"/>
              <a:chExt cx="2592679" cy="63478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A06D71-4965-4081-B860-6CD59868EDD2}"/>
                  </a:ext>
                </a:extLst>
              </p:cNvPr>
              <p:cNvSpPr txBox="1"/>
              <p:nvPr/>
            </p:nvSpPr>
            <p:spPr>
              <a:xfrm>
                <a:off x="1044601" y="3290222"/>
                <a:ext cx="1304571" cy="634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Ultrasound probe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AF4DD91-A89C-4CAA-8986-FD1910C06C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332710" y="3384342"/>
                <a:ext cx="1304570" cy="185589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5CDE557-AA81-4A1B-AEA1-D6F6BD4772CC}"/>
              </a:ext>
            </a:extLst>
          </p:cNvPr>
          <p:cNvSpPr txBox="1"/>
          <p:nvPr/>
        </p:nvSpPr>
        <p:spPr>
          <a:xfrm>
            <a:off x="765340" y="6229894"/>
            <a:ext cx="1798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Speed: x2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95D3BF-4CFD-4B49-A9BC-31312D3B8870}"/>
              </a:ext>
            </a:extLst>
          </p:cNvPr>
          <p:cNvSpPr txBox="1"/>
          <p:nvPr/>
        </p:nvSpPr>
        <p:spPr>
          <a:xfrm>
            <a:off x="543560" y="202069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(1) CNN results: elevational translation (756 patches in one image)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CBAEB7-C871-47D8-B7A8-F2D6FD100D80}"/>
              </a:ext>
            </a:extLst>
          </p:cNvPr>
          <p:cNvSpPr txBox="1"/>
          <p:nvPr/>
        </p:nvSpPr>
        <p:spPr>
          <a:xfrm>
            <a:off x="543560" y="349425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(2) Visual </a:t>
            </a:r>
            <a:r>
              <a:rPr lang="en-US" sz="1800" dirty="0" err="1"/>
              <a:t>servoing</a:t>
            </a:r>
            <a:r>
              <a:rPr lang="en-US" sz="1800" dirty="0"/>
              <a:t> demo: 1 </a:t>
            </a:r>
            <a:r>
              <a:rPr lang="en-US" sz="1800" dirty="0" err="1"/>
              <a:t>DoF</a:t>
            </a:r>
            <a:r>
              <a:rPr lang="en-US" sz="1800" dirty="0"/>
              <a:t> lateral translation</a:t>
            </a:r>
          </a:p>
        </p:txBody>
      </p:sp>
      <p:pic>
        <p:nvPicPr>
          <p:cNvPr id="31" name="Picture 30" descr="A screen shot of a computer&#10;&#10;Description automatically generated">
            <a:extLst>
              <a:ext uri="{FF2B5EF4-FFF2-40B4-BE49-F238E27FC236}">
                <a16:creationId xmlns:a16="http://schemas.microsoft.com/office/drawing/2014/main" id="{13AC6DBE-CEC2-4D3E-852B-7882D94B00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036" t="14757" r="27596" b="31617"/>
          <a:stretch/>
        </p:blipFill>
        <p:spPr>
          <a:xfrm>
            <a:off x="4734103" y="970475"/>
            <a:ext cx="3810387" cy="218522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E65A1FA-E2FE-4D0C-803E-938DD1AE6E13}"/>
              </a:ext>
            </a:extLst>
          </p:cNvPr>
          <p:cNvSpPr txBox="1"/>
          <p:nvPr/>
        </p:nvSpPr>
        <p:spPr>
          <a:xfrm>
            <a:off x="4701976" y="635501"/>
            <a:ext cx="3544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Outliers (“bad” regions)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B544CA-F533-4FA3-BA34-CB9893FECEC8}"/>
              </a:ext>
            </a:extLst>
          </p:cNvPr>
          <p:cNvSpPr txBox="1"/>
          <p:nvPr/>
        </p:nvSpPr>
        <p:spPr>
          <a:xfrm>
            <a:off x="6773026" y="5217454"/>
            <a:ext cx="968081" cy="968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8403E99-C649-42EF-9B14-7CEB8A75381A}"/>
              </a:ext>
            </a:extLst>
          </p:cNvPr>
          <p:cNvSpPr/>
          <p:nvPr/>
        </p:nvSpPr>
        <p:spPr bwMode="auto">
          <a:xfrm rot="20273574">
            <a:off x="931893" y="1425542"/>
            <a:ext cx="3108352" cy="4077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90686F2-6400-4A51-B9BC-97A5C6CDD35B}"/>
              </a:ext>
            </a:extLst>
          </p:cNvPr>
          <p:cNvCxnSpPr>
            <a:cxnSpLocks/>
          </p:cNvCxnSpPr>
          <p:nvPr/>
        </p:nvCxnSpPr>
        <p:spPr bwMode="auto">
          <a:xfrm>
            <a:off x="3467371" y="1200732"/>
            <a:ext cx="2100309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ERC 2010 Talk Templat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ERC 2010 Talk Template.potx</Template>
  <TotalTime>872</TotalTime>
  <Words>118</Words>
  <Application>Microsoft Office PowerPoint</Application>
  <PresentationFormat>On-screen Show (4:3)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ERC 2010 Talk Template</vt:lpstr>
      <vt:lpstr>Robot-assisted steady ultrasound imaging and visual servoing enabled by deep learning Group 7: Tian Xie   Mentors: Dr. Emad Boctor, Dr. Mahya Shahbazi</vt:lpstr>
      <vt:lpstr>PowerPoint Presentation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 Taylor</dc:creator>
  <cp:lastModifiedBy>Xie Tian</cp:lastModifiedBy>
  <cp:revision>24</cp:revision>
  <cp:lastPrinted>2010-08-24T19:06:24Z</cp:lastPrinted>
  <dcterms:created xsi:type="dcterms:W3CDTF">2013-04-23T14:35:11Z</dcterms:created>
  <dcterms:modified xsi:type="dcterms:W3CDTF">2019-05-08T00:20:09Z</dcterms:modified>
</cp:coreProperties>
</file>