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9" name="Shape 14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9" name="Shape 159"/>
        <p:cNvGrpSpPr/>
        <p:nvPr/>
      </p:nvGrpSpPr>
      <p:grpSpPr>
        <a:xfrm>
          <a:off x="0" y="0"/>
          <a:ext cx="0" cy="0"/>
          <a:chOff x="0" y="0"/>
          <a:chExt cx="0" cy="0"/>
        </a:xfrm>
      </p:grpSpPr>
      <p:sp>
        <p:nvSpPr>
          <p:cNvPr id="160" name="Shape 16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1" name="Shape 16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3" name="Shape 17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5" name="Shape 18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7" name="Shape 19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9" name="Shape 20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3" name="Shape 223"/>
        <p:cNvGrpSpPr/>
        <p:nvPr/>
      </p:nvGrpSpPr>
      <p:grpSpPr>
        <a:xfrm>
          <a:off x="0" y="0"/>
          <a:ext cx="0" cy="0"/>
          <a:chOff x="0" y="0"/>
          <a:chExt cx="0" cy="0"/>
        </a:xfrm>
      </p:grpSpPr>
      <p:sp>
        <p:nvSpPr>
          <p:cNvPr id="224" name="Shape 22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5" name="Shape 22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5" name="Shape 235"/>
        <p:cNvGrpSpPr/>
        <p:nvPr/>
      </p:nvGrpSpPr>
      <p:grpSpPr>
        <a:xfrm>
          <a:off x="0" y="0"/>
          <a:ext cx="0" cy="0"/>
          <a:chOff x="0" y="0"/>
          <a:chExt cx="0" cy="0"/>
        </a:xfrm>
      </p:grpSpPr>
      <p:sp>
        <p:nvSpPr>
          <p:cNvPr id="236" name="Shape 2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7" name="Shape 23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 name="Shape 57"/>
        <p:cNvGrpSpPr/>
        <p:nvPr/>
      </p:nvGrpSpPr>
      <p:grpSpPr>
        <a:xfrm>
          <a:off x="0" y="0"/>
          <a:ext cx="0" cy="0"/>
          <a:chOff x="0" y="0"/>
          <a:chExt cx="0" cy="0"/>
        </a:xfrm>
      </p:grpSpPr>
      <p:sp>
        <p:nvSpPr>
          <p:cNvPr id="58" name="Shape 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9" name="Shape 5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1" name="Shape 10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1" name="Shape 111"/>
        <p:cNvGrpSpPr/>
        <p:nvPr/>
      </p:nvGrpSpPr>
      <p:grpSpPr>
        <a:xfrm>
          <a:off x="0" y="0"/>
          <a:ext cx="0" cy="0"/>
          <a:chOff x="0" y="0"/>
          <a:chExt cx="0" cy="0"/>
        </a:xfrm>
      </p:grpSpPr>
      <p:sp>
        <p:nvSpPr>
          <p:cNvPr id="112" name="Shape 11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3" name="Shape 11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5" name="Shape 12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7" name="Shape 13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05.gif"/><Relationship Id="rId4" Type="http://schemas.openxmlformats.org/officeDocument/2006/relationships/image" Target="../media/image0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05.gi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04.gif"/><Relationship Id="rId4" Type="http://schemas.openxmlformats.org/officeDocument/2006/relationships/image" Target="../media/image03.gif"/><Relationship Id="rId5" Type="http://schemas.openxmlformats.org/officeDocument/2006/relationships/image" Target="../media/image05.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0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0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rIns="91425" tIns="91425">
            <a:noAutofit/>
          </a:bodyPr>
          <a:lstStyle/>
          <a:p>
            <a:pPr lvl="0">
              <a:spcBef>
                <a:spcPts val="0"/>
              </a:spcBef>
              <a:buNone/>
            </a:pPr>
            <a:r>
              <a:rPr lang="en"/>
              <a:t>Realtime Feedback Tool for Nasal Surgery</a:t>
            </a:r>
          </a:p>
        </p:txBody>
      </p:sp>
      <p:sp>
        <p:nvSpPr>
          <p:cNvPr id="55" name="Shape 55"/>
          <p:cNvSpPr txBox="1"/>
          <p:nvPr>
            <p:ph idx="1" type="subTitle"/>
          </p:nvPr>
        </p:nvSpPr>
        <p:spPr>
          <a:xfrm>
            <a:off x="311700" y="2834125"/>
            <a:ext cx="8520600" cy="792600"/>
          </a:xfrm>
          <a:prstGeom prst="rect">
            <a:avLst/>
          </a:prstGeom>
        </p:spPr>
        <p:txBody>
          <a:bodyPr anchorCtr="0" anchor="t" bIns="91425" lIns="91425" rIns="91425" tIns="91425">
            <a:noAutofit/>
          </a:bodyPr>
          <a:lstStyle/>
          <a:p>
            <a:pPr lvl="0" rtl="0">
              <a:spcBef>
                <a:spcPts val="0"/>
              </a:spcBef>
              <a:buNone/>
            </a:pPr>
            <a:r>
              <a:rPr lang="en"/>
              <a:t>Michael Norris and Felix Jonathan</a:t>
            </a:r>
          </a:p>
          <a:p>
            <a:pPr lvl="0" rtl="0">
              <a:spcBef>
                <a:spcPts val="0"/>
              </a:spcBef>
              <a:buNone/>
            </a:pPr>
            <a:r>
              <a:rPr lang="en"/>
              <a:t>Group 3</a:t>
            </a:r>
          </a:p>
          <a:p>
            <a:pPr lvl="0" rtl="0">
              <a:spcBef>
                <a:spcPts val="0"/>
              </a:spcBef>
              <a:buNone/>
            </a:pPr>
            <a:r>
              <a:rPr lang="en"/>
              <a:t>Mentors: Narges Ahmidi, </a:t>
            </a:r>
          </a:p>
          <a:p>
            <a:pPr lvl="0" rtl="0">
              <a:spcBef>
                <a:spcPts val="0"/>
              </a:spcBef>
              <a:buClr>
                <a:schemeClr val="dk1"/>
              </a:buClr>
              <a:buSzPct val="39285"/>
              <a:buFont typeface="Arial"/>
              <a:buNone/>
            </a:pPr>
            <a:r>
              <a:rPr lang="en"/>
              <a:t>Dr. Masaru Ishii, Dr. Lisa Ishii</a:t>
            </a:r>
          </a:p>
          <a:p>
            <a:pPr lvl="0">
              <a:spcBef>
                <a:spcPts val="0"/>
              </a:spcBef>
              <a:buNone/>
            </a:pPr>
            <a:r>
              <a:t/>
            </a:r>
            <a:endParaRPr/>
          </a:p>
        </p:txBody>
      </p:sp>
      <p:sp>
        <p:nvSpPr>
          <p:cNvPr id="56" name="Shape 56"/>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x="0" y="0"/>
          <a:ext cx="0" cy="0"/>
          <a:chOff x="0" y="0"/>
          <a:chExt cx="0" cy="0"/>
        </a:xfrm>
      </p:grpSpPr>
      <p:sp>
        <p:nvSpPr>
          <p:cNvPr id="151" name="Shape 151"/>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Milestones</a:t>
            </a:r>
          </a:p>
        </p:txBody>
      </p:sp>
      <p:sp>
        <p:nvSpPr>
          <p:cNvPr id="152" name="Shape 152"/>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81000" lvl="0" marL="889000" rtl="0">
              <a:lnSpc>
                <a:spcPct val="150000"/>
              </a:lnSpc>
              <a:spcBef>
                <a:spcPts val="0"/>
              </a:spcBef>
              <a:spcAft>
                <a:spcPts val="900"/>
              </a:spcAft>
              <a:buClr>
                <a:srgbClr val="000000"/>
              </a:buClr>
              <a:buSzPct val="100000"/>
              <a:buAutoNum type="arabicPeriod" startAt="5"/>
            </a:pPr>
            <a:r>
              <a:rPr lang="en" sz="2400">
                <a:solidFill>
                  <a:srgbClr val="000000"/>
                </a:solidFill>
                <a:highlight>
                  <a:srgbClr val="FFFFFF"/>
                </a:highlight>
              </a:rPr>
              <a:t>Evaluation</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Planned Date: April 13th</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Expected Date: April 13th</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Status: 0%</a:t>
            </a:r>
          </a:p>
          <a:p>
            <a:pPr indent="0" lvl="0" marL="0" rtl="0">
              <a:lnSpc>
                <a:spcPct val="150000"/>
              </a:lnSpc>
              <a:spcBef>
                <a:spcPts val="0"/>
              </a:spcBef>
              <a:spcAft>
                <a:spcPts val="900"/>
              </a:spcAft>
              <a:buNone/>
            </a:pPr>
            <a:r>
              <a:rPr lang="en" sz="2400">
                <a:solidFill>
                  <a:srgbClr val="000000"/>
                </a:solidFill>
                <a:highlight>
                  <a:srgbClr val="FFFFFF"/>
                </a:highlight>
              </a:rPr>
              <a:t>Get the tool in surgeon’s hands and get feedback.</a:t>
            </a:r>
          </a:p>
          <a:p>
            <a:pPr lvl="0" rtl="0">
              <a:spcBef>
                <a:spcPts val="0"/>
              </a:spcBef>
              <a:buNone/>
            </a:pPr>
            <a:r>
              <a:t/>
            </a:r>
            <a:endParaRPr/>
          </a:p>
        </p:txBody>
      </p:sp>
      <p:sp>
        <p:nvSpPr>
          <p:cNvPr id="153" name="Shape 15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54" name="Shape 154"/>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55" name="Shape 155"/>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56" name="Shape 156"/>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57" name="Shape 157"/>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58" name="Shape 158"/>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2" name="Shape 162"/>
        <p:cNvGrpSpPr/>
        <p:nvPr/>
      </p:nvGrpSpPr>
      <p:grpSpPr>
        <a:xfrm>
          <a:off x="0" y="0"/>
          <a:ext cx="0" cy="0"/>
          <a:chOff x="0" y="0"/>
          <a:chExt cx="0" cy="0"/>
        </a:xfrm>
      </p:grpSpPr>
      <p:sp>
        <p:nvSpPr>
          <p:cNvPr id="163" name="Shape 163"/>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Milestones</a:t>
            </a:r>
          </a:p>
        </p:txBody>
      </p:sp>
      <p:sp>
        <p:nvSpPr>
          <p:cNvPr id="164" name="Shape 164"/>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93700" lvl="0" marL="889000" rtl="0">
              <a:lnSpc>
                <a:spcPct val="150000"/>
              </a:lnSpc>
              <a:spcBef>
                <a:spcPts val="0"/>
              </a:spcBef>
              <a:spcAft>
                <a:spcPts val="900"/>
              </a:spcAft>
              <a:buClr>
                <a:srgbClr val="000000"/>
              </a:buClr>
              <a:buSzPct val="100000"/>
              <a:buAutoNum type="arabicPeriod" startAt="6"/>
            </a:pPr>
            <a:r>
              <a:rPr lang="en" sz="2600">
                <a:solidFill>
                  <a:srgbClr val="000000"/>
                </a:solidFill>
                <a:highlight>
                  <a:srgbClr val="FFFFFF"/>
                </a:highlight>
              </a:rPr>
              <a:t>Milestone name: Paper</a:t>
            </a:r>
          </a:p>
          <a:p>
            <a:pPr indent="-393700" lvl="1" marL="1524000" rtl="0">
              <a:lnSpc>
                <a:spcPct val="150000"/>
              </a:lnSpc>
              <a:spcBef>
                <a:spcPts val="0"/>
              </a:spcBef>
              <a:spcAft>
                <a:spcPts val="900"/>
              </a:spcAft>
              <a:buClr>
                <a:srgbClr val="000000"/>
              </a:buClr>
              <a:buSzPct val="100000"/>
              <a:buFont typeface="Wingdings"/>
              <a:buChar char="§"/>
            </a:pPr>
            <a:r>
              <a:rPr lang="en" sz="2600">
                <a:solidFill>
                  <a:srgbClr val="000000"/>
                </a:solidFill>
                <a:highlight>
                  <a:srgbClr val="FFFFFF"/>
                </a:highlight>
              </a:rPr>
              <a:t>Planned Date: April 27th</a:t>
            </a:r>
          </a:p>
          <a:p>
            <a:pPr indent="-393700" lvl="1" marL="1524000" rtl="0">
              <a:lnSpc>
                <a:spcPct val="150000"/>
              </a:lnSpc>
              <a:spcBef>
                <a:spcPts val="0"/>
              </a:spcBef>
              <a:spcAft>
                <a:spcPts val="900"/>
              </a:spcAft>
              <a:buClr>
                <a:srgbClr val="000000"/>
              </a:buClr>
              <a:buSzPct val="100000"/>
              <a:buFont typeface="Wingdings"/>
              <a:buChar char="§"/>
            </a:pPr>
            <a:r>
              <a:rPr lang="en" sz="2600">
                <a:solidFill>
                  <a:srgbClr val="000000"/>
                </a:solidFill>
                <a:highlight>
                  <a:srgbClr val="FFFFFF"/>
                </a:highlight>
              </a:rPr>
              <a:t>Expected Date: April 27th</a:t>
            </a:r>
          </a:p>
          <a:p>
            <a:pPr indent="-393700" lvl="1" marL="1524000" rtl="0">
              <a:lnSpc>
                <a:spcPct val="150000"/>
              </a:lnSpc>
              <a:spcBef>
                <a:spcPts val="0"/>
              </a:spcBef>
              <a:spcAft>
                <a:spcPts val="900"/>
              </a:spcAft>
              <a:buClr>
                <a:srgbClr val="000000"/>
              </a:buClr>
              <a:buSzPct val="100000"/>
              <a:buFont typeface="Wingdings"/>
              <a:buChar char="§"/>
            </a:pPr>
            <a:r>
              <a:rPr lang="en" sz="2600">
                <a:solidFill>
                  <a:srgbClr val="000000"/>
                </a:solidFill>
                <a:highlight>
                  <a:srgbClr val="FFFFFF"/>
                </a:highlight>
              </a:rPr>
              <a:t>Status: 0%</a:t>
            </a:r>
          </a:p>
          <a:p>
            <a:pPr lvl="0" rtl="0">
              <a:spcBef>
                <a:spcPts val="0"/>
              </a:spcBef>
              <a:buNone/>
            </a:pPr>
            <a:r>
              <a:t/>
            </a:r>
            <a:endParaRPr/>
          </a:p>
        </p:txBody>
      </p:sp>
      <p:sp>
        <p:nvSpPr>
          <p:cNvPr id="165" name="Shape 16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66" name="Shape 166"/>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67" name="Shape 167"/>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68" name="Shape 168"/>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69" name="Shape 169"/>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70" name="Shape 170"/>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sp>
        <p:nvSpPr>
          <p:cNvPr id="175" name="Shape 17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Deliverables</a:t>
            </a:r>
          </a:p>
        </p:txBody>
      </p:sp>
      <p:sp>
        <p:nvSpPr>
          <p:cNvPr id="176" name="Shape 176"/>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42900" lvl="0" marL="889000" rtl="0">
              <a:lnSpc>
                <a:spcPct val="150000"/>
              </a:lnSpc>
              <a:spcBef>
                <a:spcPts val="0"/>
              </a:spcBef>
              <a:spcAft>
                <a:spcPts val="900"/>
              </a:spcAft>
              <a:buClr>
                <a:srgbClr val="638C9C"/>
              </a:buClr>
              <a:buSzPct val="100000"/>
              <a:buFont typeface="Wingdings"/>
              <a:buChar char="§"/>
            </a:pPr>
            <a:r>
              <a:rPr b="1" lang="en">
                <a:solidFill>
                  <a:srgbClr val="333333"/>
                </a:solidFill>
                <a:highlight>
                  <a:srgbClr val="FFFFFF"/>
                </a:highlight>
              </a:rPr>
              <a:t>Minimum:</a:t>
            </a:r>
            <a:r>
              <a:rPr lang="en">
                <a:solidFill>
                  <a:srgbClr val="333333"/>
                </a:solidFill>
                <a:highlight>
                  <a:srgbClr val="FFFFFF"/>
                </a:highlight>
              </a:rPr>
              <a:t> (Expected by </a:t>
            </a:r>
            <a:r>
              <a:rPr lang="en" strike="sngStrike">
                <a:solidFill>
                  <a:srgbClr val="333333"/>
                </a:solidFill>
                <a:highlight>
                  <a:srgbClr val="FFFFFF"/>
                </a:highlight>
              </a:rPr>
              <a:t>3/14</a:t>
            </a:r>
            <a:r>
              <a:rPr lang="en">
                <a:solidFill>
                  <a:srgbClr val="333333"/>
                </a:solidFill>
                <a:highlight>
                  <a:srgbClr val="FFFFFF"/>
                </a:highlight>
              </a:rPr>
              <a:t> 3/28)</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Training procedure for any model of scissors</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Line of Cut prediction for scissors</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Visualizing line of cut prediction and septum surface / phantom</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Septum surface reconstruction by tracing the actual septum</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Documentation for all software and mechanical designs</a:t>
            </a:r>
          </a:p>
        </p:txBody>
      </p:sp>
      <p:sp>
        <p:nvSpPr>
          <p:cNvPr id="177" name="Shape 17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
        <p:nvSpPr>
          <p:cNvPr id="178" name="Shape 178"/>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79" name="Shape 179"/>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80" name="Shape 180"/>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Milestones</a:t>
            </a:r>
          </a:p>
        </p:txBody>
      </p:sp>
      <p:sp>
        <p:nvSpPr>
          <p:cNvPr id="181" name="Shape 181"/>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Deliverables</a:t>
            </a:r>
          </a:p>
        </p:txBody>
      </p:sp>
      <p:sp>
        <p:nvSpPr>
          <p:cNvPr id="182" name="Shape 182"/>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x="0" y="0"/>
          <a:ext cx="0" cy="0"/>
          <a:chOff x="0" y="0"/>
          <a:chExt cx="0" cy="0"/>
        </a:xfrm>
      </p:grpSpPr>
      <p:sp>
        <p:nvSpPr>
          <p:cNvPr id="187" name="Shape 18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Deliverables</a:t>
            </a:r>
          </a:p>
        </p:txBody>
      </p:sp>
      <p:sp>
        <p:nvSpPr>
          <p:cNvPr id="188" name="Shape 188"/>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42900" lvl="0" marL="889000" rtl="0">
              <a:lnSpc>
                <a:spcPct val="150000"/>
              </a:lnSpc>
              <a:spcBef>
                <a:spcPts val="0"/>
              </a:spcBef>
              <a:spcAft>
                <a:spcPts val="900"/>
              </a:spcAft>
              <a:buClr>
                <a:srgbClr val="638C9C"/>
              </a:buClr>
              <a:buSzPct val="100000"/>
              <a:buFont typeface="Wingdings"/>
              <a:buChar char="§"/>
            </a:pPr>
            <a:r>
              <a:rPr b="1" lang="en">
                <a:solidFill>
                  <a:srgbClr val="333333"/>
                </a:solidFill>
                <a:highlight>
                  <a:srgbClr val="FFFFFF"/>
                </a:highlight>
              </a:rPr>
              <a:t>Expected:</a:t>
            </a:r>
            <a:r>
              <a:rPr lang="en">
                <a:solidFill>
                  <a:srgbClr val="333333"/>
                </a:solidFill>
                <a:highlight>
                  <a:srgbClr val="FFFFFF"/>
                </a:highlight>
              </a:rPr>
              <a:t> (Expected by 4/4)</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Real­time visualization of line of cut prediction on septum surface (&gt; 15 Hz refresh rate)</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Http­-based web service to send data from existing software to our project</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Software that validates the accuracy of a cut with respect to the prediction on the phantom</a:t>
            </a:r>
          </a:p>
          <a:p>
            <a:pPr lvl="0">
              <a:spcBef>
                <a:spcPts val="0"/>
              </a:spcBef>
              <a:buNone/>
            </a:pPr>
            <a:r>
              <a:t/>
            </a:r>
            <a:endParaRPr/>
          </a:p>
        </p:txBody>
      </p:sp>
      <p:sp>
        <p:nvSpPr>
          <p:cNvPr id="189" name="Shape 18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
        <p:nvSpPr>
          <p:cNvPr id="190" name="Shape 190"/>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91" name="Shape 191"/>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92" name="Shape 192"/>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Milestones</a:t>
            </a:r>
          </a:p>
        </p:txBody>
      </p:sp>
      <p:sp>
        <p:nvSpPr>
          <p:cNvPr id="193" name="Shape 193"/>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Deliverables</a:t>
            </a:r>
          </a:p>
        </p:txBody>
      </p:sp>
      <p:sp>
        <p:nvSpPr>
          <p:cNvPr id="194" name="Shape 194"/>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8" name="Shape 198"/>
        <p:cNvGrpSpPr/>
        <p:nvPr/>
      </p:nvGrpSpPr>
      <p:grpSpPr>
        <a:xfrm>
          <a:off x="0" y="0"/>
          <a:ext cx="0" cy="0"/>
          <a:chOff x="0" y="0"/>
          <a:chExt cx="0" cy="0"/>
        </a:xfrm>
      </p:grpSpPr>
      <p:sp>
        <p:nvSpPr>
          <p:cNvPr id="199" name="Shape 19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Deliverables</a:t>
            </a:r>
          </a:p>
        </p:txBody>
      </p:sp>
      <p:sp>
        <p:nvSpPr>
          <p:cNvPr id="200" name="Shape 200"/>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42900" lvl="0" marL="889000" rtl="0">
              <a:lnSpc>
                <a:spcPct val="150000"/>
              </a:lnSpc>
              <a:spcBef>
                <a:spcPts val="0"/>
              </a:spcBef>
              <a:spcAft>
                <a:spcPts val="900"/>
              </a:spcAft>
              <a:buClr>
                <a:srgbClr val="638C9C"/>
              </a:buClr>
              <a:buSzPct val="100000"/>
              <a:buFont typeface="Wingdings"/>
              <a:buChar char="§"/>
            </a:pPr>
            <a:r>
              <a:rPr b="1" lang="en">
                <a:solidFill>
                  <a:srgbClr val="333333"/>
                </a:solidFill>
                <a:highlight>
                  <a:srgbClr val="FFFFFF"/>
                </a:highlight>
              </a:rPr>
              <a:t>Maximum:</a:t>
            </a:r>
            <a:r>
              <a:rPr lang="en">
                <a:solidFill>
                  <a:srgbClr val="333333"/>
                </a:solidFill>
                <a:highlight>
                  <a:srgbClr val="FFFFFF"/>
                </a:highlight>
              </a:rPr>
              <a:t> (Expected by 4/14)</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Reasonable accuracy for line of cut prediction (to be updated when we get complete specification of every sensor and tracker we use).</a:t>
            </a:r>
          </a:p>
          <a:p>
            <a:pPr indent="-342900" lvl="1" marL="1524000" rtl="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Septum surface reconstruction by randomized septum surface touching.</a:t>
            </a:r>
          </a:p>
          <a:p>
            <a:pPr indent="-342900" lvl="1" marL="1524000">
              <a:lnSpc>
                <a:spcPct val="150000"/>
              </a:lnSpc>
              <a:spcBef>
                <a:spcPts val="0"/>
              </a:spcBef>
              <a:spcAft>
                <a:spcPts val="900"/>
              </a:spcAft>
              <a:buClr>
                <a:srgbClr val="638C9C"/>
              </a:buClr>
              <a:buSzPct val="100000"/>
              <a:buAutoNum type="arabicPeriod"/>
            </a:pPr>
            <a:r>
              <a:rPr lang="en" sz="1800">
                <a:solidFill>
                  <a:srgbClr val="333333"/>
                </a:solidFill>
                <a:highlight>
                  <a:srgbClr val="FFFFFF"/>
                </a:highlight>
              </a:rPr>
              <a:t>Image projection of anatomy onto surface mesh</a:t>
            </a:r>
          </a:p>
        </p:txBody>
      </p:sp>
      <p:sp>
        <p:nvSpPr>
          <p:cNvPr id="201" name="Shape 20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
        <p:nvSpPr>
          <p:cNvPr id="202" name="Shape 202"/>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203" name="Shape 203"/>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204" name="Shape 204"/>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Milestones</a:t>
            </a:r>
          </a:p>
        </p:txBody>
      </p:sp>
      <p:sp>
        <p:nvSpPr>
          <p:cNvPr id="205" name="Shape 205"/>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Deliverables</a:t>
            </a:r>
          </a:p>
        </p:txBody>
      </p:sp>
      <p:sp>
        <p:nvSpPr>
          <p:cNvPr id="206" name="Shape 206"/>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Line Of Cut Prediction - Mathematical Model</a:t>
            </a:r>
          </a:p>
        </p:txBody>
      </p:sp>
      <p:sp>
        <p:nvSpPr>
          <p:cNvPr id="212" name="Shape 212"/>
          <p:cNvSpPr txBox="1"/>
          <p:nvPr>
            <p:ph idx="1" type="body"/>
          </p:nvPr>
        </p:nvSpPr>
        <p:spPr>
          <a:xfrm>
            <a:off x="311700" y="1152475"/>
            <a:ext cx="5332800" cy="3416400"/>
          </a:xfrm>
          <a:prstGeom prst="rect">
            <a:avLst/>
          </a:prstGeom>
        </p:spPr>
        <p:txBody>
          <a:bodyPr anchorCtr="0" anchor="t" bIns="91425" lIns="91425" rIns="91425" tIns="91425">
            <a:noAutofit/>
          </a:bodyPr>
          <a:lstStyle/>
          <a:p>
            <a:pPr lvl="0" rtl="0">
              <a:spcBef>
                <a:spcPts val="0"/>
              </a:spcBef>
              <a:buNone/>
            </a:pPr>
            <a:r>
              <a:rPr lang="en"/>
              <a:t>Scissor line of cut is generated from scissor cutting plane intersection with the target surface.</a:t>
            </a:r>
          </a:p>
          <a:p>
            <a:pPr lvl="0" rtl="0">
              <a:spcBef>
                <a:spcPts val="0"/>
              </a:spcBef>
              <a:buNone/>
            </a:pPr>
            <a:r>
              <a:rPr lang="en"/>
              <a:t>The target surface could be a mesh or a plane, depending on the available data.</a:t>
            </a:r>
          </a:p>
          <a:p>
            <a:pPr lvl="0" rtl="0">
              <a:spcBef>
                <a:spcPts val="0"/>
              </a:spcBef>
              <a:buNone/>
            </a:pPr>
            <a:r>
              <a:rPr lang="en"/>
              <a:t>The scissor cutting plane shape is an arc with the scissor blade angle equal to the arc angle.</a:t>
            </a:r>
          </a:p>
          <a:p>
            <a:pPr lvl="0">
              <a:spcBef>
                <a:spcPts val="0"/>
              </a:spcBef>
              <a:buNone/>
            </a:pPr>
            <a:r>
              <a:rPr lang="en"/>
              <a:t>Since there is no sensor that keep track of scissor blade opening angle, we use flat plane to approximate scissor cutting plane.</a:t>
            </a:r>
          </a:p>
        </p:txBody>
      </p:sp>
      <p:sp>
        <p:nvSpPr>
          <p:cNvPr id="213" name="Shape 21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pic>
        <p:nvPicPr>
          <p:cNvPr id="214" name="Shape 214"/>
          <p:cNvPicPr preferRelativeResize="0"/>
          <p:nvPr/>
        </p:nvPicPr>
        <p:blipFill>
          <a:blip r:embed="rId3">
            <a:alphaModFix/>
          </a:blip>
          <a:stretch>
            <a:fillRect/>
          </a:stretch>
        </p:blipFill>
        <p:spPr>
          <a:xfrm>
            <a:off x="5910475" y="909787"/>
            <a:ext cx="2933700" cy="2466975"/>
          </a:xfrm>
          <a:prstGeom prst="rect">
            <a:avLst/>
          </a:prstGeom>
          <a:noFill/>
          <a:ln>
            <a:noFill/>
          </a:ln>
        </p:spPr>
      </p:pic>
      <p:pic>
        <p:nvPicPr>
          <p:cNvPr id="215" name="Shape 215"/>
          <p:cNvPicPr preferRelativeResize="0"/>
          <p:nvPr/>
        </p:nvPicPr>
        <p:blipFill>
          <a:blip r:embed="rId4">
            <a:alphaModFix/>
          </a:blip>
          <a:stretch>
            <a:fillRect/>
          </a:stretch>
        </p:blipFill>
        <p:spPr>
          <a:xfrm>
            <a:off x="6087024" y="3160771"/>
            <a:ext cx="2428199" cy="1824475"/>
          </a:xfrm>
          <a:prstGeom prst="rect">
            <a:avLst/>
          </a:prstGeom>
          <a:noFill/>
          <a:ln>
            <a:noFill/>
          </a:ln>
        </p:spPr>
      </p:pic>
      <p:sp>
        <p:nvSpPr>
          <p:cNvPr id="216" name="Shape 216"/>
          <p:cNvSpPr/>
          <p:nvPr/>
        </p:nvSpPr>
        <p:spPr>
          <a:xfrm>
            <a:off x="6087015" y="4264075"/>
            <a:ext cx="135925" cy="572625"/>
          </a:xfrm>
          <a:custGeom>
            <a:pathLst>
              <a:path extrusionOk="0" h="22905" w="5437">
                <a:moveTo>
                  <a:pt x="119" y="0"/>
                </a:moveTo>
                <a:cubicBezTo>
                  <a:pt x="187" y="2249"/>
                  <a:pt x="-358" y="9680"/>
                  <a:pt x="528" y="13498"/>
                </a:cubicBezTo>
                <a:cubicBezTo>
                  <a:pt x="1414" y="17315"/>
                  <a:pt x="4618" y="21337"/>
                  <a:pt x="5437" y="22905"/>
                </a:cubicBezTo>
              </a:path>
            </a:pathLst>
          </a:custGeom>
          <a:noFill/>
          <a:ln cap="flat" cmpd="sng" w="9525">
            <a:solidFill>
              <a:schemeClr val="dk2"/>
            </a:solidFill>
            <a:prstDash val="solid"/>
            <a:round/>
            <a:headEnd len="lg" w="lg" type="none"/>
            <a:tailEnd len="lg" w="lg" type="none"/>
          </a:ln>
        </p:spPr>
      </p:sp>
      <p:sp>
        <p:nvSpPr>
          <p:cNvPr id="217" name="Shape 217"/>
          <p:cNvSpPr txBox="1"/>
          <p:nvPr/>
        </p:nvSpPr>
        <p:spPr>
          <a:xfrm>
            <a:off x="6341050" y="4736425"/>
            <a:ext cx="2013300" cy="320400"/>
          </a:xfrm>
          <a:prstGeom prst="rect">
            <a:avLst/>
          </a:prstGeom>
          <a:noFill/>
          <a:ln>
            <a:noFill/>
          </a:ln>
        </p:spPr>
        <p:txBody>
          <a:bodyPr anchorCtr="0" anchor="t" bIns="91425" lIns="91425" rIns="91425" tIns="91425">
            <a:noAutofit/>
          </a:bodyPr>
          <a:lstStyle/>
          <a:p>
            <a:pPr lvl="0">
              <a:spcBef>
                <a:spcPts val="0"/>
              </a:spcBef>
              <a:buNone/>
            </a:pPr>
            <a:r>
              <a:rPr lang="en" sz="600"/>
              <a:t>Scissor image from:</a:t>
            </a:r>
            <a:br>
              <a:rPr lang="en" sz="600"/>
            </a:br>
            <a:r>
              <a:rPr lang="en" sz="600"/>
              <a:t>http://khsquill.com/featuhttp://khsquill.com/feature/120309085448/scissors.jpgre/120309085448/scissors.jpg</a:t>
            </a:r>
          </a:p>
        </p:txBody>
      </p:sp>
      <p:sp>
        <p:nvSpPr>
          <p:cNvPr id="218" name="Shape 218"/>
          <p:cNvSpPr txBox="1"/>
          <p:nvPr/>
        </p:nvSpPr>
        <p:spPr>
          <a:xfrm>
            <a:off x="6294475" y="3099350"/>
            <a:ext cx="2013300" cy="320400"/>
          </a:xfrm>
          <a:prstGeom prst="rect">
            <a:avLst/>
          </a:prstGeom>
          <a:noFill/>
          <a:ln>
            <a:noFill/>
          </a:ln>
        </p:spPr>
        <p:txBody>
          <a:bodyPr anchorCtr="0" anchor="t" bIns="91425" lIns="91425" rIns="91425" tIns="91425">
            <a:noAutofit/>
          </a:bodyPr>
          <a:lstStyle/>
          <a:p>
            <a:pPr lvl="0" rtl="0">
              <a:spcBef>
                <a:spcPts val="0"/>
              </a:spcBef>
              <a:buNone/>
            </a:pPr>
            <a:r>
              <a:rPr lang="en" sz="600"/>
              <a:t>Plane  image from:</a:t>
            </a:r>
            <a:br>
              <a:rPr lang="en" sz="600"/>
            </a:br>
            <a:r>
              <a:rPr lang="en" sz="600"/>
              <a:t>http://geomalgorithms.com/Pic_2-planes.gif</a:t>
            </a:r>
          </a:p>
        </p:txBody>
      </p:sp>
      <p:sp>
        <p:nvSpPr>
          <p:cNvPr id="219" name="Shape 219"/>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220" name="Shape 220"/>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221" name="Shape 221"/>
          <p:cNvSpPr/>
          <p:nvPr/>
        </p:nvSpPr>
        <p:spPr>
          <a:xfrm>
            <a:off x="3199362"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Deliverables</a:t>
            </a:r>
          </a:p>
        </p:txBody>
      </p:sp>
      <p:sp>
        <p:nvSpPr>
          <p:cNvPr id="222" name="Shape 222"/>
          <p:cNvSpPr/>
          <p:nvPr/>
        </p:nvSpPr>
        <p:spPr>
          <a:xfrm>
            <a:off x="4366662"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Line of Cut Model</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x="0" y="0"/>
          <a:ext cx="0" cy="0"/>
          <a:chOff x="0" y="0"/>
          <a:chExt cx="0" cy="0"/>
        </a:xfrm>
      </p:grpSpPr>
      <p:sp>
        <p:nvSpPr>
          <p:cNvPr id="227" name="Shape 22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Clr>
                <a:schemeClr val="dk1"/>
              </a:buClr>
              <a:buSzPct val="39285"/>
              <a:buFont typeface="Arial"/>
              <a:buNone/>
            </a:pPr>
            <a:r>
              <a:rPr lang="en"/>
              <a:t>Line Of Cut Prediction - Mathematical Model</a:t>
            </a:r>
          </a:p>
        </p:txBody>
      </p:sp>
      <p:sp>
        <p:nvSpPr>
          <p:cNvPr id="228" name="Shape 228"/>
          <p:cNvSpPr txBox="1"/>
          <p:nvPr>
            <p:ph idx="1" type="body"/>
          </p:nvPr>
        </p:nvSpPr>
        <p:spPr>
          <a:xfrm>
            <a:off x="311700" y="1152475"/>
            <a:ext cx="5522700" cy="3416400"/>
          </a:xfrm>
          <a:prstGeom prst="rect">
            <a:avLst/>
          </a:prstGeom>
        </p:spPr>
        <p:txBody>
          <a:bodyPr anchorCtr="0" anchor="t" bIns="91425" lIns="91425" rIns="91425" tIns="91425">
            <a:noAutofit/>
          </a:bodyPr>
          <a:lstStyle/>
          <a:p>
            <a:pPr lvl="0" rtl="0">
              <a:spcBef>
                <a:spcPts val="0"/>
              </a:spcBef>
              <a:buNone/>
            </a:pPr>
            <a:r>
              <a:rPr lang="en"/>
              <a:t>The system has 1 sensors attached to the patient head and 1 sensors for each scissor. </a:t>
            </a:r>
          </a:p>
          <a:p>
            <a:pPr lvl="0">
              <a:spcBef>
                <a:spcPts val="0"/>
              </a:spcBef>
              <a:buNone/>
            </a:pPr>
            <a:r>
              <a:rPr lang="en"/>
              <a:t>Assuming the septum plane is calculated (from PCA analysis that has been done in prior study) relative to the patient head and scissor plane relative to the scissor EM sensor (from model training, which is under development), we could calculate the scissor line of cut on the septum plane.</a:t>
            </a:r>
          </a:p>
        </p:txBody>
      </p:sp>
      <p:sp>
        <p:nvSpPr>
          <p:cNvPr id="229" name="Shape 22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pic>
        <p:nvPicPr>
          <p:cNvPr id="230" name="Shape 230"/>
          <p:cNvPicPr preferRelativeResize="0"/>
          <p:nvPr/>
        </p:nvPicPr>
        <p:blipFill>
          <a:blip r:embed="rId3">
            <a:alphaModFix/>
          </a:blip>
          <a:stretch>
            <a:fillRect/>
          </a:stretch>
        </p:blipFill>
        <p:spPr>
          <a:xfrm>
            <a:off x="5834275" y="1062187"/>
            <a:ext cx="2933700" cy="2466975"/>
          </a:xfrm>
          <a:prstGeom prst="rect">
            <a:avLst/>
          </a:prstGeom>
          <a:noFill/>
          <a:ln>
            <a:noFill/>
          </a:ln>
        </p:spPr>
      </p:pic>
      <p:sp>
        <p:nvSpPr>
          <p:cNvPr id="231" name="Shape 231"/>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232" name="Shape 232"/>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233" name="Shape 233"/>
          <p:cNvSpPr/>
          <p:nvPr/>
        </p:nvSpPr>
        <p:spPr>
          <a:xfrm>
            <a:off x="3199362"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Deliverables</a:t>
            </a:r>
          </a:p>
        </p:txBody>
      </p:sp>
      <p:sp>
        <p:nvSpPr>
          <p:cNvPr id="234" name="Shape 234"/>
          <p:cNvSpPr/>
          <p:nvPr/>
        </p:nvSpPr>
        <p:spPr>
          <a:xfrm>
            <a:off x="4366662"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Line of Cut Model</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8" name="Shape 238"/>
        <p:cNvGrpSpPr/>
        <p:nvPr/>
      </p:nvGrpSpPr>
      <p:grpSpPr>
        <a:xfrm>
          <a:off x="0" y="0"/>
          <a:ext cx="0" cy="0"/>
          <a:chOff x="0" y="0"/>
          <a:chExt cx="0" cy="0"/>
        </a:xfrm>
      </p:grpSpPr>
      <p:sp>
        <p:nvSpPr>
          <p:cNvPr id="239" name="Shape 23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Clr>
                <a:schemeClr val="dk1"/>
              </a:buClr>
              <a:buSzPct val="39285"/>
              <a:buFont typeface="Arial"/>
              <a:buNone/>
            </a:pPr>
            <a:r>
              <a:rPr lang="en"/>
              <a:t>Line Of Cut Prediction - Mathematical Model</a:t>
            </a:r>
          </a:p>
        </p:txBody>
      </p:sp>
      <p:sp>
        <p:nvSpPr>
          <p:cNvPr id="240" name="Shape 240"/>
          <p:cNvSpPr txBox="1"/>
          <p:nvPr>
            <p:ph idx="1" type="body"/>
          </p:nvPr>
        </p:nvSpPr>
        <p:spPr>
          <a:xfrm>
            <a:off x="311700" y="1017725"/>
            <a:ext cx="8520600" cy="3416400"/>
          </a:xfrm>
          <a:prstGeom prst="rect">
            <a:avLst/>
          </a:prstGeom>
        </p:spPr>
        <p:txBody>
          <a:bodyPr anchorCtr="0" anchor="t" bIns="91425" lIns="91425" rIns="91425" tIns="91425">
            <a:noAutofit/>
          </a:bodyPr>
          <a:lstStyle/>
          <a:p>
            <a:pPr lvl="0" rtl="0">
              <a:spcBef>
                <a:spcPts val="0"/>
              </a:spcBef>
              <a:buNone/>
            </a:pPr>
            <a:r>
              <a:rPr lang="en"/>
              <a:t>The procedure to calculate line of cut:</a:t>
            </a:r>
          </a:p>
          <a:p>
            <a:pPr indent="-317500" lvl="0" marL="457200" rtl="0">
              <a:spcBef>
                <a:spcPts val="0"/>
              </a:spcBef>
              <a:buSzPct val="100000"/>
              <a:buAutoNum type="arabicPeriod"/>
            </a:pPr>
            <a:r>
              <a:rPr lang="en" sz="1400"/>
              <a:t>Calculate septum plane normal vector</a:t>
            </a:r>
          </a:p>
          <a:p>
            <a:pPr indent="-317500" lvl="0" marL="457200" rtl="0">
              <a:spcBef>
                <a:spcPts val="0"/>
              </a:spcBef>
              <a:buSzPct val="100000"/>
              <a:buAutoNum type="arabicPeriod"/>
            </a:pPr>
            <a:r>
              <a:rPr lang="en" sz="1400"/>
              <a:t>Calculate scissor pose relative to the septum plane using</a:t>
            </a:r>
            <a:br>
              <a:rPr lang="en" sz="1400"/>
            </a:br>
            <a:r>
              <a:rPr lang="en" sz="1400"/>
              <a:t>the EM pose sensor data. </a:t>
            </a:r>
            <a:br>
              <a:rPr lang="en" sz="1400"/>
            </a:br>
          </a:p>
          <a:p>
            <a:pPr indent="-317500" lvl="0" marL="457200" rtl="0">
              <a:spcBef>
                <a:spcPts val="0"/>
              </a:spcBef>
              <a:buSzPct val="100000"/>
              <a:buAutoNum type="arabicPeriod"/>
            </a:pPr>
            <a:r>
              <a:rPr lang="en" sz="1400"/>
              <a:t>Calculate distance between scissor pose</a:t>
            </a:r>
            <a:br>
              <a:rPr lang="en" sz="1400"/>
            </a:br>
            <a:r>
              <a:rPr lang="en" sz="1400"/>
              <a:t> to the plane. </a:t>
            </a:r>
          </a:p>
          <a:p>
            <a:pPr indent="-317500" lvl="0" marL="457200" rtl="0">
              <a:spcBef>
                <a:spcPts val="0"/>
              </a:spcBef>
              <a:buSzPct val="100000"/>
              <a:buAutoNum type="arabicPeriod"/>
            </a:pPr>
            <a:r>
              <a:rPr lang="en" sz="1400"/>
              <a:t>Check if the blade length is greater than D.</a:t>
            </a:r>
          </a:p>
          <a:p>
            <a:pPr indent="-317500" lvl="0" marL="457200" rtl="0">
              <a:spcBef>
                <a:spcPts val="0"/>
              </a:spcBef>
              <a:buSzPct val="100000"/>
              <a:buAutoNum type="arabicPeriod"/>
            </a:pPr>
            <a:r>
              <a:rPr lang="en" sz="1400"/>
              <a:t>Project the scissor position to the plane to estimate the initial cutting point.</a:t>
            </a:r>
          </a:p>
          <a:p>
            <a:pPr indent="-317500" lvl="0" marL="457200" rtl="0">
              <a:spcBef>
                <a:spcPts val="0"/>
              </a:spcBef>
              <a:buSzPct val="100000"/>
              <a:buAutoNum type="arabicPeriod"/>
            </a:pPr>
            <a:r>
              <a:rPr lang="en" sz="1400"/>
              <a:t>Calculate the cutting vector direction using plane to plane intersection</a:t>
            </a:r>
          </a:p>
          <a:p>
            <a:pPr indent="-317500" lvl="0" marL="457200" rtl="0">
              <a:spcBef>
                <a:spcPts val="0"/>
              </a:spcBef>
              <a:buSzPct val="100000"/>
              <a:buAutoNum type="arabicPeriod"/>
            </a:pPr>
            <a:r>
              <a:rPr lang="en" sz="1400"/>
              <a:t>Calculate the length of cut using pythagoras and estimate the end cutting point position</a:t>
            </a:r>
          </a:p>
        </p:txBody>
      </p:sp>
      <p:sp>
        <p:nvSpPr>
          <p:cNvPr id="241" name="Shape 24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pic>
        <p:nvPicPr>
          <p:cNvPr id="242" name="Shape 242"/>
          <p:cNvPicPr preferRelativeResize="0"/>
          <p:nvPr/>
        </p:nvPicPr>
        <p:blipFill>
          <a:blip r:embed="rId3">
            <a:alphaModFix/>
          </a:blip>
          <a:stretch>
            <a:fillRect/>
          </a:stretch>
        </p:blipFill>
        <p:spPr>
          <a:xfrm>
            <a:off x="898875" y="2395475"/>
            <a:ext cx="2209800" cy="190500"/>
          </a:xfrm>
          <a:prstGeom prst="rect">
            <a:avLst/>
          </a:prstGeom>
          <a:noFill/>
          <a:ln>
            <a:noFill/>
          </a:ln>
        </p:spPr>
      </p:pic>
      <p:pic>
        <p:nvPicPr>
          <p:cNvPr id="243" name="Shape 243"/>
          <p:cNvPicPr preferRelativeResize="0"/>
          <p:nvPr/>
        </p:nvPicPr>
        <p:blipFill>
          <a:blip r:embed="rId4">
            <a:alphaModFix/>
          </a:blip>
          <a:stretch>
            <a:fillRect/>
          </a:stretch>
        </p:blipFill>
        <p:spPr>
          <a:xfrm>
            <a:off x="1980912" y="2897150"/>
            <a:ext cx="2695575" cy="152400"/>
          </a:xfrm>
          <a:prstGeom prst="rect">
            <a:avLst/>
          </a:prstGeom>
          <a:noFill/>
          <a:ln>
            <a:noFill/>
          </a:ln>
        </p:spPr>
      </p:pic>
      <p:pic>
        <p:nvPicPr>
          <p:cNvPr id="244" name="Shape 244"/>
          <p:cNvPicPr preferRelativeResize="0"/>
          <p:nvPr/>
        </p:nvPicPr>
        <p:blipFill>
          <a:blip r:embed="rId5">
            <a:alphaModFix/>
          </a:blip>
          <a:stretch>
            <a:fillRect/>
          </a:stretch>
        </p:blipFill>
        <p:spPr>
          <a:xfrm>
            <a:off x="5538750" y="940462"/>
            <a:ext cx="2933700" cy="2466975"/>
          </a:xfrm>
          <a:prstGeom prst="rect">
            <a:avLst/>
          </a:prstGeom>
          <a:noFill/>
          <a:ln>
            <a:noFill/>
          </a:ln>
        </p:spPr>
      </p:pic>
      <p:sp>
        <p:nvSpPr>
          <p:cNvPr id="245" name="Shape 245"/>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246" name="Shape 246"/>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247" name="Shape 247"/>
          <p:cNvSpPr/>
          <p:nvPr/>
        </p:nvSpPr>
        <p:spPr>
          <a:xfrm>
            <a:off x="3199362"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Deliverables</a:t>
            </a:r>
          </a:p>
        </p:txBody>
      </p:sp>
      <p:sp>
        <p:nvSpPr>
          <p:cNvPr id="248" name="Shape 248"/>
          <p:cNvSpPr/>
          <p:nvPr/>
        </p:nvSpPr>
        <p:spPr>
          <a:xfrm>
            <a:off x="4366662"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Line of Cut Model</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x="0" y="0"/>
          <a:ext cx="0" cy="0"/>
          <a:chOff x="0" y="0"/>
          <a:chExt cx="0" cy="0"/>
        </a:xfrm>
      </p:grpSpPr>
      <p:sp>
        <p:nvSpPr>
          <p:cNvPr id="61" name="Shape 6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Background</a:t>
            </a:r>
          </a:p>
        </p:txBody>
      </p:sp>
      <p:sp>
        <p:nvSpPr>
          <p:cNvPr id="62" name="Shape 62"/>
          <p:cNvSpPr txBox="1"/>
          <p:nvPr>
            <p:ph idx="1" type="body"/>
          </p:nvPr>
        </p:nvSpPr>
        <p:spPr>
          <a:xfrm>
            <a:off x="311700" y="1152475"/>
            <a:ext cx="8520600" cy="3416400"/>
          </a:xfrm>
          <a:prstGeom prst="rect">
            <a:avLst/>
          </a:prstGeom>
        </p:spPr>
        <p:txBody>
          <a:bodyPr anchorCtr="0" anchor="t" bIns="91425" lIns="91425" rIns="91425" tIns="91425">
            <a:noAutofit/>
          </a:bodyPr>
          <a:lstStyle/>
          <a:p>
            <a:pPr lvl="0" rtl="0">
              <a:spcBef>
                <a:spcPts val="0"/>
              </a:spcBef>
              <a:buClr>
                <a:schemeClr val="dk1"/>
              </a:buClr>
              <a:buSzPct val="61111"/>
              <a:buFont typeface="Arial"/>
              <a:buNone/>
            </a:pPr>
            <a:r>
              <a:rPr lang="en">
                <a:solidFill>
                  <a:srgbClr val="000000"/>
                </a:solidFill>
              </a:rPr>
              <a:t>Septoplasty is a surgery that uses a surgeon’s instinct in estimating the nasal region to cut.</a:t>
            </a:r>
          </a:p>
          <a:p>
            <a:pPr lvl="0" rtl="0">
              <a:spcBef>
                <a:spcPts val="0"/>
              </a:spcBef>
              <a:buClr>
                <a:schemeClr val="dk1"/>
              </a:buClr>
              <a:buSzPct val="61111"/>
              <a:buFont typeface="Arial"/>
              <a:buNone/>
            </a:pPr>
            <a:r>
              <a:rPr lang="en">
                <a:solidFill>
                  <a:srgbClr val="000000"/>
                </a:solidFill>
              </a:rPr>
              <a:t>Training residents in septoplasty is hard because the residents cannot see the septoplasty process as it’s being performed by the fellow</a:t>
            </a:r>
          </a:p>
          <a:p>
            <a:pPr lvl="0">
              <a:spcBef>
                <a:spcPts val="0"/>
              </a:spcBef>
              <a:buClr>
                <a:schemeClr val="dk1"/>
              </a:buClr>
              <a:buSzPct val="61111"/>
              <a:buFont typeface="Arial"/>
              <a:buNone/>
            </a:pPr>
            <a:r>
              <a:rPr lang="en">
                <a:solidFill>
                  <a:srgbClr val="000000"/>
                </a:solidFill>
              </a:rPr>
              <a:t>There is no existing technology that is being used for visualizing the septum surface and visualizing nasal cutting tool line-of-cut for septoplasty surgery.</a:t>
            </a:r>
          </a:p>
        </p:txBody>
      </p:sp>
      <p:sp>
        <p:nvSpPr>
          <p:cNvPr id="63" name="Shape 6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x="0" y="0"/>
          <a:ext cx="0" cy="0"/>
          <a:chOff x="0" y="0"/>
          <a:chExt cx="0" cy="0"/>
        </a:xfrm>
      </p:grpSpPr>
      <p:sp>
        <p:nvSpPr>
          <p:cNvPr id="68" name="Shape 6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Technical Summary</a:t>
            </a:r>
          </a:p>
        </p:txBody>
      </p:sp>
      <p:sp>
        <p:nvSpPr>
          <p:cNvPr id="69" name="Shape 69"/>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81000" lvl="0" marL="457200" rtl="0">
              <a:spcBef>
                <a:spcPts val="0"/>
              </a:spcBef>
              <a:buClr>
                <a:srgbClr val="000000"/>
              </a:buClr>
              <a:buSzPct val="100000"/>
              <a:buAutoNum type="arabicPeriod"/>
            </a:pPr>
            <a:r>
              <a:rPr lang="en" sz="2400">
                <a:solidFill>
                  <a:srgbClr val="000000"/>
                </a:solidFill>
              </a:rPr>
              <a:t>Determine surgical scissor line-of-cut from training with phantom</a:t>
            </a:r>
          </a:p>
          <a:p>
            <a:pPr indent="-381000" lvl="0" marL="457200" rtl="0">
              <a:spcBef>
                <a:spcPts val="0"/>
              </a:spcBef>
              <a:buClr>
                <a:srgbClr val="000000"/>
              </a:buClr>
              <a:buSzPct val="100000"/>
              <a:buAutoNum type="arabicPeriod"/>
            </a:pPr>
            <a:r>
              <a:rPr lang="en" sz="2400">
                <a:solidFill>
                  <a:srgbClr val="000000"/>
                </a:solidFill>
              </a:rPr>
              <a:t>Generate septum surface using EM pointer</a:t>
            </a:r>
          </a:p>
          <a:p>
            <a:pPr indent="-381000" lvl="0" marL="457200" rtl="0">
              <a:spcBef>
                <a:spcPts val="0"/>
              </a:spcBef>
              <a:buClr>
                <a:srgbClr val="000000"/>
              </a:buClr>
              <a:buSzPct val="100000"/>
              <a:buAutoNum type="arabicPeriod"/>
            </a:pPr>
            <a:r>
              <a:rPr lang="en" sz="2400">
                <a:solidFill>
                  <a:srgbClr val="000000"/>
                </a:solidFill>
              </a:rPr>
              <a:t>Generate line-of-cut for surgical scissors using EM tracker</a:t>
            </a:r>
          </a:p>
          <a:p>
            <a:pPr indent="-381000" lvl="0" marL="457200" rtl="0">
              <a:spcBef>
                <a:spcPts val="0"/>
              </a:spcBef>
              <a:buClr>
                <a:srgbClr val="000000"/>
              </a:buClr>
              <a:buSzPct val="100000"/>
              <a:buAutoNum type="arabicPeriod"/>
            </a:pPr>
            <a:r>
              <a:rPr lang="en" sz="2400">
                <a:solidFill>
                  <a:srgbClr val="000000"/>
                </a:solidFill>
              </a:rPr>
              <a:t>Visualize the predicted line-of-cut to the surgeon in real-time</a:t>
            </a:r>
          </a:p>
          <a:p>
            <a:pPr lvl="0">
              <a:spcBef>
                <a:spcPts val="0"/>
              </a:spcBef>
              <a:buNone/>
            </a:pPr>
            <a:r>
              <a:t/>
            </a:r>
            <a:endParaRPr sz="2400"/>
          </a:p>
        </p:txBody>
      </p:sp>
      <p:sp>
        <p:nvSpPr>
          <p:cNvPr id="70" name="Shape 7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
        <p:nvSpPr>
          <p:cNvPr id="71" name="Shape 71"/>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Introduction</a:t>
            </a:r>
          </a:p>
        </p:txBody>
      </p:sp>
      <p:sp>
        <p:nvSpPr>
          <p:cNvPr id="72" name="Shape 72"/>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Technical Summary</a:t>
            </a:r>
          </a:p>
        </p:txBody>
      </p:sp>
      <p:sp>
        <p:nvSpPr>
          <p:cNvPr id="73" name="Shape 73"/>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Milestones</a:t>
            </a:r>
          </a:p>
        </p:txBody>
      </p:sp>
      <p:sp>
        <p:nvSpPr>
          <p:cNvPr id="74" name="Shape 74"/>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75" name="Shape 75"/>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3">
            <a:alphaModFix/>
          </a:blip>
          <a:stretch>
            <a:fillRect/>
          </a:stretch>
        </a:blipFill>
      </p:bgPr>
    </p:bg>
    <p:spTree>
      <p:nvGrpSpPr>
        <p:cNvPr id="79" name="Shape 79"/>
        <p:cNvGrpSpPr/>
        <p:nvPr/>
      </p:nvGrpSpPr>
      <p:grpSpPr>
        <a:xfrm>
          <a:off x="0" y="0"/>
          <a:ext cx="0" cy="0"/>
          <a:chOff x="0" y="0"/>
          <a:chExt cx="0" cy="0"/>
        </a:xfrm>
      </p:grpSpPr>
      <p:sp>
        <p:nvSpPr>
          <p:cNvPr id="80" name="Shape 8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latin typeface="Arial"/>
                <a:ea typeface="Arial"/>
                <a:cs typeface="Arial"/>
                <a:sym typeface="Arial"/>
              </a:rPr>
              <a:t>‹#›</a:t>
            </a:fld>
          </a:p>
        </p:txBody>
      </p:sp>
      <p:sp>
        <p:nvSpPr>
          <p:cNvPr id="81" name="Shape 81"/>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82" name="Shape 82"/>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Technical Summary</a:t>
            </a:r>
          </a:p>
        </p:txBody>
      </p:sp>
      <p:sp>
        <p:nvSpPr>
          <p:cNvPr id="83" name="Shape 83"/>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Milestones</a:t>
            </a:r>
          </a:p>
        </p:txBody>
      </p:sp>
      <p:sp>
        <p:nvSpPr>
          <p:cNvPr id="84" name="Shape 84"/>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85" name="Shape 85"/>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Software Modules / Data Flow</a:t>
            </a:r>
          </a:p>
        </p:txBody>
      </p:sp>
      <p:sp>
        <p:nvSpPr>
          <p:cNvPr id="91" name="Shape 9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
        <p:nvSpPr>
          <p:cNvPr id="92" name="Shape 9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pic>
        <p:nvPicPr>
          <p:cNvPr id="93" name="Shape 93"/>
          <p:cNvPicPr preferRelativeResize="0"/>
          <p:nvPr/>
        </p:nvPicPr>
        <p:blipFill>
          <a:blip r:embed="rId3">
            <a:alphaModFix/>
          </a:blip>
          <a:stretch>
            <a:fillRect/>
          </a:stretch>
        </p:blipFill>
        <p:spPr>
          <a:xfrm>
            <a:off x="311700" y="1223975"/>
            <a:ext cx="8520599" cy="3245418"/>
          </a:xfrm>
          <a:prstGeom prst="rect">
            <a:avLst/>
          </a:prstGeom>
          <a:noFill/>
          <a:ln>
            <a:noFill/>
          </a:ln>
        </p:spPr>
      </p:pic>
      <p:sp>
        <p:nvSpPr>
          <p:cNvPr id="94" name="Shape 94"/>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95" name="Shape 95"/>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Technical Summary</a:t>
            </a:r>
          </a:p>
        </p:txBody>
      </p:sp>
      <p:sp>
        <p:nvSpPr>
          <p:cNvPr id="96" name="Shape 96"/>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Milestones</a:t>
            </a:r>
          </a:p>
        </p:txBody>
      </p:sp>
      <p:sp>
        <p:nvSpPr>
          <p:cNvPr id="97" name="Shape 97"/>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98" name="Shape 98"/>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Milestones</a:t>
            </a:r>
          </a:p>
        </p:txBody>
      </p:sp>
      <p:sp>
        <p:nvSpPr>
          <p:cNvPr id="104" name="Shape 104"/>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81000" lvl="0" marL="889000" rtl="0">
              <a:lnSpc>
                <a:spcPct val="150000"/>
              </a:lnSpc>
              <a:spcBef>
                <a:spcPts val="0"/>
              </a:spcBef>
              <a:spcAft>
                <a:spcPts val="900"/>
              </a:spcAft>
              <a:buClr>
                <a:srgbClr val="000000"/>
              </a:buClr>
              <a:buSzPct val="100000"/>
              <a:buAutoNum type="arabicPeriod"/>
            </a:pPr>
            <a:r>
              <a:rPr lang="en" sz="2400">
                <a:solidFill>
                  <a:srgbClr val="000000"/>
                </a:solidFill>
                <a:highlight>
                  <a:srgbClr val="FFFFFF"/>
                </a:highlight>
              </a:rPr>
              <a:t>Data Pipeline</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Planned Date: March 4th</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Expected Date: March 4th</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Status: 90%</a:t>
            </a:r>
          </a:p>
          <a:p>
            <a:pPr indent="-381000" lvl="1" marL="1524000" rtl="0">
              <a:lnSpc>
                <a:spcPct val="150000"/>
              </a:lnSpc>
              <a:spcBef>
                <a:spcPts val="0"/>
              </a:spcBef>
              <a:spcAft>
                <a:spcPts val="900"/>
              </a:spcAft>
              <a:buClr>
                <a:srgbClr val="333333"/>
              </a:buClr>
              <a:buSzPct val="100000"/>
              <a:buFont typeface="Wingdings"/>
              <a:buChar char="§"/>
            </a:pPr>
            <a:r>
              <a:rPr lang="en" sz="2400">
                <a:solidFill>
                  <a:srgbClr val="333333"/>
                </a:solidFill>
                <a:highlight>
                  <a:srgbClr val="FFFFFF"/>
                </a:highlight>
              </a:rPr>
              <a:t>We can play recorded data</a:t>
            </a:r>
          </a:p>
        </p:txBody>
      </p:sp>
      <p:sp>
        <p:nvSpPr>
          <p:cNvPr id="105" name="Shape 10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
        <p:nvSpPr>
          <p:cNvPr id="106" name="Shape 106"/>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07" name="Shape 107"/>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08" name="Shape 108"/>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09" name="Shape 109"/>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10" name="Shape 110"/>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x="0" y="0"/>
          <a:ext cx="0" cy="0"/>
          <a:chOff x="0" y="0"/>
          <a:chExt cx="0" cy="0"/>
        </a:xfrm>
      </p:grpSpPr>
      <p:sp>
        <p:nvSpPr>
          <p:cNvPr id="115" name="Shape 115"/>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Milestones</a:t>
            </a:r>
          </a:p>
        </p:txBody>
      </p:sp>
      <p:sp>
        <p:nvSpPr>
          <p:cNvPr id="116" name="Shape 116"/>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81000" lvl="0" marL="889000" rtl="0">
              <a:lnSpc>
                <a:spcPct val="150000"/>
              </a:lnSpc>
              <a:spcBef>
                <a:spcPts val="0"/>
              </a:spcBef>
              <a:spcAft>
                <a:spcPts val="900"/>
              </a:spcAft>
              <a:buClr>
                <a:srgbClr val="000000"/>
              </a:buClr>
              <a:buSzPct val="100000"/>
              <a:buAutoNum type="arabicPeriod" startAt="2"/>
            </a:pPr>
            <a:r>
              <a:rPr lang="en" sz="2400">
                <a:solidFill>
                  <a:srgbClr val="000000"/>
                </a:solidFill>
                <a:highlight>
                  <a:srgbClr val="FFFFFF"/>
                </a:highlight>
              </a:rPr>
              <a:t>Train Scissor Model / Make line of Cut Predictions</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Planned Date: March 23rd</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Expected Date: March 23rd</a:t>
            </a:r>
          </a:p>
          <a:p>
            <a:pPr indent="-381000" lvl="1" marL="1524000" rtl="0">
              <a:lnSpc>
                <a:spcPct val="150000"/>
              </a:lnSpc>
              <a:spcBef>
                <a:spcPts val="0"/>
              </a:spcBef>
              <a:spcAft>
                <a:spcPts val="900"/>
              </a:spcAft>
              <a:buClr>
                <a:srgbClr val="000000"/>
              </a:buClr>
              <a:buSzPct val="100000"/>
              <a:buFont typeface="Wingdings"/>
              <a:buChar char="§"/>
            </a:pPr>
            <a:r>
              <a:rPr lang="en" sz="2400">
                <a:solidFill>
                  <a:srgbClr val="000000"/>
                </a:solidFill>
                <a:highlight>
                  <a:srgbClr val="FFFFFF"/>
                </a:highlight>
              </a:rPr>
              <a:t>Status: 75%</a:t>
            </a:r>
          </a:p>
        </p:txBody>
      </p:sp>
      <p:sp>
        <p:nvSpPr>
          <p:cNvPr id="117" name="Shape 11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18" name="Shape 118"/>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19" name="Shape 119"/>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20" name="Shape 120"/>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21" name="Shape 121"/>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22" name="Shape 122"/>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Milestones</a:t>
            </a:r>
          </a:p>
        </p:txBody>
      </p:sp>
      <p:sp>
        <p:nvSpPr>
          <p:cNvPr id="128" name="Shape 128"/>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42900" lvl="0" marL="889000" rtl="0">
              <a:lnSpc>
                <a:spcPct val="150000"/>
              </a:lnSpc>
              <a:spcBef>
                <a:spcPts val="0"/>
              </a:spcBef>
              <a:spcAft>
                <a:spcPts val="900"/>
              </a:spcAft>
              <a:buClr>
                <a:srgbClr val="000000"/>
              </a:buClr>
              <a:buSzPct val="100000"/>
              <a:buAutoNum type="arabicPeriod" startAt="3"/>
            </a:pPr>
            <a:r>
              <a:rPr lang="en">
                <a:solidFill>
                  <a:srgbClr val="000000"/>
                </a:solidFill>
                <a:highlight>
                  <a:srgbClr val="FFFFFF"/>
                </a:highlight>
              </a:rPr>
              <a:t>Visualize</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Plot Scissors</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Plot Line</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Plot 3d Mesh (scan Pointer)</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add pan / zoom function</a:t>
            </a:r>
          </a:p>
          <a:p>
            <a:pPr indent="-342900" lvl="2" marL="2159000" rtl="0">
              <a:lnSpc>
                <a:spcPct val="150000"/>
              </a:lnSpc>
              <a:spcBef>
                <a:spcPts val="0"/>
              </a:spcBef>
              <a:spcAft>
                <a:spcPts val="900"/>
              </a:spcAft>
              <a:buClr>
                <a:srgbClr val="000000"/>
              </a:buClr>
              <a:buSzPct val="100000"/>
            </a:pPr>
            <a:r>
              <a:rPr lang="en" sz="1800">
                <a:solidFill>
                  <a:srgbClr val="000000"/>
                </a:solidFill>
                <a:highlight>
                  <a:srgbClr val="FFFFFF"/>
                </a:highlight>
              </a:rPr>
              <a:t>Planned Date: March 30th</a:t>
            </a:r>
          </a:p>
          <a:p>
            <a:pPr indent="-342900" lvl="2" marL="2159000" rtl="0">
              <a:lnSpc>
                <a:spcPct val="150000"/>
              </a:lnSpc>
              <a:spcBef>
                <a:spcPts val="0"/>
              </a:spcBef>
              <a:spcAft>
                <a:spcPts val="900"/>
              </a:spcAft>
              <a:buClr>
                <a:srgbClr val="000000"/>
              </a:buClr>
              <a:buSzPct val="100000"/>
            </a:pPr>
            <a:r>
              <a:rPr lang="en" sz="1800">
                <a:solidFill>
                  <a:srgbClr val="000000"/>
                </a:solidFill>
                <a:highlight>
                  <a:srgbClr val="FFFFFF"/>
                </a:highlight>
              </a:rPr>
              <a:t>Expected Date: March 30th</a:t>
            </a:r>
          </a:p>
          <a:p>
            <a:pPr indent="-342900" lvl="2" marL="1371600" rtl="0">
              <a:lnSpc>
                <a:spcPct val="150000"/>
              </a:lnSpc>
              <a:spcBef>
                <a:spcPts val="0"/>
              </a:spcBef>
              <a:spcAft>
                <a:spcPts val="900"/>
              </a:spcAft>
              <a:buClr>
                <a:srgbClr val="000000"/>
              </a:buClr>
              <a:buSzPct val="100000"/>
            </a:pPr>
            <a:r>
              <a:rPr lang="en" sz="1800">
                <a:solidFill>
                  <a:schemeClr val="dk1"/>
                </a:solidFill>
                <a:highlight>
                  <a:srgbClr val="FFFFFF"/>
                </a:highlight>
              </a:rPr>
              <a:t>Status: 50%</a:t>
            </a:r>
          </a:p>
        </p:txBody>
      </p:sp>
      <p:sp>
        <p:nvSpPr>
          <p:cNvPr id="129" name="Shape 12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30" name="Shape 130"/>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31" name="Shape 131"/>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32" name="Shape 132"/>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33" name="Shape 133"/>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34" name="Shape 134"/>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type="title"/>
          </p:nvPr>
        </p:nvSpPr>
        <p:spPr>
          <a:xfrm>
            <a:off x="311700" y="445025"/>
            <a:ext cx="8520600" cy="572700"/>
          </a:xfrm>
          <a:prstGeom prst="rect">
            <a:avLst/>
          </a:prstGeom>
        </p:spPr>
        <p:txBody>
          <a:bodyPr anchorCtr="0" anchor="t" bIns="91425" lIns="91425" rIns="91425" tIns="91425">
            <a:noAutofit/>
          </a:bodyPr>
          <a:lstStyle/>
          <a:p>
            <a:pPr lvl="0" rtl="0">
              <a:spcBef>
                <a:spcPts val="0"/>
              </a:spcBef>
              <a:buNone/>
            </a:pPr>
            <a:r>
              <a:rPr lang="en"/>
              <a:t>Milestones</a:t>
            </a:r>
          </a:p>
        </p:txBody>
      </p:sp>
      <p:sp>
        <p:nvSpPr>
          <p:cNvPr id="140" name="Shape 140"/>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42900" lvl="0" marL="889000" rtl="0">
              <a:lnSpc>
                <a:spcPct val="150000"/>
              </a:lnSpc>
              <a:spcBef>
                <a:spcPts val="0"/>
              </a:spcBef>
              <a:spcAft>
                <a:spcPts val="900"/>
              </a:spcAft>
              <a:buClr>
                <a:srgbClr val="000000"/>
              </a:buClr>
              <a:buSzPct val="100000"/>
              <a:buAutoNum type="arabicPeriod" startAt="4"/>
            </a:pPr>
            <a:r>
              <a:rPr lang="en">
                <a:solidFill>
                  <a:srgbClr val="000000"/>
                </a:solidFill>
                <a:highlight>
                  <a:srgbClr val="FFFFFF"/>
                </a:highlight>
              </a:rPr>
              <a:t>Performance</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Planned Date: April 6th</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Expected Date: April 6th</a:t>
            </a:r>
          </a:p>
          <a:p>
            <a:pPr indent="-342900" lvl="1" marL="1524000" rtl="0">
              <a:lnSpc>
                <a:spcPct val="150000"/>
              </a:lnSpc>
              <a:spcBef>
                <a:spcPts val="0"/>
              </a:spcBef>
              <a:spcAft>
                <a:spcPts val="900"/>
              </a:spcAft>
              <a:buClr>
                <a:srgbClr val="000000"/>
              </a:buClr>
              <a:buSzPct val="100000"/>
              <a:buFont typeface="Wingdings"/>
              <a:buChar char="§"/>
            </a:pPr>
            <a:r>
              <a:rPr lang="en" sz="1800">
                <a:solidFill>
                  <a:srgbClr val="000000"/>
                </a:solidFill>
                <a:highlight>
                  <a:srgbClr val="FFFFFF"/>
                </a:highlight>
              </a:rPr>
              <a:t>Status: 0%</a:t>
            </a:r>
          </a:p>
          <a:p>
            <a:pPr indent="-342900" lvl="1" marL="1524000" rtl="0">
              <a:lnSpc>
                <a:spcPct val="150000"/>
              </a:lnSpc>
              <a:spcBef>
                <a:spcPts val="0"/>
              </a:spcBef>
              <a:spcAft>
                <a:spcPts val="900"/>
              </a:spcAft>
              <a:buClr>
                <a:srgbClr val="333333"/>
              </a:buClr>
              <a:buSzPct val="100000"/>
              <a:buFont typeface="Wingdings"/>
              <a:buChar char="§"/>
            </a:pPr>
            <a:r>
              <a:rPr lang="en" sz="1800">
                <a:solidFill>
                  <a:srgbClr val="333333"/>
                </a:solidFill>
                <a:highlight>
                  <a:srgbClr val="FFFFFF"/>
                </a:highlight>
              </a:rPr>
              <a:t>3,000 Line-of-Cut predictions per second</a:t>
            </a:r>
          </a:p>
          <a:p>
            <a:pPr indent="0" lvl="0" marL="0" rtl="0">
              <a:lnSpc>
                <a:spcPct val="150000"/>
              </a:lnSpc>
              <a:spcBef>
                <a:spcPts val="0"/>
              </a:spcBef>
              <a:spcAft>
                <a:spcPts val="900"/>
              </a:spcAft>
              <a:buNone/>
            </a:pPr>
            <a:r>
              <a:rPr lang="en">
                <a:solidFill>
                  <a:srgbClr val="333333"/>
                </a:solidFill>
                <a:highlight>
                  <a:srgbClr val="FFFFFF"/>
                </a:highlight>
              </a:rPr>
              <a:t>			-- We may not need to focus on performance</a:t>
            </a:r>
          </a:p>
          <a:p>
            <a:pPr lvl="0" rtl="0">
              <a:spcBef>
                <a:spcPts val="0"/>
              </a:spcBef>
              <a:buNone/>
            </a:pPr>
            <a:r>
              <a:t/>
            </a:r>
            <a:endParaRPr/>
          </a:p>
        </p:txBody>
      </p:sp>
      <p:sp>
        <p:nvSpPr>
          <p:cNvPr id="141" name="Shape 14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42" name="Shape 142"/>
          <p:cNvSpPr/>
          <p:nvPr/>
        </p:nvSpPr>
        <p:spPr>
          <a:xfrm>
            <a:off x="3117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Introduction</a:t>
            </a:r>
          </a:p>
        </p:txBody>
      </p:sp>
      <p:sp>
        <p:nvSpPr>
          <p:cNvPr id="143" name="Shape 143"/>
          <p:cNvSpPr/>
          <p:nvPr/>
        </p:nvSpPr>
        <p:spPr>
          <a:xfrm>
            <a:off x="1479000" y="4703625"/>
            <a:ext cx="1738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666666"/>
                </a:solidFill>
              </a:rPr>
              <a:t>Technical Summary</a:t>
            </a:r>
          </a:p>
        </p:txBody>
      </p:sp>
      <p:sp>
        <p:nvSpPr>
          <p:cNvPr id="144" name="Shape 144"/>
          <p:cNvSpPr/>
          <p:nvPr/>
        </p:nvSpPr>
        <p:spPr>
          <a:xfrm>
            <a:off x="3217500" y="4703625"/>
            <a:ext cx="10380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t>Milestones</a:t>
            </a:r>
          </a:p>
        </p:txBody>
      </p:sp>
      <p:sp>
        <p:nvSpPr>
          <p:cNvPr id="145" name="Shape 145"/>
          <p:cNvSpPr/>
          <p:nvPr/>
        </p:nvSpPr>
        <p:spPr>
          <a:xfrm>
            <a:off x="4255500" y="4703625"/>
            <a:ext cx="11673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Deliverables</a:t>
            </a:r>
          </a:p>
        </p:txBody>
      </p:sp>
      <p:sp>
        <p:nvSpPr>
          <p:cNvPr id="146" name="Shape 146"/>
          <p:cNvSpPr/>
          <p:nvPr/>
        </p:nvSpPr>
        <p:spPr>
          <a:xfrm>
            <a:off x="5422800" y="4703625"/>
            <a:ext cx="1600500" cy="329400"/>
          </a:xfrm>
          <a:prstGeom prst="rect">
            <a:avLst/>
          </a:prstGeom>
          <a:solidFill>
            <a:schemeClr val="lt2"/>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rtl="0">
              <a:spcBef>
                <a:spcPts val="0"/>
              </a:spcBef>
              <a:buNone/>
            </a:pPr>
            <a:r>
              <a:rPr lang="en" sz="1300">
                <a:solidFill>
                  <a:srgbClr val="999999"/>
                </a:solidFill>
              </a:rPr>
              <a:t>Line of Cut Model</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