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9" r:id="rId3"/>
    <p:sldId id="279" r:id="rId4"/>
    <p:sldId id="280" r:id="rId5"/>
    <p:sldId id="277" r:id="rId6"/>
    <p:sldId id="278" r:id="rId7"/>
    <p:sldId id="272" r:id="rId8"/>
    <p:sldId id="275" r:id="rId9"/>
    <p:sldId id="276" r:id="rId10"/>
    <p:sldId id="265" r:id="rId11"/>
    <p:sldId id="267" r:id="rId12"/>
    <p:sldId id="281" r:id="rId13"/>
    <p:sldId id="283" r:id="rId14"/>
    <p:sldId id="286" r:id="rId15"/>
    <p:sldId id="266" r:id="rId16"/>
    <p:sldId id="288" r:id="rId17"/>
    <p:sldId id="262" r:id="rId18"/>
    <p:sldId id="287" r:id="rId19"/>
    <p:sldId id="269" r:id="rId20"/>
    <p:sldId id="270" r:id="rId21"/>
    <p:sldId id="264" r:id="rId22"/>
    <p:sldId id="268" r:id="rId23"/>
    <p:sldId id="28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01" autoAdjust="0"/>
  </p:normalViewPr>
  <p:slideViewPr>
    <p:cSldViewPr>
      <p:cViewPr>
        <p:scale>
          <a:sx n="66" d="100"/>
          <a:sy n="66" d="100"/>
        </p:scale>
        <p:origin x="-1494" y="-1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11F61A-4536-48C3-9445-E63E8E649F7A}" type="datetimeFigureOut">
              <a:rPr lang="en-US" smtClean="0"/>
              <a:pPr/>
              <a:t>5/2/2013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F740AD-B406-4E14-96AA-6C96DC06A319}" type="slidenum">
              <a:rPr lang="en-US" smtClean="0"/>
              <a:pPr/>
              <a:t>‹#›</a:t>
            </a:fld>
            <a:endParaRPr lang="en-US"/>
          </a:p>
        </p:txBody>
      </p:sp>
    </p:spTree>
    <p:extLst>
      <p:ext uri="{BB962C8B-B14F-4D97-AF65-F5344CB8AC3E}">
        <p14:creationId xmlns:p14="http://schemas.microsoft.com/office/powerpoint/2010/main" val="441969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Shape 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 name="Shape 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Laparoscopies are minimally invasive procedures in the abdominal cavity which use only a few small incisions as opposed to one large one in an open surgery. These laparoscopies can be augmented with ultrasonography which provides real-time imaging to update the preoperative data.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Ultrasonography enhances the surgeon's perception beyond the stereo cameras which are limited to exposed cavities. This way, the surgeon will be better able to maneuver through soft tissue and locate points of interest from the preoperative data.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Masters as</a:t>
            </a:r>
            <a:r>
              <a:rPr lang="en-US" baseline="0" dirty="0" smtClean="0"/>
              <a:t> Mice controls mouse even while clutch not held (while surgeon is moving tools).</a:t>
            </a:r>
          </a:p>
          <a:p>
            <a:r>
              <a:rPr lang="en-US" baseline="0" dirty="0" smtClean="0"/>
              <a:t>Tabs to be implemented with click, not mouse-over, so current ultrasound not lost if accidentally slip over a tab.</a:t>
            </a:r>
            <a:endParaRPr lang="en-US" dirty="0"/>
          </a:p>
        </p:txBody>
      </p:sp>
      <p:sp>
        <p:nvSpPr>
          <p:cNvPr id="4" name="Slide Number Placeholder 3"/>
          <p:cNvSpPr>
            <a:spLocks noGrp="1"/>
          </p:cNvSpPr>
          <p:nvPr>
            <p:ph type="sldNum" sz="quarter" idx="10"/>
          </p:nvPr>
        </p:nvSpPr>
        <p:spPr/>
        <p:txBody>
          <a:bodyPr/>
          <a:lstStyle/>
          <a:p>
            <a:fld id="{7BF740AD-B406-4E14-96AA-6C96DC06A319}"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10 16</a:t>
            </a:r>
            <a:endParaRPr lang="en-US" dirty="0"/>
          </a:p>
        </p:txBody>
      </p:sp>
      <p:sp>
        <p:nvSpPr>
          <p:cNvPr id="4" name="Slide Number Placeholder 3"/>
          <p:cNvSpPr>
            <a:spLocks noGrp="1"/>
          </p:cNvSpPr>
          <p:nvPr>
            <p:ph type="sldNum" sz="quarter" idx="10"/>
          </p:nvPr>
        </p:nvSpPr>
        <p:spPr/>
        <p:txBody>
          <a:bodyPr/>
          <a:lstStyle/>
          <a:p>
            <a:fld id="{7BF740AD-B406-4E14-96AA-6C96DC06A319}" type="slidenum">
              <a:rPr lang="en-US" smtClean="0"/>
              <a:pPr/>
              <a:t>13</a:t>
            </a:fld>
            <a:endParaRPr lang="en-US"/>
          </a:p>
        </p:txBody>
      </p:sp>
    </p:spTree>
    <p:extLst>
      <p:ext uri="{BB962C8B-B14F-4D97-AF65-F5344CB8AC3E}">
        <p14:creationId xmlns:p14="http://schemas.microsoft.com/office/powerpoint/2010/main" val="286168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0B4A84-0E71-4D10-92E6-528D7EC27B65}" type="datetimeFigureOut">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CCEAA-9DDD-4AEE-875B-BF9882B14C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0B4A84-0E71-4D10-92E6-528D7EC27B65}" type="datetimeFigureOut">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CCEAA-9DDD-4AEE-875B-BF9882B14C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0B4A84-0E71-4D10-92E6-528D7EC27B65}" type="datetimeFigureOut">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CCEAA-9DDD-4AEE-875B-BF9882B14C1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0B4A84-0E71-4D10-92E6-528D7EC27B65}" type="datetimeFigureOut">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CCEAA-9DDD-4AEE-875B-BF9882B14C1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0B4A84-0E71-4D10-92E6-528D7EC27B65}" type="datetimeFigureOut">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CCEAA-9DDD-4AEE-875B-BF9882B14C1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0B4A84-0E71-4D10-92E6-528D7EC27B65}" type="datetimeFigureOut">
              <a:rPr lang="en-US" smtClean="0"/>
              <a:pPr/>
              <a:t>5/2/2013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CCEAA-9DDD-4AEE-875B-BF9882B14C1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0B4A84-0E71-4D10-92E6-528D7EC27B65}" type="datetimeFigureOut">
              <a:rPr lang="en-US" smtClean="0"/>
              <a:pPr/>
              <a:t>5/2/2013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5CCEAA-9DDD-4AEE-875B-BF9882B14C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0B4A84-0E71-4D10-92E6-528D7EC27B65}" type="datetimeFigureOut">
              <a:rPr lang="en-US" smtClean="0"/>
              <a:pPr/>
              <a:t>5/2/2013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5CCEAA-9DDD-4AEE-875B-BF9882B14C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0B4A84-0E71-4D10-92E6-528D7EC27B65}" type="datetimeFigureOut">
              <a:rPr lang="en-US" smtClean="0"/>
              <a:pPr/>
              <a:t>5/2/2013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5CCEAA-9DDD-4AEE-875B-BF9882B14C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0B4A84-0E71-4D10-92E6-528D7EC27B65}" type="datetimeFigureOut">
              <a:rPr lang="en-US" smtClean="0"/>
              <a:pPr/>
              <a:t>5/2/2013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CCEAA-9DDD-4AEE-875B-BF9882B14C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0B4A84-0E71-4D10-92E6-528D7EC27B65}" type="datetimeFigureOut">
              <a:rPr lang="en-US" smtClean="0"/>
              <a:pPr/>
              <a:t>5/2/2013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CCEAA-9DDD-4AEE-875B-BF9882B14C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B4A84-0E71-4D10-92E6-528D7EC27B65}" type="datetimeFigureOut">
              <a:rPr lang="en-US" smtClean="0"/>
              <a:pPr/>
              <a:t>5/2/2013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5CCEAA-9DDD-4AEE-875B-BF9882B14C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hyperlink" Target="http://www.youtube.com/watch?v=sDhxqwwBTvA&amp;feature=youtu.b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2457450"/>
          </a:xfrm>
        </p:spPr>
        <p:txBody>
          <a:bodyPr/>
          <a:lstStyle/>
          <a:p>
            <a:r>
              <a:rPr lang="en-US" sz="3600" dirty="0" smtClean="0"/>
              <a:t>Project 9</a:t>
            </a:r>
            <a:r>
              <a:rPr lang="en-US" dirty="0" smtClean="0"/>
              <a:t/>
            </a:r>
            <a:br>
              <a:rPr lang="en-US" dirty="0" smtClean="0"/>
            </a:br>
            <a:r>
              <a:rPr lang="en-US" dirty="0" smtClean="0"/>
              <a:t>Data Integration During Robotic Ultrasound-Guided Surgery</a:t>
            </a:r>
            <a:endParaRPr lang="en-US" dirty="0"/>
          </a:p>
        </p:txBody>
      </p:sp>
      <p:sp>
        <p:nvSpPr>
          <p:cNvPr id="3" name="Subtitle 2"/>
          <p:cNvSpPr>
            <a:spLocks noGrp="1"/>
          </p:cNvSpPr>
          <p:nvPr>
            <p:ph type="subTitle" idx="1"/>
          </p:nvPr>
        </p:nvSpPr>
        <p:spPr>
          <a:xfrm>
            <a:off x="0" y="3657600"/>
            <a:ext cx="9144000" cy="2362200"/>
          </a:xfrm>
        </p:spPr>
        <p:txBody>
          <a:bodyPr>
            <a:normAutofit/>
          </a:bodyPr>
          <a:lstStyle/>
          <a:p>
            <a:r>
              <a:rPr lang="en-US" sz="2200" dirty="0" smtClean="0"/>
              <a:t>Team Members</a:t>
            </a:r>
          </a:p>
          <a:p>
            <a:pPr>
              <a:spcBef>
                <a:spcPts val="1200"/>
              </a:spcBef>
            </a:pPr>
            <a:r>
              <a:rPr lang="en-US" sz="2200" dirty="0" err="1" smtClean="0"/>
              <a:t>Vineeta</a:t>
            </a:r>
            <a:r>
              <a:rPr lang="en-US" sz="2200" dirty="0" smtClean="0"/>
              <a:t> </a:t>
            </a:r>
            <a:r>
              <a:rPr lang="en-US" sz="2200" dirty="0" err="1" smtClean="0"/>
              <a:t>Khatuja</a:t>
            </a:r>
            <a:r>
              <a:rPr lang="en-US" sz="2200" dirty="0" smtClean="0"/>
              <a:t>, Andrew Wang, Tifany Yung</a:t>
            </a:r>
          </a:p>
          <a:p>
            <a:pPr>
              <a:spcBef>
                <a:spcPts val="528"/>
              </a:spcBef>
            </a:pPr>
            <a:r>
              <a:rPr lang="en-US" sz="2200" dirty="0" smtClean="0"/>
              <a:t>Mentors</a:t>
            </a:r>
          </a:p>
          <a:p>
            <a:pPr>
              <a:spcBef>
                <a:spcPts val="528"/>
              </a:spcBef>
            </a:pPr>
            <a:r>
              <a:rPr lang="en-US" sz="2200" dirty="0" smtClean="0"/>
              <a:t>Michael </a:t>
            </a:r>
            <a:r>
              <a:rPr lang="en-US" sz="2200" dirty="0" err="1" smtClean="0"/>
              <a:t>Choti</a:t>
            </a:r>
            <a:r>
              <a:rPr lang="en-US" sz="2200" dirty="0" smtClean="0"/>
              <a:t> MD MBA, Colin Lea, </a:t>
            </a:r>
            <a:r>
              <a:rPr lang="en-US" sz="2200" dirty="0" err="1" smtClean="0"/>
              <a:t>Theodoros</a:t>
            </a:r>
            <a:r>
              <a:rPr lang="en-US" sz="2200" dirty="0" smtClean="0"/>
              <a:t> </a:t>
            </a:r>
            <a:r>
              <a:rPr lang="en-US" sz="2200" dirty="0" err="1" smtClean="0"/>
              <a:t>Katsichtis</a:t>
            </a:r>
            <a:r>
              <a:rPr lang="en-US" sz="2200" dirty="0" smtClean="0"/>
              <a:t>, Russell Taylor PhD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3400" y="884238"/>
            <a:ext cx="4648200" cy="792162"/>
          </a:xfrm>
        </p:spPr>
        <p:txBody>
          <a:bodyPr/>
          <a:lstStyle/>
          <a:p>
            <a:pPr algn="l"/>
            <a:r>
              <a:rPr lang="en-US" b="1" dirty="0" smtClean="0"/>
              <a:t>Progress (clinical)</a:t>
            </a:r>
            <a:endParaRPr lang="en-US" b="1" dirty="0"/>
          </a:p>
        </p:txBody>
      </p:sp>
      <p:sp>
        <p:nvSpPr>
          <p:cNvPr id="7" name="Content Placeholder 2"/>
          <p:cNvSpPr>
            <a:spLocks noGrp="1"/>
          </p:cNvSpPr>
          <p:nvPr>
            <p:ph idx="1"/>
          </p:nvPr>
        </p:nvSpPr>
        <p:spPr>
          <a:xfrm>
            <a:off x="304800" y="1752600"/>
            <a:ext cx="8534400" cy="4495800"/>
          </a:xfrm>
        </p:spPr>
        <p:txBody>
          <a:bodyPr/>
          <a:lstStyle/>
          <a:p>
            <a:r>
              <a:rPr lang="en-US" sz="2800" dirty="0"/>
              <a:t>IRB approved</a:t>
            </a:r>
            <a:r>
              <a:rPr lang="en-US" sz="2800" dirty="0" smtClean="0"/>
              <a:t>.</a:t>
            </a:r>
          </a:p>
          <a:p>
            <a:r>
              <a:rPr lang="en-US" sz="2800" dirty="0" smtClean="0"/>
              <a:t>Formula created to mimic physiological properties of lesions (</a:t>
            </a:r>
            <a:r>
              <a:rPr lang="en-US" sz="2800" dirty="0" err="1" smtClean="0"/>
              <a:t>agarose</a:t>
            </a:r>
            <a:r>
              <a:rPr lang="en-US" sz="2800" dirty="0" smtClean="0"/>
              <a:t>/glycerol).</a:t>
            </a:r>
          </a:p>
          <a:p>
            <a:r>
              <a:rPr lang="en-US" sz="2800" dirty="0" smtClean="0"/>
              <a:t>Gelatin phantom cast, deployed in mock OR.</a:t>
            </a:r>
          </a:p>
          <a:p>
            <a:r>
              <a:rPr lang="en-US" sz="2800" dirty="0" smtClean="0"/>
              <a:t>Software taken to the mock OR and tested on da Vinci and ultrasound setup.</a:t>
            </a:r>
            <a:endParaRPr lang="en-US" dirty="0"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84238"/>
            <a:ext cx="4648200" cy="792162"/>
          </a:xfrm>
        </p:spPr>
        <p:txBody>
          <a:bodyPr/>
          <a:lstStyle/>
          <a:p>
            <a:pPr algn="l"/>
            <a:r>
              <a:rPr lang="en-US" b="1" dirty="0" smtClean="0"/>
              <a:t>Progress (clinical)</a:t>
            </a:r>
            <a:endParaRPr lang="en-US" b="1" dirty="0"/>
          </a:p>
        </p:txBody>
      </p:sp>
      <p:pic>
        <p:nvPicPr>
          <p:cNvPr id="11268" name="Picture 4" descr="https://photos-1.dropbox.com/t/0/AAAOg2fb_Fmg1LpXLnoOkMXp37-zJ5ZWbkl5t6xXZYkMFw/12/36074798/jpeg/32x32/3/1367467200/0/2/IMAG0554.jpg/5V3bvay9Ag_m13zOUQVn-vZwrA7ERGsOSeA7paHQZP0?size=1024x768"/>
          <p:cNvPicPr>
            <a:picLocks noChangeAspect="1" noChangeArrowheads="1"/>
          </p:cNvPicPr>
          <p:nvPr/>
        </p:nvPicPr>
        <p:blipFill>
          <a:blip r:embed="rId2"/>
          <a:srcRect/>
          <a:stretch>
            <a:fillRect/>
          </a:stretch>
        </p:blipFill>
        <p:spPr bwMode="auto">
          <a:xfrm>
            <a:off x="533400" y="1828800"/>
            <a:ext cx="5715000" cy="3600450"/>
          </a:xfrm>
          <a:prstGeom prst="rect">
            <a:avLst/>
          </a:prstGeom>
          <a:noFill/>
        </p:spPr>
      </p:pic>
      <p:pic>
        <p:nvPicPr>
          <p:cNvPr id="4" name="Picture 3" descr="U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1524000"/>
            <a:ext cx="2314575" cy="4114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84238"/>
            <a:ext cx="4648200" cy="792162"/>
          </a:xfrm>
        </p:spPr>
        <p:txBody>
          <a:bodyPr/>
          <a:lstStyle/>
          <a:p>
            <a:pPr algn="l"/>
            <a:r>
              <a:rPr lang="en-US" b="1" dirty="0" smtClean="0"/>
              <a:t>Progress (clinical)</a:t>
            </a:r>
            <a:endParaRPr lang="en-US" b="1" dirty="0"/>
          </a:p>
        </p:txBody>
      </p:sp>
      <p:pic>
        <p:nvPicPr>
          <p:cNvPr id="11266" name="Picture 2" descr="https://photos-6.dropbox.com/t/0/AAB0K50paP3rj0EdcYCj1pv3q8t4IQqCwvuSdghi4TArkg/12/36074798/jpeg/32x32/3/1367467200/0/2/IMAG0538.jpg/7APtEE-_ISkmVwLtMcZbJB8jglgLK3ZVXyHsUt3qK0g?size=1024x768"/>
          <p:cNvPicPr>
            <a:picLocks noChangeAspect="1" noChangeArrowheads="1"/>
          </p:cNvPicPr>
          <p:nvPr/>
        </p:nvPicPr>
        <p:blipFill>
          <a:blip r:embed="rId2"/>
          <a:srcRect r="12019"/>
          <a:stretch>
            <a:fillRect/>
          </a:stretch>
        </p:blipFill>
        <p:spPr bwMode="auto">
          <a:xfrm>
            <a:off x="228600" y="1676400"/>
            <a:ext cx="4648200" cy="2971800"/>
          </a:xfrm>
          <a:prstGeom prst="rect">
            <a:avLst/>
          </a:prstGeom>
          <a:noFill/>
        </p:spPr>
      </p:pic>
      <p:sp>
        <p:nvSpPr>
          <p:cNvPr id="43010" name="AutoShape 2" descr="data:image/jpeg;base64,/9j/4AAQSkZJRgABAQAAAQABAAD/2wBDAAYEBQYFBAYGBQYHBwYIChAKCgkJChQODwwQFxQYGBcUFhYaHSUfGhsjHBYWICwgIyYnKSopGR8tMC0oMCUoKSj/2wBDAQcHBwoIChMKChMoGhYaKCgoKCgoKCgoKCgoKCgoKCgoKCgoKCgoKCgoKCgoKCgoKCgoKCgoKCgoKCgoKCgoKCj/wAARCACyAL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gGe3FLt4608Cj/PFSBHjHU4oI46gj3pxHsOevPNIylgR0z0PWgBmwDldy/Q/0ow3fa34YNOQAYGSDinEHPbFIZEdv8QK/hkfnTGgjmXlVcfnU4/WhkVjkgZ9aAM2XS4WOVDI3sarSafcJnY4cejCtray/dY/RuaOQOUyPVT/AEpco1JowA80HEqPj06j9ahkt9PuG+eFUc/xJlD+ldIfLYYyM/3WGKpXdrFuGIstnqBila2xSlcy0t723GbDUXC9o7gbl/Opl1fUbYf6dp3mp3ktm3fp1qUWhDDy2Kt6elKyXUPJQP7qcGi7Bomste025bas4jk/uSjaf1rVUqwBUgg9wa52d7a5Gy9gRv8Aromf1qFNKiT59MvJ7U+ivvT8jTuTY6nFGBXOx3Wt2vEkdvfRjuh2P+VWIfEVqWCXSS2snpKuB+dO4rG1ijFRwXEU6hoZEdf9k5qWi4hMUYpaKYCYopaKAMK/1xYZDHAFL8cseMepqlca6/KxOSAMkng//W/+tXCx3ZySrAkjGPT61Ze5BCjPI6mq5GYfWInTf27dYGxGKD7+7q3401dbuETduLIBggNtwPU1zEl2XxuO4Dpk1C90wG4MoIPHvRyMn6yjsP7ZeZFKvuk3dA42n0FbGnamZAnmkktuBUc4wOK83FzvicsqBdwHXp+Bpba6aF3AZ8KMqA3AP0ocCliF1PVWlUL5qHJPG0DPHvViFt8YYd687tNYmiSNwxZW+Vh2GOa2dN8URLkzq0cbN1IztJ7HHvUWaNlKL6nXUVnWeqxTouWUkseewHY1cgure4JWGVHYdQrc/lQMlIBHIyPemGJSMDK/Q1IBRQBCIthGADj04NOymeflPuKf356UtAETQRuPmVSKpy6XETuiLRt/smtDaOo4PtxR8wPY/pRYabRkm2u4fusJAPzqKS4DDZdQ8HjDDIrb3eoIpGRZF+ZQwpWGmc7/AGdYu2+3Z7dz3ibA/KpY/wC1bX/UTx3cf92ThvzrSl06F/ugo3qKrmzuIsmNw49DxS2HuMTXREwXULWa2Y99uVP41pW15b3KgwTI49jWb9oljys8RA75GRUL2dhcNuCGGT+9C2007iaOgwaKwPsMvbVLgDt8tFO4rHk5mAYlMn602S4boTVVpe1RNL6kV12Pn5VCxLcELwTkegzWbPeSB87sY7EVK7g8g1VkkVmO5Qw7DNUomE536li2vnZtu4YPXFXkuTgfMeO3pWD5aFWZXCMCMKepHtT/ADZYCFdcg8g9eO1DiSq7judNb3zpkhuoIP41IbsOyDg+o/l/n2rnklkKkjbSJM8coPX196z5DdYprQ6+zv2ibMR2k9fQ1tx64S0S3EMUqIuF3g5UfXrXAR3u3BYd6uwaijMQWAxUOB2U8a7WuekWet7piFl8qIAYErl/r159O9dDHqO7cVUOg9GANeTw3hbDMQfTHIrRt9UlXASRgB0GelQ4PodcMVF7nqcVwj5B4YDPtjPrUo5GR0rz621uaPkhGz1I4PvWta65HM6qs08U3rgMv4g/0NRqjpU1LY6yjFZcGoTEZMcdyv8Aegb5v++D/Qmr1vdRXAPlk5BwVYbWB9CDRcZNikKjOeh9qU/rTPMG4juOSKYDuR7ijPrxTRIGBKnpSLKGOO3uKAJCoI6Cq0llC54Ta3qvFWCPSjJHvSsBnnT+f9caKv59v1oosVzHza90u3BDA9eKY0oJwsikHvVjU7I2023ayqy5G/jPrWfsGckV3qzPkJuUXZlyWJxbpKpGxhghTk59aq4GflAB9c1PFI20whchjk4HNRyoUYABsHkZ9KRlKfYZsYo3IXGDj1qPYwIKhsk8E+v9ambcOuPwphYkgEnii5CnfcsKwC5Y5cnmmEq2CCQT2puFXGxjjvmlCHGcjnoB1pM3Tui3Dbs6/J+tTCykHPANVrWZk71pxXQx8wP4GqcLFQmiCOF48EycDsKkN40UhVlbjvTmmUnheaV9s0W1wPr3qHE3jPzJRqjsoCsBt9RToru4jfzYisic5HUf/WrDuAYZCAfamx3BjkDKSrDoRUWKVdp6s7LS9Ul25WRkwfug8V0dt4hl+QyFWK8BiMn/AOtXnFvfPnLFW9xwf/r1oRagAPmDfgM1lKmehSxtlZs9Y0/XopsKMk+hq41yWkJiYuG5YMuAAeOD/SvKbW+zgq3Wtm11VkwzvlRjqaz5WjuhXhM9LLR5xkAe/ApUX5F8zHB4A6Vx9nrUUhIiYMMgsHyB09+1XYbpg0bRyhwTtaTnGew60rmys9jpdo3ZDYz2pQo7E1gXGpNBcRtcujLuK9MBff61K17EGBjchGGeT9056k9qdwsbtFZH2lv75/A0UXEeFXmoz3SNHIwMZbeFxwDjHHpVFgBjGcmn5GRnpUotHaDzkwU3bT6ivQSSPkZNzepXjZozujJU56g81JIX2bj9xjg+mRVkW43EBSu0cgnNBi+XBOBnOKfKjGzKcioCAhJ+tMdiVCk8DkCnzx7T3qLazKcAnvUtWC12IpXjP41IzbozsIB9SarO3Izim54INTbqK9iWOUKRgnmrkc6BGLZJ7c4rN3Iq4wc9jmlLHHf34q73BaGmsxwKk884BIrNR8jrj69Kk8xhgNznpSZpGVtS3KwkHzDJ7Vns4DkMOncVL5xxVOcEuSpwDU2Kc7lpWB6EN7Gp0mZOASMdjzWSskinrn8KspOcfMMEdqLEqdjVS6kDbhgfTpUovJZAAW4rMVwSCucH1qeOQHGalxNo1pI27LUZIZ0k34Hc10tvqjNkMxkUjoWrhUXnjIXufStS2URONhO4dcmspQuehh8VJI7mzvY59se50U5GQMjJGO9RX/2y2BVoQqo2Q6SYDA+39K5uK+kaRgRyCOhwK6FNR3xKJUEy9BvwcEVnytHpQrqa3IBq+oIAotZMDjhj/hRVo6lg4wox23HiigrX+Y5CXTLfUyJLBkgumGWtHOAW77Gzz9Dz9azzBNZyPDMrxSDhkYYP40t9btpd/wDICQrZAkX8sird5eLqGnWK7vMukMikZJZU4Kgnv/FXbe22x85OCle6tJFV3HXA+lQu+T6VHOxQYxg5xVKWeqMNtya4JwTiqRlZc7SR9OKPtUijCscelVmepZL8h5bNJmoSetKDSM3IkkZcLtyG7nNN86TkM5ZScn0oFKegHb60rhz9yRJBkHPPvVi0ZpZUiHKseR/WqqRtIcIpNW7Qw2j75CssmOEU8D6mi44u78hpUB25yAcUoTcKSe4SVspCkfPO3P8AWmbvwoRnJa6Md5W05xxT3QFfmwB70+Nxg56VJtV88c0XGpOO5QVucgH6mrCzbeop0kBHOAwH6U3YSvI5HanudEZIlinMcgaN9prTN0sxlMbBZMjbjjIrGWASPgFlY9OOKEcxkBuD2zU2NYzcF5GrmRZNz7gTzzWzZXYkjAJbI9qx9Oull/cTkFGHBPY1JGfIkYHOCe/epaOinNrVPQ2DO2eVJPrmisf7SKKXKb+1fcl1y9huY4ltmdgE+ZmHOQePpx71iGVonEiMVI5DDrUSzgKQScY6DvUqr58sC5DKTjDdF+tWvdOFz9q79RTI01tIRkhAC56dTx+NUWJJyTkVp3Gmpbael3LJJ5Duyb1HGQPlwPQmsHzX3ZPeiMr7CqwcbJk5XPQ1GwI96DLkcA9KdGrzSIigMzfKAvc1VzBrsR5pymh02PgjBHBFOQUrmEtNxwIpwxRgUbR60jO4ueMZ49Kjzg4p2MUxjzTRaJodrPhjgYqeBkVm81GYbTja2MGqkeSSfSp0B4zjJ6A9aRvBaEg65HSp0bGDUKRyFsCJ8+y0pV1kIYEEHvRciUdC8hyMgn3HrSSfKB159RUUb4HzkVYSeQDEcjKPTPFBmiBj3BwaiZNyn1FXPtAY/vo1f/aHDfmKebQMhkt33rjlT94f4/hTvY6KV3oZcYbfgAn1q+8jyKoJbIGMVFGsZL5cKfccGnJ1wD70Xub04tADIABiPj/YFFTDp0FFLmNuVmBuzUkE7QSB0wSOm4ZFQBvxpx5HSmzg1Tuizc6lcXNsIJXHlg5wBjNRW3kCCcSK2/b8hHTPvVduvFM3ds1NuhftJN3lqGanhmCHgYOQQ4PK49KqmkJxTBaamv4hkEl3DLx5k0KSyEDGXOcn6nGfxNUUYbearFiepzTlcrS2Viavvyci0DmlzUCyUpagxcSRmzUbHmkJqNm5poaRKrEdDj6U8Nn1Jqsrc1IH4oLLSMw+6SPxq5JKSY2zldowPT1rLWQ5GBVmOXjBBK5zQDeli8CrHmpYzEpG92/3QP61UikVRlck4xzSO/0pkvQuNJCFYDc5PTIxioVndWG0kEdMGqxfikVuc9aLFRbuXo3Dh9/3z91hxzUkIwxBzxVQMDjaCKv22zy3dnG9f4T3pM7qauBcg/8A16KhM/Jwv5UUrGlznmZkbDAgjsaeJq9J1XQLW8BO1WJ7jhhXH6l4YuIGJtj5g/ung1Ea0ZbmlfLKtPWOqMkuGpm1T0qOWOWBisqMhHqKbvOas8902nqPYc8A0wg+lP8AM496az+lItQGUFuKNwPUUyRh60CcB2/FPD1WL4FN8ymQ4F3fSAjPPIqqJPenb6CLEhbk46U4NUPbrQG5phYtoeakyTgAkHOciqgk96kWX3oJsXkbmlL5OaqrIMHNLu96YuUn39acm4oxFVt3NPdl2gITTNIRLMbfn3q/bzPFFLgIVI5DfzFZcbgADk/U1O8uFxmlY6qbsKWOeooqPB9B+dFVcqzPRl1COQ4kBjf1p7yB15xIvrWZcJJHxMm4etQI5HMEmD/drzeU+pUi1e2NvcqQygj0IrmL/wAOKCTbsUP908iuh+2kcTLg+opwmVx8pDD3qoyaMatCnV+JHn15YXNqf3kbY/vDkVS3evFekyJGwIxj2PSse/0W2nydmxj/ABJWqq9zzauWta02cYzEVEZOOa2L7QbmIEwESqPTrWO8Lo22VSrehFbJp7HBOlOnpJETPnpTSxqRoxiopAQPaqMGh6v61IHqpzSqxpkNFwNxRvqsrc80/dmgLEwepFcGqwNOB4phYteZxxUiP61TDcU8PigLF0HNCnPFVkc9alDZ7c0FKJbibFSM24gDtVZG6etT2X728jjx95hQbxjfQ6i30UNBGxAyVB/SitpZcKAOgFFcvtGe4sNE27qzbB2kSL6HrWFdWKFuMo3oeK6V5feqdwVkGHUGudNo7nBM5eZZoeGG8VXzGx4JRq3riDAOw5H901l3MCN94bWq00zJporFpkHBDr+tMF2QepHsaZJHLCfkORUTTo/EyYPrTsTzFtbiN/vDB9RTLi1huFw6pID6jmqjQbhmF8j0NQ+ZLAecii3YHZ6SRVvfDyOSbaQof7rdKw7zTLq2J8yIlfUciusjvz/HzVlZ4pB169uorSNSS3OSrgqU9Y6HnLryccVC+Qa9BvdJtLoEmMKf7ycVz954amXLWsiyj+6eDWsasWedVwNSGq1OfUj8ak3UtxaT27YmiZPqKgwfetVZnHKLWjJdx9acrnvUYFKBirIsTZpRTV6CpgBipY1EmUDAxUydKgQYFSg8UjVRJdwGc1o+HI/MvjIRwg4rHkkyCO5ro/DqeXbbiMFjmlN2idWFhzVV5HSB+KKreYKK5bHuXZ10tV3oormZ0MrydDVO470UU0TLYzT1NZ96BzRRW8TlmVIiQwwSOavn5ojnn60UUPccPhMyUAOcCmoTu60UVSBbGhbE5HJq4/3c96KKze5oMuESS2feqtx3Ga4HUlVLhgihRnsMUUV0UTyMduV1pWooroPMBKkTrRRSGi0nQU49aKKRqiA/e/Guu03/AFEf0ooqKmx2YD42a6gbRx2ooorA9k//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3012" name="AutoShape 4" descr="data:image/jpeg;base64,/9j/4AAQSkZJRgABAQAAAQABAAD/2wBDAAYEBQYFBAYGBQYHBwYIChAKCgkJChQODwwQFxQYGBcUFhYaHSUfGhsjHBYWICwgIyYnKSopGR8tMC0oMCUoKSj/2wBDAQcHBwoIChMKChMoGhYaKCgoKCgoKCgoKCgoKCgoKCgoKCgoKCgoKCgoKCgoKCgoKCgoKCgoKCgoKCgoKCgoKCj/wAARCACyAL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gGe3FLt4608Cj/PFSBHjHU4oI46gj3pxHsOevPNIylgR0z0PWgBmwDldy/Q/0ow3fa34YNOQAYGSDinEHPbFIZEdv8QK/hkfnTGgjmXlVcfnU4/WhkVjkgZ9aAM2XS4WOVDI3sarSafcJnY4cejCtray/dY/RuaOQOUyPVT/AEpco1JowA80HEqPj06j9ahkt9PuG+eFUc/xJlD+ldIfLYYyM/3WGKpXdrFuGIstnqBila2xSlcy0t723GbDUXC9o7gbl/Opl1fUbYf6dp3mp3ktm3fp1qUWhDDy2Kt6elKyXUPJQP7qcGi7Bomste025bas4jk/uSjaf1rVUqwBUgg9wa52d7a5Gy9gRv8Aromf1qFNKiT59MvJ7U+ivvT8jTuTY6nFGBXOx3Wt2vEkdvfRjuh2P+VWIfEVqWCXSS2snpKuB+dO4rG1ijFRwXEU6hoZEdf9k5qWi4hMUYpaKYCYopaKAMK/1xYZDHAFL8cseMepqlca6/KxOSAMkng//W/+tXCx3ZySrAkjGPT61Ze5BCjPI6mq5GYfWInTf27dYGxGKD7+7q3401dbuETduLIBggNtwPU1zEl2XxuO4Dpk1C90wG4MoIPHvRyMn6yjsP7ZeZFKvuk3dA42n0FbGnamZAnmkktuBUc4wOK83FzvicsqBdwHXp+Bpba6aF3AZ8KMqA3AP0ocCliF1PVWlUL5qHJPG0DPHvViFt8YYd687tNYmiSNwxZW+Vh2GOa2dN8URLkzq0cbN1IztJ7HHvUWaNlKL6nXUVnWeqxTouWUkseewHY1cgure4JWGVHYdQrc/lQMlIBHIyPemGJSMDK/Q1IBRQBCIthGADj04NOymeflPuKf356UtAETQRuPmVSKpy6XETuiLRt/smtDaOo4PtxR8wPY/pRYabRkm2u4fusJAPzqKS4DDZdQ8HjDDIrb3eoIpGRZF+ZQwpWGmc7/AGdYu2+3Z7dz3ibA/KpY/wC1bX/UTx3cf92ThvzrSl06F/ugo3qKrmzuIsmNw49DxS2HuMTXREwXULWa2Y99uVP41pW15b3KgwTI49jWb9oljys8RA75GRUL2dhcNuCGGT+9C2007iaOgwaKwPsMvbVLgDt8tFO4rHk5mAYlMn602S4boTVVpe1RNL6kV12Pn5VCxLcELwTkegzWbPeSB87sY7EVK7g8g1VkkVmO5Qw7DNUomE536li2vnZtu4YPXFXkuTgfMeO3pWD5aFWZXCMCMKepHtT/ADZYCFdcg8g9eO1DiSq7judNb3zpkhuoIP41IbsOyDg+o/l/n2rnklkKkjbSJM8coPX196z5DdYprQ6+zv2ibMR2k9fQ1tx64S0S3EMUqIuF3g5UfXrXAR3u3BYd6uwaijMQWAxUOB2U8a7WuekWet7piFl8qIAYErl/r159O9dDHqO7cVUOg9GANeTw3hbDMQfTHIrRt9UlXASRgB0GelQ4PodcMVF7nqcVwj5B4YDPtjPrUo5GR0rz621uaPkhGz1I4PvWta65HM6qs08U3rgMv4g/0NRqjpU1LY6yjFZcGoTEZMcdyv8Aegb5v++D/Qmr1vdRXAPlk5BwVYbWB9CDRcZNikKjOeh9qU/rTPMG4juOSKYDuR7ijPrxTRIGBKnpSLKGOO3uKAJCoI6Cq0llC54Ta3qvFWCPSjJHvSsBnnT+f9caKv59v1oosVzHza90u3BDA9eKY0oJwsikHvVjU7I2023ayqy5G/jPrWfsGckV3qzPkJuUXZlyWJxbpKpGxhghTk59aq4GflAB9c1PFI20whchjk4HNRyoUYABsHkZ9KRlKfYZsYo3IXGDj1qPYwIKhsk8E+v9ambcOuPwphYkgEnii5CnfcsKwC5Y5cnmmEq2CCQT2puFXGxjjvmlCHGcjnoB1pM3Tui3Dbs6/J+tTCykHPANVrWZk71pxXQx8wP4GqcLFQmiCOF48EycDsKkN40UhVlbjvTmmUnheaV9s0W1wPr3qHE3jPzJRqjsoCsBt9RToru4jfzYisic5HUf/WrDuAYZCAfamx3BjkDKSrDoRUWKVdp6s7LS9Ul25WRkwfug8V0dt4hl+QyFWK8BiMn/AOtXnFvfPnLFW9xwf/r1oRagAPmDfgM1lKmehSxtlZs9Y0/XopsKMk+hq41yWkJiYuG5YMuAAeOD/SvKbW+zgq3Wtm11VkwzvlRjqaz5WjuhXhM9LLR5xkAe/ApUX5F8zHB4A6Vx9nrUUhIiYMMgsHyB09+1XYbpg0bRyhwTtaTnGew60rmys9jpdo3ZDYz2pQo7E1gXGpNBcRtcujLuK9MBff61K17EGBjchGGeT9056k9qdwsbtFZH2lv75/A0UXEeFXmoz3SNHIwMZbeFxwDjHHpVFgBjGcmn5GRnpUotHaDzkwU3bT6ivQSSPkZNzepXjZozujJU56g81JIX2bj9xjg+mRVkW43EBSu0cgnNBi+XBOBnOKfKjGzKcioCAhJ+tMdiVCk8DkCnzx7T3qLazKcAnvUtWC12IpXjP41IzbozsIB9SarO3Izim54INTbqK9iWOUKRgnmrkc6BGLZJ7c4rN3Iq4wc9jmlLHHf34q73BaGmsxwKk884BIrNR8jrj69Kk8xhgNznpSZpGVtS3KwkHzDJ7Vns4DkMOncVL5xxVOcEuSpwDU2Kc7lpWB6EN7Gp0mZOASMdjzWSskinrn8KspOcfMMEdqLEqdjVS6kDbhgfTpUovJZAAW4rMVwSCucH1qeOQHGalxNo1pI27LUZIZ0k34Hc10tvqjNkMxkUjoWrhUXnjIXufStS2URONhO4dcmspQuehh8VJI7mzvY59se50U5GQMjJGO9RX/2y2BVoQqo2Q6SYDA+39K5uK+kaRgRyCOhwK6FNR3xKJUEy9BvwcEVnytHpQrqa3IBq+oIAotZMDjhj/hRVo6lg4wox23HiigrX+Y5CXTLfUyJLBkgumGWtHOAW77Gzz9Dz9azzBNZyPDMrxSDhkYYP40t9btpd/wDICQrZAkX8sird5eLqGnWK7vMukMikZJZU4Kgnv/FXbe22x85OCle6tJFV3HXA+lQu+T6VHOxQYxg5xVKWeqMNtya4JwTiqRlZc7SR9OKPtUijCscelVmepZL8h5bNJmoSetKDSM3IkkZcLtyG7nNN86TkM5ZScn0oFKegHb60rhz9yRJBkHPPvVi0ZpZUiHKseR/WqqRtIcIpNW7Qw2j75CssmOEU8D6mi44u78hpUB25yAcUoTcKSe4SVspCkfPO3P8AWmbvwoRnJa6Md5W05xxT3QFfmwB70+Nxg56VJtV88c0XGpOO5QVucgH6mrCzbeop0kBHOAwH6U3YSvI5HanudEZIlinMcgaN9prTN0sxlMbBZMjbjjIrGWASPgFlY9OOKEcxkBuD2zU2NYzcF5GrmRZNz7gTzzWzZXYkjAJbI9qx9Oull/cTkFGHBPY1JGfIkYHOCe/epaOinNrVPQ2DO2eVJPrmisf7SKKXKb+1fcl1y9huY4ltmdgE+ZmHOQePpx71iGVonEiMVI5DDrUSzgKQScY6DvUqr58sC5DKTjDdF+tWvdOFz9q79RTI01tIRkhAC56dTx+NUWJJyTkVp3Gmpbael3LJJ5Duyb1HGQPlwPQmsHzX3ZPeiMr7CqwcbJk5XPQ1GwI96DLkcA9KdGrzSIigMzfKAvc1VzBrsR5pymh02PgjBHBFOQUrmEtNxwIpwxRgUbR60jO4ueMZ49Kjzg4p2MUxjzTRaJodrPhjgYqeBkVm81GYbTja2MGqkeSSfSp0B4zjJ6A9aRvBaEg65HSp0bGDUKRyFsCJ8+y0pV1kIYEEHvRciUdC8hyMgn3HrSSfKB159RUUb4HzkVYSeQDEcjKPTPFBmiBj3BwaiZNyn1FXPtAY/vo1f/aHDfmKebQMhkt33rjlT94f4/hTvY6KV3oZcYbfgAn1q+8jyKoJbIGMVFGsZL5cKfccGnJ1wD70Xub04tADIABiPj/YFFTDp0FFLmNuVmBuzUkE7QSB0wSOm4ZFQBvxpx5HSmzg1Tuizc6lcXNsIJXHlg5wBjNRW3kCCcSK2/b8hHTPvVduvFM3ds1NuhftJN3lqGanhmCHgYOQQ4PK49KqmkJxTBaamv4hkEl3DLx5k0KSyEDGXOcn6nGfxNUUYbearFiepzTlcrS2Viavvyci0DmlzUCyUpagxcSRmzUbHmkJqNm5poaRKrEdDj6U8Nn1Jqsrc1IH4oLLSMw+6SPxq5JKSY2zldowPT1rLWQ5GBVmOXjBBK5zQDeli8CrHmpYzEpG92/3QP61UikVRlck4xzSO/0pkvQuNJCFYDc5PTIxioVndWG0kEdMGqxfikVuc9aLFRbuXo3Dh9/3z91hxzUkIwxBzxVQMDjaCKv22zy3dnG9f4T3pM7qauBcg/8A16KhM/Jwv5UUrGlznmZkbDAgjsaeJq9J1XQLW8BO1WJ7jhhXH6l4YuIGJtj5g/ung1Ea0ZbmlfLKtPWOqMkuGpm1T0qOWOWBisqMhHqKbvOas8902nqPYc8A0wg+lP8AM496az+lItQGUFuKNwPUUyRh60CcB2/FPD1WL4FN8ymQ4F3fSAjPPIqqJPenb6CLEhbk46U4NUPbrQG5phYtoeakyTgAkHOciqgk96kWX3oJsXkbmlL5OaqrIMHNLu96YuUn39acm4oxFVt3NPdl2gITTNIRLMbfn3q/bzPFFLgIVI5DfzFZcbgADk/U1O8uFxmlY6qbsKWOeooqPB9B+dFVcqzPRl1COQ4kBjf1p7yB15xIvrWZcJJHxMm4etQI5HMEmD/drzeU+pUi1e2NvcqQygj0IrmL/wAOKCTbsUP908iuh+2kcTLg+opwmVx8pDD3qoyaMatCnV+JHn15YXNqf3kbY/vDkVS3evFekyJGwIxj2PSse/0W2nydmxj/ABJWqq9zzauWta02cYzEVEZOOa2L7QbmIEwESqPTrWO8Lo22VSrehFbJp7HBOlOnpJETPnpTSxqRoxiopAQPaqMGh6v61IHqpzSqxpkNFwNxRvqsrc80/dmgLEwepFcGqwNOB4phYteZxxUiP61TDcU8PigLF0HNCnPFVkc9alDZ7c0FKJbibFSM24gDtVZG6etT2X728jjx95hQbxjfQ6i30UNBGxAyVB/SitpZcKAOgFFcvtGe4sNE27qzbB2kSL6HrWFdWKFuMo3oeK6V5feqdwVkGHUGudNo7nBM5eZZoeGG8VXzGx4JRq3riDAOw5H901l3MCN94bWq00zJporFpkHBDr+tMF2QepHsaZJHLCfkORUTTo/EyYPrTsTzFtbiN/vDB9RTLi1huFw6pID6jmqjQbhmF8j0NQ+ZLAecii3YHZ6SRVvfDyOSbaQof7rdKw7zTLq2J8yIlfUciusjvz/HzVlZ4pB169uorSNSS3OSrgqU9Y6HnLryccVC+Qa9BvdJtLoEmMKf7ycVz954amXLWsiyj+6eDWsasWedVwNSGq1OfUj8ak3UtxaT27YmiZPqKgwfetVZnHKLWjJdx9acrnvUYFKBirIsTZpRTV6CpgBipY1EmUDAxUydKgQYFSg8UjVRJdwGc1o+HI/MvjIRwg4rHkkyCO5ro/DqeXbbiMFjmlN2idWFhzVV5HSB+KKreYKK5bHuXZ10tV3oormZ0MrydDVO470UU0TLYzT1NZ96BzRRW8TlmVIiQwwSOavn5ojnn60UUPccPhMyUAOcCmoTu60UVSBbGhbE5HJq4/3c96KKze5oMuESS2feqtx3Ga4HUlVLhgihRnsMUUV0UTyMduV1pWooroPMBKkTrRRSGi0nQU49aKKRqiA/e/Guu03/AFEf0ooqKmx2YD42a6gbRx2ooorA9k//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3014" name="AutoShape 6" descr="data:image/jpeg;base64,/9j/4AAQSkZJRgABAQAAAQABAAD/2wBDAAYEBQYFBAYGBQYHBwYIChAKCgkJChQODwwQFxQYGBcUFhYaHSUfGhsjHBYWICwgIyYnKSopGR8tMC0oMCUoKSj/2wBDAQcHBwoIChMKChMoGhYaKCgoKCgoKCgoKCgoKCgoKCgoKCgoKCgoKCgoKCgoKCgoKCgoKCgoKCgoKCgoKCgoKCj/wAARCACyAL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gGe3FLt4608Cj/PFSBHjHU4oI46gj3pxHsOevPNIylgR0z0PWgBmwDldy/Q/0ow3fa34YNOQAYGSDinEHPbFIZEdv8QK/hkfnTGgjmXlVcfnU4/WhkVjkgZ9aAM2XS4WOVDI3sarSafcJnY4cejCtray/dY/RuaOQOUyPVT/AEpco1JowA80HEqPj06j9ahkt9PuG+eFUc/xJlD+ldIfLYYyM/3WGKpXdrFuGIstnqBila2xSlcy0t723GbDUXC9o7gbl/Opl1fUbYf6dp3mp3ktm3fp1qUWhDDy2Kt6elKyXUPJQP7qcGi7Bomste025bas4jk/uSjaf1rVUqwBUgg9wa52d7a5Gy9gRv8Aromf1qFNKiT59MvJ7U+ivvT8jTuTY6nFGBXOx3Wt2vEkdvfRjuh2P+VWIfEVqWCXSS2snpKuB+dO4rG1ijFRwXEU6hoZEdf9k5qWi4hMUYpaKYCYopaKAMK/1xYZDHAFL8cseMepqlca6/KxOSAMkng//W/+tXCx3ZySrAkjGPT61Ze5BCjPI6mq5GYfWInTf27dYGxGKD7+7q3401dbuETduLIBggNtwPU1zEl2XxuO4Dpk1C90wG4MoIPHvRyMn6yjsP7ZeZFKvuk3dA42n0FbGnamZAnmkktuBUc4wOK83FzvicsqBdwHXp+Bpba6aF3AZ8KMqA3AP0ocCliF1PVWlUL5qHJPG0DPHvViFt8YYd687tNYmiSNwxZW+Vh2GOa2dN8URLkzq0cbN1IztJ7HHvUWaNlKL6nXUVnWeqxTouWUkseewHY1cgure4JWGVHYdQrc/lQMlIBHIyPemGJSMDK/Q1IBRQBCIthGADj04NOymeflPuKf356UtAETQRuPmVSKpy6XETuiLRt/smtDaOo4PtxR8wPY/pRYabRkm2u4fusJAPzqKS4DDZdQ8HjDDIrb3eoIpGRZF+ZQwpWGmc7/AGdYu2+3Z7dz3ibA/KpY/wC1bX/UTx3cf92ThvzrSl06F/ugo3qKrmzuIsmNw49DxS2HuMTXREwXULWa2Y99uVP41pW15b3KgwTI49jWb9oljys8RA75GRUL2dhcNuCGGT+9C2007iaOgwaKwPsMvbVLgDt8tFO4rHk5mAYlMn602S4boTVVpe1RNL6kV12Pn5VCxLcELwTkegzWbPeSB87sY7EVK7g8g1VkkVmO5Qw7DNUomE536li2vnZtu4YPXFXkuTgfMeO3pWD5aFWZXCMCMKepHtT/ADZYCFdcg8g9eO1DiSq7judNb3zpkhuoIP41IbsOyDg+o/l/n2rnklkKkjbSJM8coPX196z5DdYprQ6+zv2ibMR2k9fQ1tx64S0S3EMUqIuF3g5UfXrXAR3u3BYd6uwaijMQWAxUOB2U8a7WuekWet7piFl8qIAYErl/r159O9dDHqO7cVUOg9GANeTw3hbDMQfTHIrRt9UlXASRgB0GelQ4PodcMVF7nqcVwj5B4YDPtjPrUo5GR0rz621uaPkhGz1I4PvWta65HM6qs08U3rgMv4g/0NRqjpU1LY6yjFZcGoTEZMcdyv8Aegb5v++D/Qmr1vdRXAPlk5BwVYbWB9CDRcZNikKjOeh9qU/rTPMG4juOSKYDuR7ijPrxTRIGBKnpSLKGOO3uKAJCoI6Cq0llC54Ta3qvFWCPSjJHvSsBnnT+f9caKv59v1oosVzHza90u3BDA9eKY0oJwsikHvVjU7I2023ayqy5G/jPrWfsGckV3qzPkJuUXZlyWJxbpKpGxhghTk59aq4GflAB9c1PFI20whchjk4HNRyoUYABsHkZ9KRlKfYZsYo3IXGDj1qPYwIKhsk8E+v9ambcOuPwphYkgEnii5CnfcsKwC5Y5cnmmEq2CCQT2puFXGxjjvmlCHGcjnoB1pM3Tui3Dbs6/J+tTCykHPANVrWZk71pxXQx8wP4GqcLFQmiCOF48EycDsKkN40UhVlbjvTmmUnheaV9s0W1wPr3qHE3jPzJRqjsoCsBt9RToru4jfzYisic5HUf/WrDuAYZCAfamx3BjkDKSrDoRUWKVdp6s7LS9Ul25WRkwfug8V0dt4hl+QyFWK8BiMn/AOtXnFvfPnLFW9xwf/r1oRagAPmDfgM1lKmehSxtlZs9Y0/XopsKMk+hq41yWkJiYuG5YMuAAeOD/SvKbW+zgq3Wtm11VkwzvlRjqaz5WjuhXhM9LLR5xkAe/ApUX5F8zHB4A6Vx9nrUUhIiYMMgsHyB09+1XYbpg0bRyhwTtaTnGew60rmys9jpdo3ZDYz2pQo7E1gXGpNBcRtcujLuK9MBff61K17EGBjchGGeT9056k9qdwsbtFZH2lv75/A0UXEeFXmoz3SNHIwMZbeFxwDjHHpVFgBjGcmn5GRnpUotHaDzkwU3bT6ivQSSPkZNzepXjZozujJU56g81JIX2bj9xjg+mRVkW43EBSu0cgnNBi+XBOBnOKfKjGzKcioCAhJ+tMdiVCk8DkCnzx7T3qLazKcAnvUtWC12IpXjP41IzbozsIB9SarO3Izim54INTbqK9iWOUKRgnmrkc6BGLZJ7c4rN3Iq4wc9jmlLHHf34q73BaGmsxwKk884BIrNR8jrj69Kk8xhgNznpSZpGVtS3KwkHzDJ7Vns4DkMOncVL5xxVOcEuSpwDU2Kc7lpWB6EN7Gp0mZOASMdjzWSskinrn8KspOcfMMEdqLEqdjVS6kDbhgfTpUovJZAAW4rMVwSCucH1qeOQHGalxNo1pI27LUZIZ0k34Hc10tvqjNkMxkUjoWrhUXnjIXufStS2URONhO4dcmspQuehh8VJI7mzvY59se50U5GQMjJGO9RX/2y2BVoQqo2Q6SYDA+39K5uK+kaRgRyCOhwK6FNR3xKJUEy9BvwcEVnytHpQrqa3IBq+oIAotZMDjhj/hRVo6lg4wox23HiigrX+Y5CXTLfUyJLBkgumGWtHOAW77Gzz9Dz9azzBNZyPDMrxSDhkYYP40t9btpd/wDICQrZAkX8sird5eLqGnWK7vMukMikZJZU4Kgnv/FXbe22x85OCle6tJFV3HXA+lQu+T6VHOxQYxg5xVKWeqMNtya4JwTiqRlZc7SR9OKPtUijCscelVmepZL8h5bNJmoSetKDSM3IkkZcLtyG7nNN86TkM5ZScn0oFKegHb60rhz9yRJBkHPPvVi0ZpZUiHKseR/WqqRtIcIpNW7Qw2j75CssmOEU8D6mi44u78hpUB25yAcUoTcKSe4SVspCkfPO3P8AWmbvwoRnJa6Md5W05xxT3QFfmwB70+Nxg56VJtV88c0XGpOO5QVucgH6mrCzbeop0kBHOAwH6U3YSvI5HanudEZIlinMcgaN9prTN0sxlMbBZMjbjjIrGWASPgFlY9OOKEcxkBuD2zU2NYzcF5GrmRZNz7gTzzWzZXYkjAJbI9qx9Oull/cTkFGHBPY1JGfIkYHOCe/epaOinNrVPQ2DO2eVJPrmisf7SKKXKb+1fcl1y9huY4ltmdgE+ZmHOQePpx71iGVonEiMVI5DDrUSzgKQScY6DvUqr58sC5DKTjDdF+tWvdOFz9q79RTI01tIRkhAC56dTx+NUWJJyTkVp3Gmpbael3LJJ5Duyb1HGQPlwPQmsHzX3ZPeiMr7CqwcbJk5XPQ1GwI96DLkcA9KdGrzSIigMzfKAvc1VzBrsR5pymh02PgjBHBFOQUrmEtNxwIpwxRgUbR60jO4ueMZ49Kjzg4p2MUxjzTRaJodrPhjgYqeBkVm81GYbTja2MGqkeSSfSp0B4zjJ6A9aRvBaEg65HSp0bGDUKRyFsCJ8+y0pV1kIYEEHvRciUdC8hyMgn3HrSSfKB159RUUb4HzkVYSeQDEcjKPTPFBmiBj3BwaiZNyn1FXPtAY/vo1f/aHDfmKebQMhkt33rjlT94f4/hTvY6KV3oZcYbfgAn1q+8jyKoJbIGMVFGsZL5cKfccGnJ1wD70Xub04tADIABiPj/YFFTDp0FFLmNuVmBuzUkE7QSB0wSOm4ZFQBvxpx5HSmzg1Tuizc6lcXNsIJXHlg5wBjNRW3kCCcSK2/b8hHTPvVduvFM3ds1NuhftJN3lqGanhmCHgYOQQ4PK49KqmkJxTBaamv4hkEl3DLx5k0KSyEDGXOcn6nGfxNUUYbearFiepzTlcrS2Viavvyci0DmlzUCyUpagxcSRmzUbHmkJqNm5poaRKrEdDj6U8Nn1Jqsrc1IH4oLLSMw+6SPxq5JKSY2zldowPT1rLWQ5GBVmOXjBBK5zQDeli8CrHmpYzEpG92/3QP61UikVRlck4xzSO/0pkvQuNJCFYDc5PTIxioVndWG0kEdMGqxfikVuc9aLFRbuXo3Dh9/3z91hxzUkIwxBzxVQMDjaCKv22zy3dnG9f4T3pM7qauBcg/8A16KhM/Jwv5UUrGlznmZkbDAgjsaeJq9J1XQLW8BO1WJ7jhhXH6l4YuIGJtj5g/ung1Ea0ZbmlfLKtPWOqMkuGpm1T0qOWOWBisqMhHqKbvOas8902nqPYc8A0wg+lP8AM496az+lItQGUFuKNwPUUyRh60CcB2/FPD1WL4FN8ymQ4F3fSAjPPIqqJPenb6CLEhbk46U4NUPbrQG5phYtoeakyTgAkHOciqgk96kWX3oJsXkbmlL5OaqrIMHNLu96YuUn39acm4oxFVt3NPdl2gITTNIRLMbfn3q/bzPFFLgIVI5DfzFZcbgADk/U1O8uFxmlY6qbsKWOeooqPB9B+dFVcqzPRl1COQ4kBjf1p7yB15xIvrWZcJJHxMm4etQI5HMEmD/drzeU+pUi1e2NvcqQygj0IrmL/wAOKCTbsUP908iuh+2kcTLg+opwmVx8pDD3qoyaMatCnV+JHn15YXNqf3kbY/vDkVS3evFekyJGwIxj2PSse/0W2nydmxj/ABJWqq9zzauWta02cYzEVEZOOa2L7QbmIEwESqPTrWO8Lo22VSrehFbJp7HBOlOnpJETPnpTSxqRoxiopAQPaqMGh6v61IHqpzSqxpkNFwNxRvqsrc80/dmgLEwepFcGqwNOB4phYteZxxUiP61TDcU8PigLF0HNCnPFVkc9alDZ7c0FKJbibFSM24gDtVZG6etT2X728jjx95hQbxjfQ6i30UNBGxAyVB/SitpZcKAOgFFcvtGe4sNE27qzbB2kSL6HrWFdWKFuMo3oeK6V5feqdwVkGHUGudNo7nBM5eZZoeGG8VXzGx4JRq3riDAOw5H901l3MCN94bWq00zJporFpkHBDr+tMF2QepHsaZJHLCfkORUTTo/EyYPrTsTzFtbiN/vDB9RTLi1huFw6pID6jmqjQbhmF8j0NQ+ZLAecii3YHZ6SRVvfDyOSbaQof7rdKw7zTLq2J8yIlfUciusjvz/HzVlZ4pB169uorSNSS3OSrgqU9Y6HnLryccVC+Qa9BvdJtLoEmMKf7ycVz954amXLWsiyj+6eDWsasWedVwNSGq1OfUj8ak3UtxaT27YmiZPqKgwfetVZnHKLWjJdx9acrnvUYFKBirIsTZpRTV6CpgBipY1EmUDAxUydKgQYFSg8UjVRJdwGc1o+HI/MvjIRwg4rHkkyCO5ro/DqeXbbiMFjmlN2idWFhzVV5HSB+KKreYKK5bHuXZ10tV3oormZ0MrydDVO470UU0TLYzT1NZ96BzRRW8TlmVIiQwwSOavn5ojnn60UUPccPhMyUAOcCmoTu60UVSBbGhbE5HJq4/3c96KKze5oMuESS2feqtx3Ga4HUlVLhgihRnsMUUV0UTyMduV1pWooroPMBKkTrRRSGi0nQU49aKKRqiA/e/Guu03/AFEf0ooqKmx2YD42a6gbRx2ooorA9k//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3016" name="Picture 8" descr="https://photos-6.dropbox.com/t/0/AAA-C7oMEWRZM0-h1E1mMeJNCFNSn58L0bBdi5r0xQtl6w/12/36074798/jpeg/32x32/3/1367467200/0/2/IMAG0536.jpg/cNUanc4z3EnQKrmmLAAP_OkWEsHf9hCDcXQfERRja84?size=1024x768"/>
          <p:cNvPicPr>
            <a:picLocks noChangeAspect="1" noChangeArrowheads="1"/>
          </p:cNvPicPr>
          <p:nvPr/>
        </p:nvPicPr>
        <p:blipFill>
          <a:blip r:embed="rId3"/>
          <a:srcRect/>
          <a:stretch>
            <a:fillRect/>
          </a:stretch>
        </p:blipFill>
        <p:spPr bwMode="auto">
          <a:xfrm>
            <a:off x="4785858" y="3352800"/>
            <a:ext cx="4334933" cy="24384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884238"/>
            <a:ext cx="4648200" cy="792162"/>
          </a:xfrm>
        </p:spPr>
        <p:txBody>
          <a:bodyPr>
            <a:normAutofit fontScale="90000"/>
          </a:bodyPr>
          <a:lstStyle/>
          <a:p>
            <a:pPr algn="l"/>
            <a:r>
              <a:rPr lang="en-US" b="1" dirty="0" smtClean="0"/>
              <a:t>Progress (software)</a:t>
            </a:r>
            <a:endParaRPr lang="en-US" b="1" dirty="0"/>
          </a:p>
        </p:txBody>
      </p:sp>
      <p:sp>
        <p:nvSpPr>
          <p:cNvPr id="5" name="Shape 69"/>
          <p:cNvSpPr/>
          <p:nvPr/>
        </p:nvSpPr>
        <p:spPr>
          <a:xfrm>
            <a:off x="381000" y="1676400"/>
            <a:ext cx="6019800" cy="4343400"/>
          </a:xfrm>
          <a:prstGeom prst="rect">
            <a:avLst/>
          </a:prstGeom>
          <a:blipFill>
            <a:blip r:embed="rId3"/>
            <a:stretch>
              <a:fillRect/>
            </a:stretch>
          </a:blipFill>
          <a:ln>
            <a:noFill/>
          </a:ln>
        </p:spPr>
      </p:sp>
      <p:sp>
        <p:nvSpPr>
          <p:cNvPr id="6" name="TextBox 5"/>
          <p:cNvSpPr txBox="1"/>
          <p:nvPr/>
        </p:nvSpPr>
        <p:spPr>
          <a:xfrm>
            <a:off x="6934200" y="2667000"/>
            <a:ext cx="1676400" cy="954107"/>
          </a:xfrm>
          <a:prstGeom prst="rect">
            <a:avLst/>
          </a:prstGeom>
          <a:noFill/>
        </p:spPr>
        <p:txBody>
          <a:bodyPr wrap="square" rtlCol="0">
            <a:spAutoFit/>
          </a:bodyPr>
          <a:lstStyle/>
          <a:p>
            <a:r>
              <a:rPr lang="en-US" sz="2800" b="1" dirty="0" smtClean="0"/>
              <a:t>OLD Interface</a:t>
            </a:r>
            <a:endParaRPr lang="en-US" sz="2800" b="1" dirty="0"/>
          </a:p>
        </p:txBody>
      </p:sp>
    </p:spTree>
    <p:extLst>
      <p:ext uri="{BB962C8B-B14F-4D97-AF65-F5344CB8AC3E}">
        <p14:creationId xmlns:p14="http://schemas.microsoft.com/office/powerpoint/2010/main" val="37170278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84238"/>
            <a:ext cx="4648200" cy="792162"/>
          </a:xfrm>
        </p:spPr>
        <p:txBody>
          <a:bodyPr>
            <a:normAutofit fontScale="90000"/>
          </a:bodyPr>
          <a:lstStyle/>
          <a:p>
            <a:pPr algn="l"/>
            <a:r>
              <a:rPr lang="en-US" b="1" dirty="0" smtClean="0"/>
              <a:t>Progress (software)</a:t>
            </a:r>
            <a:endParaRPr lang="en-US" b="1" dirty="0"/>
          </a:p>
        </p:txBody>
      </p:sp>
      <p:sp>
        <p:nvSpPr>
          <p:cNvPr id="3" name="Content Placeholder 2"/>
          <p:cNvSpPr>
            <a:spLocks noGrp="1"/>
          </p:cNvSpPr>
          <p:nvPr>
            <p:ph idx="1"/>
          </p:nvPr>
        </p:nvSpPr>
        <p:spPr>
          <a:xfrm>
            <a:off x="609600" y="1722437"/>
            <a:ext cx="8229600" cy="4525963"/>
          </a:xfrm>
        </p:spPr>
        <p:txBody>
          <a:bodyPr/>
          <a:lstStyle/>
          <a:p>
            <a:pPr marL="0" indent="0">
              <a:buNone/>
            </a:pPr>
            <a:r>
              <a:rPr lang="en-US" dirty="0" smtClean="0">
                <a:solidFill>
                  <a:srgbClr val="FF0000"/>
                </a:solidFill>
              </a:rPr>
              <a:t> </a:t>
            </a:r>
          </a:p>
        </p:txBody>
      </p:sp>
      <p:sp>
        <p:nvSpPr>
          <p:cNvPr id="5" name="Shape 185"/>
          <p:cNvSpPr/>
          <p:nvPr/>
        </p:nvSpPr>
        <p:spPr>
          <a:xfrm>
            <a:off x="304800" y="1828800"/>
            <a:ext cx="4495800" cy="3886200"/>
          </a:xfrm>
          <a:prstGeom prst="rect">
            <a:avLst/>
          </a:prstGeom>
          <a:blipFill>
            <a:blip r:embed="rId2"/>
            <a:stretch>
              <a:fillRect/>
            </a:stretch>
          </a:blipFill>
          <a:ln>
            <a:noFill/>
          </a:ln>
        </p:spPr>
        <p:txBody>
          <a:bodyPr/>
          <a:lstStyle/>
          <a:p>
            <a:r>
              <a:rPr lang="en-US" dirty="0" smtClean="0"/>
              <a:t>`</a:t>
            </a:r>
            <a:endParaRPr lang="en-US" dirty="0"/>
          </a:p>
        </p:txBody>
      </p:sp>
      <p:sp>
        <p:nvSpPr>
          <p:cNvPr id="6" name="Shape 194"/>
          <p:cNvSpPr/>
          <p:nvPr/>
        </p:nvSpPr>
        <p:spPr>
          <a:xfrm>
            <a:off x="4724400" y="1828800"/>
            <a:ext cx="4267200" cy="3907216"/>
          </a:xfrm>
          <a:prstGeom prst="rect">
            <a:avLst/>
          </a:prstGeom>
          <a:blipFill>
            <a:blip r:embed="rId3"/>
            <a:stretch>
              <a:fillRect/>
            </a:stretch>
          </a:blipFill>
          <a:ln>
            <a:noFill/>
          </a:ln>
        </p:spPr>
      </p:sp>
      <p:sp>
        <p:nvSpPr>
          <p:cNvPr id="7" name="TextBox 6"/>
          <p:cNvSpPr txBox="1"/>
          <p:nvPr/>
        </p:nvSpPr>
        <p:spPr>
          <a:xfrm>
            <a:off x="1524000" y="5943600"/>
            <a:ext cx="3505200" cy="461665"/>
          </a:xfrm>
          <a:prstGeom prst="rect">
            <a:avLst/>
          </a:prstGeom>
          <a:noFill/>
        </p:spPr>
        <p:txBody>
          <a:bodyPr wrap="square" rtlCol="0">
            <a:spAutoFit/>
          </a:bodyPr>
          <a:lstStyle/>
          <a:p>
            <a:r>
              <a:rPr lang="en-US" sz="2400" b="1" dirty="0" smtClean="0"/>
              <a:t>In Progress</a:t>
            </a:r>
            <a:endParaRPr lang="en-US" sz="2400" b="1" dirty="0"/>
          </a:p>
        </p:txBody>
      </p:sp>
    </p:spTree>
    <p:extLst>
      <p:ext uri="{BB962C8B-B14F-4D97-AF65-F5344CB8AC3E}">
        <p14:creationId xmlns:p14="http://schemas.microsoft.com/office/powerpoint/2010/main" val="10901815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84238"/>
            <a:ext cx="4648200" cy="792162"/>
          </a:xfrm>
        </p:spPr>
        <p:txBody>
          <a:bodyPr>
            <a:normAutofit fontScale="90000"/>
          </a:bodyPr>
          <a:lstStyle/>
          <a:p>
            <a:pPr algn="l"/>
            <a:r>
              <a:rPr lang="en-US" b="1" dirty="0" smtClean="0"/>
              <a:t>Progress (software)</a:t>
            </a:r>
            <a:endParaRPr lang="en-US" b="1" dirty="0"/>
          </a:p>
        </p:txBody>
      </p:sp>
      <p:pic>
        <p:nvPicPr>
          <p:cNvPr id="5" name="VID_20130425_00000 (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676400"/>
            <a:ext cx="7162800" cy="40290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84238"/>
            <a:ext cx="4648200" cy="792162"/>
          </a:xfrm>
        </p:spPr>
        <p:txBody>
          <a:bodyPr>
            <a:normAutofit fontScale="90000"/>
          </a:bodyPr>
          <a:lstStyle/>
          <a:p>
            <a:pPr algn="l"/>
            <a:r>
              <a:rPr lang="en-US" b="1" dirty="0" smtClean="0"/>
              <a:t>Progress (software)</a:t>
            </a:r>
            <a:endParaRPr lang="en-US" b="1" dirty="0"/>
          </a:p>
        </p:txBody>
      </p:sp>
      <p:sp>
        <p:nvSpPr>
          <p:cNvPr id="3" name="TextBox 2"/>
          <p:cNvSpPr txBox="1"/>
          <p:nvPr/>
        </p:nvSpPr>
        <p:spPr>
          <a:xfrm>
            <a:off x="457200" y="1959429"/>
            <a:ext cx="6722418" cy="369332"/>
          </a:xfrm>
          <a:prstGeom prst="rect">
            <a:avLst/>
          </a:prstGeom>
          <a:noFill/>
        </p:spPr>
        <p:txBody>
          <a:bodyPr wrap="none" rtlCol="0">
            <a:spAutoFit/>
          </a:bodyPr>
          <a:lstStyle/>
          <a:p>
            <a:r>
              <a:rPr lang="en-US" dirty="0">
                <a:hlinkClick r:id="rId2"/>
              </a:rPr>
              <a:t>http://</a:t>
            </a:r>
            <a:r>
              <a:rPr lang="en-US" dirty="0" smtClean="0">
                <a:hlinkClick r:id="rId2"/>
              </a:rPr>
              <a:t>www.youtube.com/watch?v=sDhxqwwBTvA&amp;feature=youtu.be</a:t>
            </a:r>
            <a:endParaRPr lang="en-US" dirty="0"/>
          </a:p>
        </p:txBody>
      </p:sp>
    </p:spTree>
    <p:extLst>
      <p:ext uri="{BB962C8B-B14F-4D97-AF65-F5344CB8AC3E}">
        <p14:creationId xmlns:p14="http://schemas.microsoft.com/office/powerpoint/2010/main" val="11953654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84238"/>
            <a:ext cx="4648200" cy="792162"/>
          </a:xfrm>
        </p:spPr>
        <p:txBody>
          <a:bodyPr>
            <a:normAutofit fontScale="90000"/>
          </a:bodyPr>
          <a:lstStyle/>
          <a:p>
            <a:pPr algn="l"/>
            <a:r>
              <a:rPr lang="en-US" b="1" dirty="0" smtClean="0"/>
              <a:t>Progress (software)</a:t>
            </a:r>
            <a:endParaRPr lang="en-US" b="1" dirty="0"/>
          </a:p>
        </p:txBody>
      </p:sp>
      <p:sp>
        <p:nvSpPr>
          <p:cNvPr id="3" name="Content Placeholder 2"/>
          <p:cNvSpPr>
            <a:spLocks noGrp="1"/>
          </p:cNvSpPr>
          <p:nvPr>
            <p:ph idx="1"/>
          </p:nvPr>
        </p:nvSpPr>
        <p:spPr>
          <a:xfrm>
            <a:off x="609600" y="1722437"/>
            <a:ext cx="8229600" cy="4525963"/>
          </a:xfrm>
        </p:spPr>
        <p:txBody>
          <a:bodyPr>
            <a:normAutofit/>
          </a:bodyPr>
          <a:lstStyle/>
          <a:p>
            <a:r>
              <a:rPr lang="en-US" sz="2800" dirty="0" smtClean="0"/>
              <a:t>Masters as Mice(MAM) implemented. </a:t>
            </a:r>
          </a:p>
          <a:p>
            <a:pPr marL="0" indent="0">
              <a:buNone/>
            </a:pPr>
            <a:r>
              <a:rPr lang="en-US" sz="2400" dirty="0"/>
              <a:t>	</a:t>
            </a:r>
            <a:r>
              <a:rPr lang="en-US" sz="2800" dirty="0" smtClean="0"/>
              <a:t>-Trigger the MAM mode left</a:t>
            </a:r>
          </a:p>
          <a:p>
            <a:r>
              <a:rPr lang="en-US" sz="2800" dirty="0" smtClean="0"/>
              <a:t>Black background helps images stand out more.</a:t>
            </a:r>
          </a:p>
          <a:p>
            <a:r>
              <a:rPr lang="en-US" sz="2800" dirty="0" smtClean="0"/>
              <a:t>Widgets re-arranged to make use of most whitespace.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600200"/>
            <a:ext cx="8382000" cy="3108544"/>
          </a:xfrm>
          <a:prstGeom prst="rect">
            <a:avLst/>
          </a:prstGeom>
          <a:noFill/>
        </p:spPr>
        <p:txBody>
          <a:bodyPr wrap="square" rtlCol="0">
            <a:spAutoFit/>
          </a:bodyPr>
          <a:lstStyle/>
          <a:p>
            <a:r>
              <a:rPr lang="en-US" sz="2800" b="1" dirty="0" smtClean="0"/>
              <a:t>* </a:t>
            </a:r>
            <a:r>
              <a:rPr lang="en-US" sz="2800" dirty="0" smtClean="0"/>
              <a:t>Annotate </a:t>
            </a:r>
            <a:r>
              <a:rPr lang="en-US" sz="2800" dirty="0"/>
              <a:t>(add text) to the saved US images from the Laptop </a:t>
            </a:r>
            <a:r>
              <a:rPr lang="en-US" sz="2800" dirty="0" err="1"/>
              <a:t>intraoperatively</a:t>
            </a:r>
            <a:r>
              <a:rPr lang="en-US" sz="2800" dirty="0"/>
              <a:t>.</a:t>
            </a:r>
            <a:br>
              <a:rPr lang="en-US" sz="2800" dirty="0"/>
            </a:br>
            <a:r>
              <a:rPr lang="en-US" sz="2800" dirty="0"/>
              <a:t/>
            </a:r>
            <a:br>
              <a:rPr lang="en-US" sz="2800" dirty="0"/>
            </a:br>
            <a:r>
              <a:rPr lang="en-US" sz="2800" b="1" dirty="0" smtClean="0"/>
              <a:t>*</a:t>
            </a:r>
            <a:r>
              <a:rPr lang="en-US" sz="2800" dirty="0" smtClean="0"/>
              <a:t> Make </a:t>
            </a:r>
            <a:r>
              <a:rPr lang="en-US" sz="2800" dirty="0"/>
              <a:t>the CT images </a:t>
            </a:r>
            <a:r>
              <a:rPr lang="en-US" sz="2800" dirty="0" smtClean="0"/>
              <a:t>bigger</a:t>
            </a:r>
            <a:r>
              <a:rPr lang="en-US" sz="2800" dirty="0"/>
              <a:t/>
            </a:r>
            <a:br>
              <a:rPr lang="en-US" sz="2800" dirty="0"/>
            </a:br>
            <a:r>
              <a:rPr lang="en-US" sz="2800" dirty="0"/>
              <a:t/>
            </a:r>
            <a:br>
              <a:rPr lang="en-US" sz="2800" dirty="0"/>
            </a:br>
            <a:r>
              <a:rPr lang="en-US" sz="2800" b="1" dirty="0" smtClean="0"/>
              <a:t>*</a:t>
            </a:r>
            <a:r>
              <a:rPr lang="en-US" sz="2800" dirty="0" smtClean="0"/>
              <a:t> Increase the size of the US image viewer</a:t>
            </a:r>
            <a:endParaRPr lang="en-US" sz="2800" b="1" dirty="0"/>
          </a:p>
          <a:p>
            <a:endParaRPr lang="en-US" sz="2800" b="1" dirty="0"/>
          </a:p>
        </p:txBody>
      </p:sp>
      <p:sp>
        <p:nvSpPr>
          <p:cNvPr id="11" name="TextBox 10"/>
          <p:cNvSpPr txBox="1"/>
          <p:nvPr/>
        </p:nvSpPr>
        <p:spPr>
          <a:xfrm>
            <a:off x="457200" y="914400"/>
            <a:ext cx="5715000" cy="1200329"/>
          </a:xfrm>
          <a:prstGeom prst="rect">
            <a:avLst/>
          </a:prstGeom>
          <a:noFill/>
        </p:spPr>
        <p:txBody>
          <a:bodyPr wrap="square" rtlCol="0">
            <a:spAutoFit/>
          </a:bodyPr>
          <a:lstStyle/>
          <a:p>
            <a:r>
              <a:rPr lang="en-US" sz="3600" b="1" dirty="0"/>
              <a:t>DR. CHOTI’s Feedback</a:t>
            </a:r>
          </a:p>
          <a:p>
            <a:endParaRPr lang="en-US" sz="3600" dirty="0"/>
          </a:p>
        </p:txBody>
      </p:sp>
    </p:spTree>
    <p:extLst>
      <p:ext uri="{BB962C8B-B14F-4D97-AF65-F5344CB8AC3E}">
        <p14:creationId xmlns:p14="http://schemas.microsoft.com/office/powerpoint/2010/main" val="28176185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84238"/>
            <a:ext cx="6629400" cy="792162"/>
          </a:xfrm>
        </p:spPr>
        <p:txBody>
          <a:bodyPr/>
          <a:lstStyle/>
          <a:p>
            <a:pPr algn="l"/>
            <a:r>
              <a:rPr lang="en-US" b="1" dirty="0" smtClean="0"/>
              <a:t>Dependencies (Software)</a:t>
            </a:r>
            <a:endParaRPr lang="en-US" b="1" dirty="0"/>
          </a:p>
        </p:txBody>
      </p:sp>
      <p:sp>
        <p:nvSpPr>
          <p:cNvPr id="3" name="Content Placeholder 2"/>
          <p:cNvSpPr>
            <a:spLocks noGrp="1"/>
          </p:cNvSpPr>
          <p:nvPr>
            <p:ph idx="1"/>
          </p:nvPr>
        </p:nvSpPr>
        <p:spPr>
          <a:xfrm>
            <a:off x="609600" y="1722437"/>
            <a:ext cx="8229600" cy="4525963"/>
          </a:xfrm>
        </p:spPr>
        <p:txBody>
          <a:bodyPr>
            <a:normAutofit/>
          </a:bodyPr>
          <a:lstStyle/>
          <a:p>
            <a:pPr marL="457200" lvl="0" indent="-381000">
              <a:lnSpc>
                <a:spcPct val="115000"/>
              </a:lnSpc>
              <a:spcBef>
                <a:spcPts val="0"/>
              </a:spcBef>
              <a:buClr>
                <a:srgbClr val="000000"/>
              </a:buClr>
              <a:buSzPct val="100000"/>
              <a:buFont typeface="Arial"/>
              <a:buAutoNum type="arabicPeriod"/>
            </a:pPr>
            <a:r>
              <a:rPr lang="en-US" dirty="0" smtClean="0">
                <a:solidFill>
                  <a:srgbClr val="000000"/>
                </a:solidFill>
              </a:rPr>
              <a:t>Software Environment Set Up.</a:t>
            </a:r>
          </a:p>
          <a:p>
            <a:pPr marL="914400" lvl="1" indent="-381000">
              <a:lnSpc>
                <a:spcPct val="115000"/>
              </a:lnSpc>
              <a:spcBef>
                <a:spcPts val="0"/>
              </a:spcBef>
              <a:buClr>
                <a:srgbClr val="000000"/>
              </a:buClr>
              <a:buSzPct val="80000"/>
              <a:buFont typeface="Courier New"/>
              <a:buChar char="o"/>
            </a:pPr>
            <a:r>
              <a:rPr lang="en-US" sz="3200" dirty="0" smtClean="0">
                <a:solidFill>
                  <a:srgbClr val="000000"/>
                </a:solidFill>
              </a:rPr>
              <a:t>Install the video grabber.</a:t>
            </a:r>
            <a:r>
              <a:rPr lang="en-US" sz="3200" dirty="0" smtClean="0">
                <a:solidFill>
                  <a:srgbClr val="FF0000"/>
                </a:solidFill>
              </a:rPr>
              <a:t> </a:t>
            </a:r>
            <a:r>
              <a:rPr lang="en-US" sz="3200" dirty="0" smtClean="0"/>
              <a:t>–</a:t>
            </a:r>
            <a:r>
              <a:rPr lang="en-US" sz="3200" dirty="0" smtClean="0">
                <a:solidFill>
                  <a:srgbClr val="FF0000"/>
                </a:solidFill>
              </a:rPr>
              <a:t> </a:t>
            </a:r>
            <a:r>
              <a:rPr lang="en-US" sz="3200" dirty="0" smtClean="0">
                <a:solidFill>
                  <a:schemeClr val="tx2"/>
                </a:solidFill>
              </a:rPr>
              <a:t>Resolved.</a:t>
            </a:r>
          </a:p>
          <a:p>
            <a:pPr marL="914400" lvl="1" indent="-381000">
              <a:lnSpc>
                <a:spcPct val="115000"/>
              </a:lnSpc>
              <a:spcBef>
                <a:spcPts val="0"/>
              </a:spcBef>
              <a:buClr>
                <a:srgbClr val="000000"/>
              </a:buClr>
              <a:buSzPct val="80000"/>
              <a:buFont typeface="Courier New"/>
              <a:buChar char="o"/>
            </a:pPr>
            <a:r>
              <a:rPr lang="en-US" sz="3200" dirty="0" smtClean="0">
                <a:solidFill>
                  <a:srgbClr val="000000"/>
                </a:solidFill>
              </a:rPr>
              <a:t>QT Creator IDE.</a:t>
            </a:r>
            <a:r>
              <a:rPr lang="en-US" sz="3200" dirty="0" smtClean="0">
                <a:solidFill>
                  <a:srgbClr val="FF0000"/>
                </a:solidFill>
              </a:rPr>
              <a:t> </a:t>
            </a:r>
            <a:r>
              <a:rPr lang="en-US" sz="3200" dirty="0" smtClean="0"/>
              <a:t>–</a:t>
            </a:r>
            <a:r>
              <a:rPr lang="en-US" sz="3200" dirty="0" smtClean="0">
                <a:solidFill>
                  <a:srgbClr val="FF0000"/>
                </a:solidFill>
              </a:rPr>
              <a:t> </a:t>
            </a:r>
            <a:r>
              <a:rPr lang="en-US" sz="3200" dirty="0" smtClean="0">
                <a:solidFill>
                  <a:schemeClr val="tx2"/>
                </a:solidFill>
              </a:rPr>
              <a:t>Resolved.</a:t>
            </a:r>
          </a:p>
          <a:p>
            <a:pPr marL="914400" lvl="1" indent="-381000">
              <a:lnSpc>
                <a:spcPct val="115000"/>
              </a:lnSpc>
              <a:spcBef>
                <a:spcPts val="0"/>
              </a:spcBef>
              <a:buClr>
                <a:srgbClr val="000000"/>
              </a:buClr>
              <a:buSzPct val="80000"/>
              <a:buFont typeface="Courier New"/>
              <a:buChar char="o"/>
            </a:pPr>
            <a:r>
              <a:rPr lang="en-US" sz="3200" dirty="0" smtClean="0">
                <a:solidFill>
                  <a:srgbClr val="000000"/>
                </a:solidFill>
              </a:rPr>
              <a:t>CISST</a:t>
            </a:r>
            <a:r>
              <a:rPr lang="en-US" sz="3200" dirty="0" smtClean="0">
                <a:solidFill>
                  <a:srgbClr val="FF0000"/>
                </a:solidFill>
              </a:rPr>
              <a:t> </a:t>
            </a:r>
            <a:r>
              <a:rPr lang="en-US" sz="3200" dirty="0" smtClean="0"/>
              <a:t>–</a:t>
            </a:r>
            <a:r>
              <a:rPr lang="en-US" sz="3200" dirty="0" smtClean="0">
                <a:solidFill>
                  <a:srgbClr val="FF0000"/>
                </a:solidFill>
              </a:rPr>
              <a:t> </a:t>
            </a:r>
            <a:r>
              <a:rPr lang="en-US" sz="3200" dirty="0" smtClean="0">
                <a:solidFill>
                  <a:schemeClr val="tx2"/>
                </a:solidFill>
              </a:rPr>
              <a:t>Resolved.</a:t>
            </a:r>
          </a:p>
          <a:p>
            <a:pPr marL="457200" lvl="0" indent="-381000">
              <a:lnSpc>
                <a:spcPct val="115000"/>
              </a:lnSpc>
              <a:spcBef>
                <a:spcPts val="0"/>
              </a:spcBef>
              <a:buClr>
                <a:srgbClr val="000000"/>
              </a:buClr>
              <a:buSzPct val="100000"/>
              <a:buFont typeface="Arial"/>
              <a:buAutoNum type="arabicPeriod"/>
            </a:pPr>
            <a:r>
              <a:rPr lang="en-US" dirty="0" smtClean="0">
                <a:solidFill>
                  <a:srgbClr val="000000"/>
                </a:solidFill>
              </a:rPr>
              <a:t>Intuitive API.</a:t>
            </a:r>
            <a:r>
              <a:rPr lang="en-US" dirty="0" smtClean="0">
                <a:solidFill>
                  <a:srgbClr val="FF0000"/>
                </a:solidFill>
              </a:rPr>
              <a:t> </a:t>
            </a:r>
            <a:r>
              <a:rPr lang="en-US" dirty="0" smtClean="0"/>
              <a:t>–</a:t>
            </a:r>
            <a:r>
              <a:rPr lang="en-US" dirty="0" smtClean="0">
                <a:solidFill>
                  <a:srgbClr val="FF0000"/>
                </a:solidFill>
              </a:rPr>
              <a:t> </a:t>
            </a:r>
            <a:r>
              <a:rPr lang="en-US" dirty="0" smtClean="0">
                <a:solidFill>
                  <a:schemeClr val="tx2"/>
                </a:solidFill>
              </a:rPr>
              <a:t>Resolved.</a:t>
            </a:r>
          </a:p>
          <a:p>
            <a:pPr marL="457200" lvl="0" indent="-381000">
              <a:lnSpc>
                <a:spcPct val="115000"/>
              </a:lnSpc>
              <a:spcBef>
                <a:spcPts val="0"/>
              </a:spcBef>
              <a:buClr>
                <a:srgbClr val="000000"/>
              </a:buClr>
              <a:buSzPct val="100000"/>
              <a:buFont typeface="Arial"/>
              <a:buAutoNum type="arabicPeriod"/>
            </a:pPr>
            <a:r>
              <a:rPr lang="en-US" dirty="0" err="1" smtClean="0">
                <a:solidFill>
                  <a:srgbClr val="000000"/>
                </a:solidFill>
              </a:rPr>
              <a:t>LapUS</a:t>
            </a:r>
            <a:r>
              <a:rPr lang="en-US" dirty="0" smtClean="0">
                <a:solidFill>
                  <a:srgbClr val="000000"/>
                </a:solidFill>
              </a:rPr>
              <a:t> code.</a:t>
            </a:r>
            <a:r>
              <a:rPr lang="en-US" dirty="0" smtClean="0">
                <a:solidFill>
                  <a:srgbClr val="FF0000"/>
                </a:solidFill>
              </a:rPr>
              <a:t> </a:t>
            </a:r>
            <a:r>
              <a:rPr lang="en-US" dirty="0" smtClean="0"/>
              <a:t>–</a:t>
            </a:r>
            <a:r>
              <a:rPr lang="en-US" dirty="0" smtClean="0">
                <a:solidFill>
                  <a:srgbClr val="FF0000"/>
                </a:solidFill>
              </a:rPr>
              <a:t> </a:t>
            </a:r>
            <a:r>
              <a:rPr lang="en-US" dirty="0" smtClean="0">
                <a:solidFill>
                  <a:schemeClr val="tx2"/>
                </a:solidFill>
              </a:rPr>
              <a:t>Removed/resolved.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84238"/>
            <a:ext cx="4648200" cy="792162"/>
          </a:xfrm>
        </p:spPr>
        <p:txBody>
          <a:bodyPr/>
          <a:lstStyle/>
          <a:p>
            <a:pPr algn="l"/>
            <a:r>
              <a:rPr lang="en-US" b="1" dirty="0" smtClean="0"/>
              <a:t>Overview</a:t>
            </a:r>
            <a:endParaRPr lang="en-US" b="1" dirty="0"/>
          </a:p>
        </p:txBody>
      </p:sp>
      <p:sp>
        <p:nvSpPr>
          <p:cNvPr id="3" name="Content Placeholder 2"/>
          <p:cNvSpPr>
            <a:spLocks noGrp="1"/>
          </p:cNvSpPr>
          <p:nvPr>
            <p:ph idx="1"/>
          </p:nvPr>
        </p:nvSpPr>
        <p:spPr>
          <a:xfrm>
            <a:off x="609600" y="1722437"/>
            <a:ext cx="8229600" cy="4525963"/>
          </a:xfrm>
        </p:spPr>
        <p:txBody>
          <a:bodyPr/>
          <a:lstStyle/>
          <a:p>
            <a:r>
              <a:rPr lang="en-US" dirty="0" smtClean="0"/>
              <a:t>Project summary</a:t>
            </a:r>
          </a:p>
          <a:p>
            <a:r>
              <a:rPr lang="en-US" dirty="0" smtClean="0"/>
              <a:t>Deliverables</a:t>
            </a:r>
          </a:p>
          <a:p>
            <a:r>
              <a:rPr lang="en-US" dirty="0" smtClean="0"/>
              <a:t>Progress</a:t>
            </a:r>
          </a:p>
          <a:p>
            <a:r>
              <a:rPr lang="en-US" dirty="0" smtClean="0"/>
              <a:t>Milestones</a:t>
            </a:r>
          </a:p>
          <a:p>
            <a:r>
              <a:rPr lang="en-US" dirty="0" smtClean="0"/>
              <a:t>Dependencies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3400" y="884238"/>
            <a:ext cx="6629400" cy="792162"/>
          </a:xfrm>
        </p:spPr>
        <p:txBody>
          <a:bodyPr/>
          <a:lstStyle/>
          <a:p>
            <a:pPr algn="l"/>
            <a:r>
              <a:rPr lang="en-US" b="1" dirty="0" smtClean="0"/>
              <a:t>Dependencies (Clinical)</a:t>
            </a:r>
            <a:endParaRPr lang="en-US" b="1" dirty="0"/>
          </a:p>
        </p:txBody>
      </p:sp>
      <p:sp>
        <p:nvSpPr>
          <p:cNvPr id="7" name="Content Placeholder 2"/>
          <p:cNvSpPr>
            <a:spLocks noGrp="1"/>
          </p:cNvSpPr>
          <p:nvPr>
            <p:ph idx="1"/>
          </p:nvPr>
        </p:nvSpPr>
        <p:spPr>
          <a:xfrm>
            <a:off x="609600" y="1722437"/>
            <a:ext cx="8229600" cy="4525963"/>
          </a:xfrm>
        </p:spPr>
        <p:txBody>
          <a:bodyPr>
            <a:normAutofit/>
          </a:bodyPr>
          <a:lstStyle/>
          <a:p>
            <a:pPr marL="457200" lvl="0" indent="-381000">
              <a:lnSpc>
                <a:spcPct val="115000"/>
              </a:lnSpc>
              <a:spcBef>
                <a:spcPts val="0"/>
              </a:spcBef>
              <a:buClr>
                <a:srgbClr val="000000"/>
              </a:buClr>
              <a:buSzPct val="100000"/>
              <a:buFont typeface="Arial"/>
              <a:buAutoNum type="arabicPeriod"/>
            </a:pPr>
            <a:r>
              <a:rPr lang="en-US" dirty="0" smtClean="0"/>
              <a:t>Possible IRB proposal already written by Theodore and Dr. </a:t>
            </a:r>
            <a:r>
              <a:rPr lang="en-US" dirty="0" err="1" smtClean="0"/>
              <a:t>Choti</a:t>
            </a:r>
            <a:r>
              <a:rPr lang="en-US" dirty="0" smtClean="0"/>
              <a:t>.</a:t>
            </a:r>
            <a:r>
              <a:rPr lang="en-US" dirty="0" smtClean="0">
                <a:solidFill>
                  <a:srgbClr val="FF0000"/>
                </a:solidFill>
              </a:rPr>
              <a:t> </a:t>
            </a:r>
            <a:r>
              <a:rPr lang="en-US" dirty="0" smtClean="0"/>
              <a:t>– </a:t>
            </a:r>
            <a:r>
              <a:rPr lang="en-US" dirty="0" smtClean="0">
                <a:solidFill>
                  <a:schemeClr val="tx2"/>
                </a:solidFill>
              </a:rPr>
              <a:t>Resolved.</a:t>
            </a:r>
          </a:p>
          <a:p>
            <a:pPr marL="457200" lvl="0" indent="-381000">
              <a:lnSpc>
                <a:spcPct val="115000"/>
              </a:lnSpc>
              <a:spcBef>
                <a:spcPts val="0"/>
              </a:spcBef>
              <a:buClr>
                <a:srgbClr val="000000"/>
              </a:buClr>
              <a:buSzPct val="100000"/>
              <a:buFont typeface="Arial"/>
              <a:buAutoNum type="arabicPeriod"/>
            </a:pPr>
            <a:r>
              <a:rPr lang="en-US" sz="3200" dirty="0" smtClean="0"/>
              <a:t>Gelatin liver phantom.</a:t>
            </a:r>
            <a:r>
              <a:rPr lang="en-US" sz="3200" dirty="0" smtClean="0">
                <a:solidFill>
                  <a:srgbClr val="FF0000"/>
                </a:solidFill>
              </a:rPr>
              <a:t> </a:t>
            </a:r>
            <a:r>
              <a:rPr lang="en-US" sz="3200" dirty="0" smtClean="0"/>
              <a:t>–</a:t>
            </a:r>
            <a:r>
              <a:rPr lang="en-US" sz="3200" dirty="0" smtClean="0">
                <a:solidFill>
                  <a:srgbClr val="FF0000"/>
                </a:solidFill>
              </a:rPr>
              <a:t> </a:t>
            </a:r>
            <a:r>
              <a:rPr lang="en-US" sz="3200" dirty="0" smtClean="0">
                <a:solidFill>
                  <a:schemeClr val="tx2"/>
                </a:solidFill>
              </a:rPr>
              <a:t>Resolved (cast and contains imitation lesions).</a:t>
            </a:r>
          </a:p>
          <a:p>
            <a:pPr marL="457200" lvl="0" indent="-381000">
              <a:lnSpc>
                <a:spcPct val="115000"/>
              </a:lnSpc>
              <a:spcBef>
                <a:spcPts val="0"/>
              </a:spcBef>
              <a:buClr>
                <a:srgbClr val="000000"/>
              </a:buClr>
              <a:buSzPct val="100000"/>
              <a:buFont typeface="Arial"/>
              <a:buAutoNum type="arabicPeriod"/>
            </a:pPr>
            <a:r>
              <a:rPr lang="en-US" dirty="0" smtClean="0"/>
              <a:t>Surgical/clinical collaborators.</a:t>
            </a:r>
            <a:r>
              <a:rPr lang="en-US" dirty="0" smtClean="0">
                <a:solidFill>
                  <a:srgbClr val="FF0000"/>
                </a:solidFill>
              </a:rPr>
              <a:t> </a:t>
            </a:r>
            <a:r>
              <a:rPr lang="en-US" dirty="0" smtClean="0"/>
              <a:t>–</a:t>
            </a:r>
            <a:r>
              <a:rPr lang="en-US" dirty="0" smtClean="0">
                <a:solidFill>
                  <a:srgbClr val="FF0000"/>
                </a:solidFill>
              </a:rPr>
              <a:t> </a:t>
            </a:r>
            <a:r>
              <a:rPr lang="en-US" dirty="0" smtClean="0">
                <a:solidFill>
                  <a:schemeClr val="tx2"/>
                </a:solidFill>
              </a:rPr>
              <a:t>In progress.</a:t>
            </a:r>
          </a:p>
          <a:p>
            <a:pPr marL="457200" lvl="0" indent="-381000">
              <a:lnSpc>
                <a:spcPct val="115000"/>
              </a:lnSpc>
              <a:spcBef>
                <a:spcPts val="0"/>
              </a:spcBef>
              <a:buClr>
                <a:srgbClr val="000000"/>
              </a:buClr>
              <a:buSzPct val="100000"/>
              <a:buFont typeface="Arial"/>
              <a:buAutoNum type="arabicPeriod"/>
            </a:pPr>
            <a:r>
              <a:rPr lang="en-US" dirty="0" smtClean="0"/>
              <a:t>Mock OR and </a:t>
            </a:r>
            <a:r>
              <a:rPr lang="en-US" dirty="0" err="1" smtClean="0"/>
              <a:t>Da</a:t>
            </a:r>
            <a:r>
              <a:rPr lang="en-US" dirty="0" smtClean="0"/>
              <a:t> Vinci robot access.</a:t>
            </a:r>
            <a:r>
              <a:rPr lang="en-US" dirty="0" smtClean="0">
                <a:solidFill>
                  <a:srgbClr val="FF0000"/>
                </a:solidFill>
              </a:rPr>
              <a:t> </a:t>
            </a:r>
            <a:r>
              <a:rPr lang="en-US" dirty="0" smtClean="0"/>
              <a:t>–</a:t>
            </a:r>
            <a:r>
              <a:rPr lang="en-US" dirty="0" smtClean="0">
                <a:solidFill>
                  <a:srgbClr val="FF0000"/>
                </a:solidFill>
              </a:rPr>
              <a:t> </a:t>
            </a:r>
            <a:r>
              <a:rPr lang="en-US" dirty="0" smtClean="0">
                <a:solidFill>
                  <a:schemeClr val="tx2"/>
                </a:solidFill>
              </a:rPr>
              <a:t>Resolved.</a:t>
            </a:r>
            <a:endParaRPr lang="en-US" dirty="0">
              <a:solidFill>
                <a:schemeClr val="tx2"/>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84238"/>
            <a:ext cx="4648200" cy="792162"/>
          </a:xfrm>
        </p:spPr>
        <p:txBody>
          <a:bodyPr/>
          <a:lstStyle/>
          <a:p>
            <a:pPr algn="l"/>
            <a:r>
              <a:rPr lang="en-US" b="1" dirty="0" smtClean="0"/>
              <a:t>Milestones</a:t>
            </a:r>
            <a:endParaRPr lang="en-US" b="1" dirty="0"/>
          </a:p>
        </p:txBody>
      </p:sp>
      <p:graphicFrame>
        <p:nvGraphicFramePr>
          <p:cNvPr id="5" name="Table 4"/>
          <p:cNvGraphicFramePr>
            <a:graphicFrameLocks noGrp="1"/>
          </p:cNvGraphicFramePr>
          <p:nvPr/>
        </p:nvGraphicFramePr>
        <p:xfrm>
          <a:off x="152401" y="1371601"/>
          <a:ext cx="8610596" cy="4495799"/>
        </p:xfrm>
        <a:graphic>
          <a:graphicData uri="http://schemas.openxmlformats.org/drawingml/2006/table">
            <a:tbl>
              <a:tblPr/>
              <a:tblGrid>
                <a:gridCol w="3262512"/>
                <a:gridCol w="1094658"/>
                <a:gridCol w="354154"/>
                <a:gridCol w="354154"/>
                <a:gridCol w="354154"/>
                <a:gridCol w="354154"/>
                <a:gridCol w="354154"/>
                <a:gridCol w="354154"/>
                <a:gridCol w="354154"/>
                <a:gridCol w="354154"/>
                <a:gridCol w="354154"/>
                <a:gridCol w="354154"/>
                <a:gridCol w="354154"/>
                <a:gridCol w="357732"/>
              </a:tblGrid>
              <a:tr h="236621">
                <a:tc rowSpan="2" gridSpan="2">
                  <a:txBody>
                    <a:bodyPr/>
                    <a:lstStyle/>
                    <a:p>
                      <a:pPr algn="l" fontAlgn="b"/>
                      <a:endParaRPr lang="en-US" sz="900" b="0" i="0" u="none" strike="noStrike" dirty="0">
                        <a:solidFill>
                          <a:srgbClr val="000000"/>
                        </a:solidFill>
                        <a:latin typeface="Calibri"/>
                      </a:endParaRPr>
                    </a:p>
                  </a:txBody>
                  <a:tcPr marL="7557" marR="7557" marT="7557" marB="0" anchor="b">
                    <a:lnL>
                      <a:noFill/>
                    </a:lnL>
                    <a:lnR>
                      <a:noFill/>
                    </a:lnR>
                    <a:lnT>
                      <a:noFill/>
                    </a:lnT>
                    <a:lnB w="6350" cap="flat" cmpd="sng" algn="ctr">
                      <a:solidFill>
                        <a:srgbClr val="000000"/>
                      </a:solidFill>
                      <a:prstDash val="solid"/>
                      <a:round/>
                      <a:headEnd type="none" w="med" len="med"/>
                      <a:tailEnd type="none" w="med" len="med"/>
                    </a:lnB>
                  </a:tcPr>
                </a:tc>
                <a:tc rowSpan="2" hMerge="1">
                  <a:txBody>
                    <a:bodyPr/>
                    <a:lstStyle/>
                    <a:p>
                      <a:endParaRPr lang="en-US"/>
                    </a:p>
                  </a:txBody>
                  <a:tcPr/>
                </a:tc>
                <a:tc gridSpan="2">
                  <a:txBody>
                    <a:bodyPr/>
                    <a:lstStyle/>
                    <a:p>
                      <a:pPr algn="ctr" fontAlgn="b"/>
                      <a:r>
                        <a:rPr lang="en-US" sz="900" b="0" i="1" u="none" strike="noStrike">
                          <a:solidFill>
                            <a:srgbClr val="000000"/>
                          </a:solidFill>
                          <a:latin typeface="Calibri"/>
                        </a:rPr>
                        <a:t>February</a:t>
                      </a:r>
                    </a:p>
                  </a:txBody>
                  <a:tcPr marL="7557" marR="7557" marT="7557" marB="0" anchor="b">
                    <a:lnL>
                      <a:noFill/>
                    </a:lnL>
                    <a:lnR>
                      <a:noFill/>
                    </a:lnR>
                    <a:lnT>
                      <a:noFill/>
                    </a:lnT>
                    <a:lnB>
                      <a:noFill/>
                    </a:lnB>
                  </a:tcPr>
                </a:tc>
                <a:tc hMerge="1">
                  <a:txBody>
                    <a:bodyPr/>
                    <a:lstStyle/>
                    <a:p>
                      <a:endParaRPr lang="en-US"/>
                    </a:p>
                  </a:txBody>
                  <a:tcPr/>
                </a:tc>
                <a:tc gridSpan="5">
                  <a:txBody>
                    <a:bodyPr/>
                    <a:lstStyle/>
                    <a:p>
                      <a:pPr algn="ctr" fontAlgn="b"/>
                      <a:r>
                        <a:rPr lang="en-US" sz="900" b="0" i="1" u="none" strike="noStrike">
                          <a:solidFill>
                            <a:srgbClr val="000000"/>
                          </a:solidFill>
                          <a:latin typeface="Calibri"/>
                        </a:rPr>
                        <a:t>March</a:t>
                      </a:r>
                    </a:p>
                  </a:txBody>
                  <a:tcPr marL="7557" marR="7557" marT="7557"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900" b="0" i="1" u="none" strike="noStrike">
                          <a:solidFill>
                            <a:srgbClr val="000000"/>
                          </a:solidFill>
                          <a:latin typeface="Calibri"/>
                        </a:rPr>
                        <a:t>April</a:t>
                      </a:r>
                    </a:p>
                  </a:txBody>
                  <a:tcPr marL="7557" marR="7557" marT="7557"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900" b="0" i="1" u="none" strike="noStrike">
                          <a:solidFill>
                            <a:srgbClr val="000000"/>
                          </a:solidFill>
                          <a:latin typeface="Calibri"/>
                        </a:rPr>
                        <a:t>May</a:t>
                      </a:r>
                    </a:p>
                  </a:txBody>
                  <a:tcPr marL="7557" marR="7557" marT="7557" marB="0" anchor="b">
                    <a:lnL>
                      <a:noFill/>
                    </a:lnL>
                    <a:lnR>
                      <a:noFill/>
                    </a:lnR>
                    <a:lnT>
                      <a:noFill/>
                    </a:lnT>
                    <a:lnB>
                      <a:noFill/>
                    </a:lnB>
                  </a:tcPr>
                </a:tc>
              </a:tr>
              <a:tr h="236621">
                <a:tc gridSpan="2" vMerge="1">
                  <a:txBody>
                    <a:bodyPr/>
                    <a:lstStyle/>
                    <a:p>
                      <a:endParaRPr lang="en-US"/>
                    </a:p>
                  </a:txBody>
                  <a:tcPr/>
                </a:tc>
                <a:tc hMerge="1" vMerge="1">
                  <a:txBody>
                    <a:bodyPr/>
                    <a:lstStyle/>
                    <a:p>
                      <a:endParaRPr lang="en-US"/>
                    </a:p>
                  </a:txBody>
                  <a:tcPr/>
                </a:tc>
                <a:tc>
                  <a:txBody>
                    <a:bodyPr/>
                    <a:lstStyle/>
                    <a:p>
                      <a:pPr algn="r" fontAlgn="b"/>
                      <a:r>
                        <a:rPr lang="en-US" sz="900" b="0" i="0" u="none" strike="noStrike">
                          <a:solidFill>
                            <a:srgbClr val="000000"/>
                          </a:solidFill>
                          <a:latin typeface="Calibri"/>
                        </a:rPr>
                        <a:t>15</a:t>
                      </a:r>
                    </a:p>
                  </a:txBody>
                  <a:tcPr marL="7557" marR="7557" marT="755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latin typeface="Calibri"/>
                        </a:rPr>
                        <a:t>22</a:t>
                      </a:r>
                    </a:p>
                  </a:txBody>
                  <a:tcPr marL="7557" marR="7557" marT="755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latin typeface="Calibri"/>
                        </a:rPr>
                        <a:t>1</a:t>
                      </a:r>
                    </a:p>
                  </a:txBody>
                  <a:tcPr marL="7557" marR="7557" marT="755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latin typeface="Calibri"/>
                        </a:rPr>
                        <a:t>8</a:t>
                      </a:r>
                    </a:p>
                  </a:txBody>
                  <a:tcPr marL="7557" marR="7557" marT="755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latin typeface="Calibri"/>
                        </a:rPr>
                        <a:t>15</a:t>
                      </a:r>
                    </a:p>
                  </a:txBody>
                  <a:tcPr marL="7557" marR="7557" marT="755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latin typeface="Calibri"/>
                        </a:rPr>
                        <a:t>22</a:t>
                      </a:r>
                    </a:p>
                  </a:txBody>
                  <a:tcPr marL="7557" marR="7557" marT="755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latin typeface="Calibri"/>
                        </a:rPr>
                        <a:t>29</a:t>
                      </a:r>
                    </a:p>
                  </a:txBody>
                  <a:tcPr marL="7557" marR="7557" marT="755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latin typeface="Calibri"/>
                        </a:rPr>
                        <a:t>5</a:t>
                      </a:r>
                    </a:p>
                  </a:txBody>
                  <a:tcPr marL="7557" marR="7557" marT="755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latin typeface="Calibri"/>
                        </a:rPr>
                        <a:t>12</a:t>
                      </a:r>
                    </a:p>
                  </a:txBody>
                  <a:tcPr marL="7557" marR="7557" marT="755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latin typeface="Calibri"/>
                        </a:rPr>
                        <a:t>19</a:t>
                      </a:r>
                    </a:p>
                  </a:txBody>
                  <a:tcPr marL="7557" marR="7557" marT="755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latin typeface="Calibri"/>
                        </a:rPr>
                        <a:t>26</a:t>
                      </a:r>
                    </a:p>
                  </a:txBody>
                  <a:tcPr marL="7557" marR="7557" marT="755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latin typeface="Calibri"/>
                        </a:rPr>
                        <a:t>3</a:t>
                      </a:r>
                    </a:p>
                  </a:txBody>
                  <a:tcPr marL="7557" marR="7557" marT="7557" marB="0" anchor="b">
                    <a:lnL>
                      <a:noFill/>
                    </a:lnL>
                    <a:lnR>
                      <a:noFill/>
                    </a:lnR>
                    <a:lnT>
                      <a:noFill/>
                    </a:lnT>
                    <a:lnB w="6350" cap="flat" cmpd="sng" algn="ctr">
                      <a:solidFill>
                        <a:srgbClr val="000000"/>
                      </a:solidFill>
                      <a:prstDash val="solid"/>
                      <a:round/>
                      <a:headEnd type="none" w="med" len="med"/>
                      <a:tailEnd type="none" w="med" len="med"/>
                    </a:lnB>
                  </a:tcPr>
                </a:tc>
              </a:tr>
              <a:tr h="236621">
                <a:tc gridSpan="14">
                  <a:txBody>
                    <a:bodyPr/>
                    <a:lstStyle/>
                    <a:p>
                      <a:pPr algn="l" fontAlgn="b"/>
                      <a:r>
                        <a:rPr lang="en-US" sz="900" b="1" i="0" u="none" strike="noStrike">
                          <a:solidFill>
                            <a:srgbClr val="000000"/>
                          </a:solidFill>
                          <a:latin typeface="Calibri"/>
                        </a:rPr>
                        <a:t>Minimum Software Deliverables</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6621">
                <a:tc>
                  <a:txBody>
                    <a:bodyPr/>
                    <a:lstStyle/>
                    <a:p>
                      <a:pPr algn="l" fontAlgn="b"/>
                      <a:r>
                        <a:rPr lang="en-US" sz="900" b="0" i="0" u="none" strike="noStrike">
                          <a:solidFill>
                            <a:srgbClr val="000000"/>
                          </a:solidFill>
                          <a:latin typeface="Calibri"/>
                        </a:rPr>
                        <a:t>Software dependencies, mock OR access.</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Everyone</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DEEBF6"/>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6"/>
                    </a:solidFill>
                  </a:tcPr>
                </a:tc>
                <a:tc>
                  <a:txBody>
                    <a:bodyPr/>
                    <a:lstStyle/>
                    <a:p>
                      <a:pPr algn="l" fontAlgn="b"/>
                      <a:r>
                        <a:rPr lang="en-US" sz="900" b="0" i="0" u="none" strike="noStrike">
                          <a:solidFill>
                            <a:srgbClr val="DEEBF6"/>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6"/>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Arial"/>
                        </a:rPr>
                        <a:t>✓</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621">
                <a:tc>
                  <a:txBody>
                    <a:bodyPr/>
                    <a:lstStyle/>
                    <a:p>
                      <a:pPr algn="l" fontAlgn="b"/>
                      <a:r>
                        <a:rPr lang="en-US" sz="900" b="0" i="0" u="none" strike="noStrike">
                          <a:solidFill>
                            <a:srgbClr val="000000"/>
                          </a:solidFill>
                          <a:latin typeface="Calibri"/>
                        </a:rPr>
                        <a:t>Operative field measurement tool.</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Vineeta</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C5E0B2"/>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E0B2"/>
                    </a:solidFill>
                  </a:tcPr>
                </a:tc>
                <a:tc>
                  <a:txBody>
                    <a:bodyPr/>
                    <a:lstStyle/>
                    <a:p>
                      <a:pPr algn="l" fontAlgn="b"/>
                      <a:r>
                        <a:rPr lang="en-US" sz="900" b="0" i="0" u="none" strike="noStrike">
                          <a:solidFill>
                            <a:srgbClr val="C5E0B2"/>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E0B2"/>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Arial"/>
                        </a:rPr>
                        <a:t>✓</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621">
                <a:tc>
                  <a:txBody>
                    <a:bodyPr/>
                    <a:lstStyle/>
                    <a:p>
                      <a:pPr algn="l" fontAlgn="b"/>
                      <a:r>
                        <a:rPr lang="en-US" sz="900" b="0" i="0" u="none" strike="noStrike">
                          <a:solidFill>
                            <a:srgbClr val="000000"/>
                          </a:solidFill>
                          <a:latin typeface="Calibri"/>
                        </a:rPr>
                        <a:t>Save and browse US images on console.</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Vineeta</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C5E0B2"/>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E0B2"/>
                    </a:solidFill>
                  </a:tcPr>
                </a:tc>
                <a:tc>
                  <a:txBody>
                    <a:bodyPr/>
                    <a:lstStyle/>
                    <a:p>
                      <a:pPr algn="l" fontAlgn="b"/>
                      <a:r>
                        <a:rPr lang="en-US" sz="900" b="0" i="0" u="none" strike="noStrike">
                          <a:solidFill>
                            <a:srgbClr val="C5E0B2"/>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E0B2"/>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Arial"/>
                        </a:rPr>
                        <a:t>✓</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621">
                <a:tc>
                  <a:txBody>
                    <a:bodyPr/>
                    <a:lstStyle/>
                    <a:p>
                      <a:pPr algn="l" fontAlgn="b"/>
                      <a:r>
                        <a:rPr lang="en-US" sz="900" b="0" i="0" u="none" strike="noStrike">
                          <a:solidFill>
                            <a:srgbClr val="000000"/>
                          </a:solidFill>
                          <a:latin typeface="Calibri"/>
                        </a:rPr>
                        <a:t>Implement Masters as Mice</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Vineeta</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621">
                <a:tc>
                  <a:txBody>
                    <a:bodyPr/>
                    <a:lstStyle/>
                    <a:p>
                      <a:pPr algn="l" fontAlgn="b"/>
                      <a:r>
                        <a:rPr lang="en-US" sz="900" b="0" i="0" u="none" strike="noStrike">
                          <a:solidFill>
                            <a:srgbClr val="000000"/>
                          </a:solidFill>
                          <a:latin typeface="Calibri"/>
                        </a:rPr>
                        <a:t>Window Manipulation</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Vineeta</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621">
                <a:tc gridSpan="14">
                  <a:txBody>
                    <a:bodyPr/>
                    <a:lstStyle/>
                    <a:p>
                      <a:pPr algn="l" fontAlgn="b"/>
                      <a:r>
                        <a:rPr lang="en-US" sz="900" b="1" i="0" u="none" strike="noStrike">
                          <a:solidFill>
                            <a:srgbClr val="000000"/>
                          </a:solidFill>
                          <a:latin typeface="Calibri"/>
                        </a:rPr>
                        <a:t>Minimum Clinical Deliverables</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6621">
                <a:tc>
                  <a:txBody>
                    <a:bodyPr/>
                    <a:lstStyle/>
                    <a:p>
                      <a:pPr algn="l" fontAlgn="b"/>
                      <a:r>
                        <a:rPr lang="en-US" sz="900" b="0" i="0" u="none" strike="noStrike">
                          <a:solidFill>
                            <a:srgbClr val="000000"/>
                          </a:solidFill>
                          <a:latin typeface="Calibri"/>
                        </a:rPr>
                        <a:t>Preliminary clinical study design.</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Andrew, Tifany</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621">
                <a:tc>
                  <a:txBody>
                    <a:bodyPr/>
                    <a:lstStyle/>
                    <a:p>
                      <a:pPr algn="l" fontAlgn="b"/>
                      <a:r>
                        <a:rPr lang="en-US" sz="900" b="0" i="0" u="none" strike="noStrike">
                          <a:solidFill>
                            <a:srgbClr val="000000"/>
                          </a:solidFill>
                          <a:latin typeface="Calibri"/>
                        </a:rPr>
                        <a:t>Contact surgical collaborators for clinical study.</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Andrew, Tifany</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900" b="0" i="0" u="none" strike="noStrike">
                          <a:solidFill>
                            <a:srgbClr val="000000"/>
                          </a:solidFill>
                          <a:latin typeface="Arial"/>
                        </a:rPr>
                        <a:t>✓</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621">
                <a:tc>
                  <a:txBody>
                    <a:bodyPr/>
                    <a:lstStyle/>
                    <a:p>
                      <a:pPr algn="l" fontAlgn="b"/>
                      <a:r>
                        <a:rPr lang="en-US" sz="900" b="0" i="0" u="none" strike="noStrike">
                          <a:solidFill>
                            <a:srgbClr val="000000"/>
                          </a:solidFill>
                          <a:latin typeface="Calibri"/>
                        </a:rPr>
                        <a:t>Schedule and confirm participating surgeons.</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Andrew, Tifany</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latin typeface="Arial"/>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621">
                <a:tc>
                  <a:txBody>
                    <a:bodyPr/>
                    <a:lstStyle/>
                    <a:p>
                      <a:pPr algn="l" fontAlgn="b"/>
                      <a:r>
                        <a:rPr lang="en-US" sz="900" b="0" i="0" u="none" strike="noStrike">
                          <a:solidFill>
                            <a:srgbClr val="000000"/>
                          </a:solidFill>
                          <a:latin typeface="Calibri"/>
                        </a:rPr>
                        <a:t>Testing of baseline interface.</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Andrew, Tifany</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l" fontAlgn="b"/>
                      <a:endParaRPr lang="en-US" sz="800" b="0" i="0" u="none" strike="noStrike">
                        <a:solidFill>
                          <a:srgbClr val="000000"/>
                        </a:solidFill>
                        <a:latin typeface="Arial"/>
                      </a:endParaRP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latin typeface="Arial"/>
                        </a:rPr>
                        <a:t>✓</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621">
                <a:tc>
                  <a:txBody>
                    <a:bodyPr/>
                    <a:lstStyle/>
                    <a:p>
                      <a:pPr algn="l" fontAlgn="b"/>
                      <a:r>
                        <a:rPr lang="en-US" sz="900" b="0" i="0" u="none" strike="noStrike">
                          <a:solidFill>
                            <a:srgbClr val="000000"/>
                          </a:solidFill>
                          <a:latin typeface="Calibri"/>
                        </a:rPr>
                        <a:t>Clinical study design for enhanced interface.</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Andrew, Tifany</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latin typeface="Arial"/>
                        </a:rPr>
                        <a:t>✓</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621">
                <a:tc>
                  <a:txBody>
                    <a:bodyPr/>
                    <a:lstStyle/>
                    <a:p>
                      <a:pPr algn="l" fontAlgn="b"/>
                      <a:r>
                        <a:rPr lang="en-US" sz="900" b="0" i="0" u="none" strike="noStrike">
                          <a:solidFill>
                            <a:srgbClr val="000000"/>
                          </a:solidFill>
                          <a:latin typeface="Calibri"/>
                        </a:rPr>
                        <a:t>Testing of enhanced interface.</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latin typeface="Calibri"/>
                        </a:rPr>
                        <a:t>Andrew, Tifany</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236621">
                <a:tc>
                  <a:txBody>
                    <a:bodyPr/>
                    <a:lstStyle/>
                    <a:p>
                      <a:pPr algn="l" fontAlgn="b"/>
                      <a:r>
                        <a:rPr lang="en-US" sz="900" b="1" i="0" u="none" strike="noStrike">
                          <a:solidFill>
                            <a:srgbClr val="000000"/>
                          </a:solidFill>
                          <a:latin typeface="Calibri"/>
                        </a:rPr>
                        <a:t>Maximum Software Deliverables</a:t>
                      </a:r>
                    </a:p>
                  </a:txBody>
                  <a:tcPr marL="7557" marR="7557" marT="755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900" b="1" i="0" u="none" strike="noStrike">
                          <a:solidFill>
                            <a:srgbClr val="000000"/>
                          </a:solidFill>
                          <a:latin typeface="Calibri"/>
                        </a:rPr>
                        <a:t> </a:t>
                      </a:r>
                    </a:p>
                  </a:txBody>
                  <a:tcPr marL="7557" marR="7557" marT="75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900" b="1" i="0" u="none" strike="noStrike">
                          <a:solidFill>
                            <a:srgbClr val="000000"/>
                          </a:solidFill>
                          <a:latin typeface="Calibri"/>
                        </a:rPr>
                        <a:t> </a:t>
                      </a:r>
                    </a:p>
                  </a:txBody>
                  <a:tcPr marL="7557" marR="7557" marT="75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900" b="1" i="0" u="none" strike="noStrike">
                          <a:solidFill>
                            <a:srgbClr val="000000"/>
                          </a:solidFill>
                          <a:latin typeface="Calibri"/>
                        </a:rPr>
                        <a:t> </a:t>
                      </a:r>
                    </a:p>
                  </a:txBody>
                  <a:tcPr marL="7557" marR="7557" marT="75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900" b="1" i="0" u="none" strike="noStrike">
                          <a:solidFill>
                            <a:srgbClr val="000000"/>
                          </a:solidFill>
                          <a:latin typeface="Calibri"/>
                        </a:rPr>
                        <a:t> </a:t>
                      </a:r>
                    </a:p>
                  </a:txBody>
                  <a:tcPr marL="7557" marR="7557" marT="75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900" b="1" i="0" u="none" strike="noStrike">
                          <a:solidFill>
                            <a:srgbClr val="000000"/>
                          </a:solidFill>
                          <a:latin typeface="Calibri"/>
                        </a:rPr>
                        <a:t> </a:t>
                      </a:r>
                    </a:p>
                  </a:txBody>
                  <a:tcPr marL="7557" marR="7557" marT="75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900" b="1" i="0" u="none" strike="noStrike">
                          <a:solidFill>
                            <a:srgbClr val="000000"/>
                          </a:solidFill>
                          <a:latin typeface="Calibri"/>
                        </a:rPr>
                        <a:t> </a:t>
                      </a:r>
                    </a:p>
                  </a:txBody>
                  <a:tcPr marL="7557" marR="7557" marT="75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900" b="1" i="0" u="none" strike="noStrike">
                          <a:solidFill>
                            <a:srgbClr val="000000"/>
                          </a:solidFill>
                          <a:latin typeface="Calibri"/>
                        </a:rPr>
                        <a:t> </a:t>
                      </a:r>
                    </a:p>
                  </a:txBody>
                  <a:tcPr marL="7557" marR="7557" marT="75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900" b="1" i="0" u="none" strike="noStrike">
                          <a:solidFill>
                            <a:srgbClr val="000000"/>
                          </a:solidFill>
                          <a:latin typeface="Calibri"/>
                        </a:rPr>
                        <a:t> </a:t>
                      </a:r>
                    </a:p>
                  </a:txBody>
                  <a:tcPr marL="7557" marR="7557" marT="75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900" b="1" i="0" u="none" strike="noStrike">
                          <a:solidFill>
                            <a:srgbClr val="000000"/>
                          </a:solidFill>
                          <a:latin typeface="Calibri"/>
                        </a:rPr>
                        <a:t> </a:t>
                      </a:r>
                    </a:p>
                  </a:txBody>
                  <a:tcPr marL="7557" marR="7557" marT="75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900" b="1" i="0" u="none" strike="noStrike">
                          <a:solidFill>
                            <a:srgbClr val="000000"/>
                          </a:solidFill>
                          <a:latin typeface="Calibri"/>
                        </a:rPr>
                        <a:t> </a:t>
                      </a:r>
                    </a:p>
                  </a:txBody>
                  <a:tcPr marL="7557" marR="7557" marT="75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900" b="1" i="0" u="none" strike="noStrike">
                          <a:solidFill>
                            <a:srgbClr val="000000"/>
                          </a:solidFill>
                          <a:latin typeface="Calibri"/>
                        </a:rPr>
                        <a:t> </a:t>
                      </a:r>
                    </a:p>
                  </a:txBody>
                  <a:tcPr marL="7557" marR="7557" marT="75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900" b="1" i="0" u="none" strike="noStrike">
                          <a:solidFill>
                            <a:srgbClr val="000000"/>
                          </a:solidFill>
                          <a:latin typeface="Calibri"/>
                        </a:rPr>
                        <a:t> </a:t>
                      </a:r>
                    </a:p>
                  </a:txBody>
                  <a:tcPr marL="7557" marR="7557" marT="75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c>
                  <a:txBody>
                    <a:bodyPr/>
                    <a:lstStyle/>
                    <a:p>
                      <a:pPr algn="l" fontAlgn="b"/>
                      <a:r>
                        <a:rPr lang="en-US" sz="900" b="1" i="0" u="none" strike="noStrike">
                          <a:solidFill>
                            <a:srgbClr val="000000"/>
                          </a:solidFill>
                          <a:latin typeface="Calibri"/>
                        </a:rPr>
                        <a:t> </a:t>
                      </a:r>
                    </a:p>
                  </a:txBody>
                  <a:tcPr marL="7557" marR="7557" marT="755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3CB"/>
                    </a:solidFill>
                  </a:tcPr>
                </a:tc>
              </a:tr>
              <a:tr h="236621">
                <a:tc>
                  <a:txBody>
                    <a:bodyPr/>
                    <a:lstStyle/>
                    <a:p>
                      <a:pPr algn="l" fontAlgn="b"/>
                      <a:r>
                        <a:rPr lang="en-US" sz="900" b="0" i="0" u="none" strike="noStrike">
                          <a:solidFill>
                            <a:srgbClr val="000000"/>
                          </a:solidFill>
                          <a:latin typeface="Calibri"/>
                        </a:rPr>
                        <a:t>Real-time measurement of tool for US images.</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Vineeta</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18D"/>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r>
              <a:tr h="236621">
                <a:tc>
                  <a:txBody>
                    <a:bodyPr/>
                    <a:lstStyle/>
                    <a:p>
                      <a:pPr algn="l" fontAlgn="b"/>
                      <a:r>
                        <a:rPr lang="en-US" sz="900" b="0" i="0" u="none" strike="noStrike">
                          <a:solidFill>
                            <a:srgbClr val="000000"/>
                          </a:solidFill>
                          <a:latin typeface="Calibri"/>
                        </a:rPr>
                        <a:t>Manipulate a 3D model of a lesion or organ.</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Everyone</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D6EE"/>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D6EE"/>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D6EE"/>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r>
              <a:tr h="236621">
                <a:tc>
                  <a:txBody>
                    <a:bodyPr/>
                    <a:lstStyle/>
                    <a:p>
                      <a:pPr algn="l" fontAlgn="b"/>
                      <a:r>
                        <a:rPr lang="en-US" sz="900" b="0" i="0" u="none" strike="noStrike" dirty="0">
                          <a:solidFill>
                            <a:srgbClr val="000000"/>
                          </a:solidFill>
                          <a:latin typeface="Calibri"/>
                        </a:rPr>
                        <a:t>Implement </a:t>
                      </a:r>
                      <a:r>
                        <a:rPr lang="en-US" sz="900" b="0" i="0" u="none" strike="noStrike" dirty="0" err="1">
                          <a:solidFill>
                            <a:srgbClr val="000000"/>
                          </a:solidFill>
                          <a:latin typeface="Calibri"/>
                        </a:rPr>
                        <a:t>placeable</a:t>
                      </a:r>
                      <a:r>
                        <a:rPr lang="en-US" sz="900" b="0" i="0" u="none" strike="noStrike" dirty="0">
                          <a:solidFill>
                            <a:srgbClr val="000000"/>
                          </a:solidFill>
                          <a:latin typeface="Calibri"/>
                        </a:rPr>
                        <a:t> virtual 3D </a:t>
                      </a:r>
                      <a:r>
                        <a:rPr lang="en-US" sz="900" b="0" i="0" u="none" strike="noStrike" dirty="0" err="1">
                          <a:solidFill>
                            <a:srgbClr val="000000"/>
                          </a:solidFill>
                          <a:latin typeface="Calibri"/>
                        </a:rPr>
                        <a:t>fiducials</a:t>
                      </a:r>
                      <a:r>
                        <a:rPr lang="en-US" sz="900" b="0" i="0" u="none" strike="noStrike" dirty="0">
                          <a:solidFill>
                            <a:srgbClr val="000000"/>
                          </a:solidFill>
                          <a:latin typeface="Calibri"/>
                        </a:rPr>
                        <a:t>.</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Everyone</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D6EE"/>
                    </a:solidFill>
                  </a:tcPr>
                </a:tc>
                <a:tc>
                  <a:txBody>
                    <a:bodyPr/>
                    <a:lstStyle/>
                    <a:p>
                      <a:pPr algn="l" fontAlgn="b"/>
                      <a:r>
                        <a:rPr lang="en-US" sz="900" b="0" i="0" u="none" strike="noStrike">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D6EE"/>
                    </a:solidFill>
                  </a:tcPr>
                </a:tc>
                <a:tc>
                  <a:txBody>
                    <a:bodyPr/>
                    <a:lstStyle/>
                    <a:p>
                      <a:pPr algn="l" fontAlgn="b"/>
                      <a:r>
                        <a:rPr lang="en-US" sz="900" b="0" i="0" u="none" strike="noStrike" dirty="0">
                          <a:solidFill>
                            <a:srgbClr val="000000"/>
                          </a:solidFill>
                          <a:latin typeface="Calibri"/>
                        </a:rPr>
                        <a:t> </a:t>
                      </a:r>
                    </a:p>
                  </a:txBody>
                  <a:tcPr marL="7557" marR="7557" marT="7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457200" y="1541575"/>
            <a:ext cx="8229600" cy="4785300"/>
          </a:xfrm>
          <a:prstGeom prst="rect">
            <a:avLst/>
          </a:prstGeom>
        </p:spPr>
        <p:txBody>
          <a:bodyPr lIns="91425" tIns="91425" rIns="91425" bIns="91425" anchor="t" anchorCtr="0">
            <a:noAutofit/>
          </a:bodyPr>
          <a:lstStyle/>
          <a:p>
            <a:pPr marL="457200" lvl="0" indent="-311150" rtl="0">
              <a:lnSpc>
                <a:spcPct val="115000"/>
              </a:lnSpc>
              <a:spcBef>
                <a:spcPts val="0"/>
              </a:spcBef>
              <a:buClr>
                <a:srgbClr val="000000"/>
              </a:buClr>
              <a:buSzPct val="166666"/>
              <a:buFont typeface="Arial"/>
              <a:buChar char="•"/>
            </a:pPr>
            <a:r>
              <a:rPr lang="en" sz="1300" dirty="0"/>
              <a:t>Bartosz F. Kaczmarek, S. S., Firas Petros, Quoc-Dien Trinh, Navneet Mander, Roger Chen, Mani Menon, Craig G. Rogers (2012). “Robotic ultrasound probe for tumor identification in robotic partial nephrectomy: Initial series and outcomes.” International Journal of Urology.</a:t>
            </a:r>
          </a:p>
          <a:p>
            <a:pPr marL="457200" lvl="0" indent="-311150" rtl="0">
              <a:lnSpc>
                <a:spcPct val="115000"/>
              </a:lnSpc>
              <a:spcBef>
                <a:spcPts val="0"/>
              </a:spcBef>
              <a:buClr>
                <a:srgbClr val="000000"/>
              </a:buClr>
              <a:buSzPct val="166666"/>
              <a:buFont typeface="Arial"/>
              <a:buChar char="•"/>
            </a:pPr>
            <a:r>
              <a:rPr lang="en" sz="1300" dirty="0"/>
              <a:t>Caitlin M. Schneider, B. P. D. P., MD; Russell H. Taylor, PhD; Gregory W. Dachs II, MS; Christopher J. Hasser, PhD; Simon P. DiMaio, PhD; Michael A. Choti, MD, MBA, FACS Surgical Technique: Robot-assisted laparoscopic ultrasonography for hepatic surgery.</a:t>
            </a:r>
          </a:p>
          <a:p>
            <a:pPr marL="457200" lvl="0" indent="-311150" rtl="0">
              <a:lnSpc>
                <a:spcPct val="115000"/>
              </a:lnSpc>
              <a:spcBef>
                <a:spcPts val="0"/>
              </a:spcBef>
              <a:buClr>
                <a:srgbClr val="000000"/>
              </a:buClr>
              <a:buSzPct val="166666"/>
              <a:buFont typeface="Arial"/>
              <a:buChar char="•"/>
            </a:pPr>
            <a:r>
              <a:rPr lang="en" sz="1300" dirty="0"/>
              <a:t>Caitlin M. Schneider, G. W. D. I., Christopher J. Hasser, Michael A. Choti, Simon P. DiMaio, Russell H. Taylor Robot-Assisted Laparoscopic Ultrasound, Johns Hopkins University; Johns Hopkins Medicine; Intuitive Surgical, Inc.</a:t>
            </a:r>
          </a:p>
          <a:p>
            <a:pPr marL="457200" lvl="0" indent="-311150" rtl="0">
              <a:lnSpc>
                <a:spcPct val="115000"/>
              </a:lnSpc>
              <a:spcBef>
                <a:spcPts val="0"/>
              </a:spcBef>
              <a:buClr>
                <a:srgbClr val="000000"/>
              </a:buClr>
              <a:buSzPct val="166666"/>
              <a:buFont typeface="Arial"/>
              <a:buChar char="•"/>
            </a:pPr>
            <a:r>
              <a:rPr lang="en" sz="1300" dirty="0"/>
              <a:t>Craig G. Rogers, M. R. L., MD; Akshay Bhandari, MD; Louis Spencer Krane, MD; Daniel Eun, MD; Manish N. Patel, MD; Ronald Boris, MD; Alok Shrivastava, MD; Mani Menon, MD (2009). “Maximizing Console Surgeon Independence during Robot-Assisted Renal Surgery by Using the Fourth Arm and TilePro.” Journal of Endourolgy 23(1): 115-121.</a:t>
            </a:r>
          </a:p>
          <a:p>
            <a:pPr marL="457200" lvl="0" indent="-311150" rtl="0">
              <a:lnSpc>
                <a:spcPct val="115000"/>
              </a:lnSpc>
              <a:spcBef>
                <a:spcPts val="0"/>
              </a:spcBef>
              <a:buClr>
                <a:srgbClr val="000000"/>
              </a:buClr>
              <a:buSzPct val="166666"/>
              <a:buFont typeface="Arial"/>
              <a:buChar char="•"/>
            </a:pPr>
            <a:r>
              <a:rPr lang="en" sz="1300" dirty="0"/>
              <a:t>Francesco Volonté, N. C. B., François Pugin, Joël Spaltenstein, Boris Schiltz, Minoa Jung, Monika Hagen, Osman Ratib, Philippe Morel (2012). “Augmented reality to the rescue of the minimally invasive surgeon. The usefulness of the interposition of stereoscopic images in the Da Vinci robotic console.” The Internation Journal of Medical Robotics and Computer Assisted Surgery.</a:t>
            </a:r>
          </a:p>
          <a:p>
            <a:pPr marL="457200" lvl="0" indent="-311150" rtl="0">
              <a:lnSpc>
                <a:spcPct val="115000"/>
              </a:lnSpc>
              <a:spcBef>
                <a:spcPts val="0"/>
              </a:spcBef>
              <a:buClr>
                <a:srgbClr val="000000"/>
              </a:buClr>
              <a:buSzPct val="166666"/>
              <a:buFont typeface="Arial"/>
              <a:buChar char="•"/>
            </a:pPr>
            <a:r>
              <a:rPr lang="en" sz="1300" dirty="0"/>
              <a:t>Joshua Leven, D. B., Rajesh Kumar, Gary Zhang, Steve Blumenkranz, Xiangtian (Donald) Dai, Mike Awad, Gregory D. Hager, Mike Marohn, Mike Choti, Chris Hasser, Russell H. Taylor DaVinci Canvas: A Telerobotic Surgical System with Integrated, Robot-Assisted, Laparoscopic Ultrasound Capability, The Johns Hopkins University; Intuitive Surgical, Inc.</a:t>
            </a:r>
          </a:p>
          <a:p>
            <a:endParaRPr/>
          </a:p>
        </p:txBody>
      </p:sp>
      <p:sp>
        <p:nvSpPr>
          <p:cNvPr id="169" name="Shape 169"/>
          <p:cNvSpPr txBox="1"/>
          <p:nvPr/>
        </p:nvSpPr>
        <p:spPr>
          <a:xfrm>
            <a:off x="896825" y="914400"/>
            <a:ext cx="3497399" cy="577799"/>
          </a:xfrm>
          <a:prstGeom prst="rect">
            <a:avLst/>
          </a:prstGeom>
          <a:noFill/>
        </p:spPr>
        <p:txBody>
          <a:bodyPr lIns="91425" tIns="91425" rIns="91425" bIns="91425" anchor="t" anchorCtr="0">
            <a:noAutofit/>
          </a:bodyPr>
          <a:lstStyle/>
          <a:p>
            <a:pPr>
              <a:buNone/>
            </a:pPr>
            <a:r>
              <a:rPr lang="en" sz="3600" b="1" dirty="0"/>
              <a:t>Reading List</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p:nvPr/>
        </p:nvSpPr>
        <p:spPr>
          <a:xfrm>
            <a:off x="2259900" y="2512050"/>
            <a:ext cx="4624199" cy="1833899"/>
          </a:xfrm>
          <a:prstGeom prst="rect">
            <a:avLst/>
          </a:prstGeom>
        </p:spPr>
        <p:txBody>
          <a:bodyPr lIns="91425" tIns="91425" rIns="91425" bIns="91425" anchor="ctr" anchorCtr="0">
            <a:noAutofit/>
          </a:bodyPr>
          <a:lstStyle/>
          <a:p>
            <a:pPr lvl="0" rtl="0">
              <a:buNone/>
            </a:pPr>
            <a:r>
              <a:rPr lang="en" sz="4800" b="1"/>
              <a:t>Thank you!</a:t>
            </a:r>
          </a:p>
          <a:p>
            <a:pPr lvl="0" rtl="0">
              <a:buNone/>
            </a:pPr>
            <a:r>
              <a:rPr lang="en" sz="4000"/>
              <a:t>   Questions?</a:t>
            </a:r>
          </a:p>
        </p:txBody>
      </p:sp>
      <p:sp>
        <p:nvSpPr>
          <p:cNvPr id="254" name="Shape 254"/>
          <p:cNvSpPr/>
          <p:nvPr/>
        </p:nvSpPr>
        <p:spPr>
          <a:xfrm>
            <a:off x="6393875" y="1534025"/>
            <a:ext cx="1371600" cy="3333750"/>
          </a:xfrm>
          <a:prstGeom prst="rect">
            <a:avLst/>
          </a:prstGeom>
          <a:blipFill>
            <a:blip r:embed="rId3"/>
            <a:stretch>
              <a:fillRect/>
            </a:stretch>
          </a:blipFill>
          <a:ln>
            <a:noFill/>
          </a:ln>
        </p:spPr>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Shape 40"/>
          <p:cNvSpPr/>
          <p:nvPr/>
        </p:nvSpPr>
        <p:spPr>
          <a:xfrm>
            <a:off x="4654150" y="2445153"/>
            <a:ext cx="4022259" cy="2603488"/>
          </a:xfrm>
          <a:prstGeom prst="rect">
            <a:avLst/>
          </a:prstGeom>
          <a:blipFill>
            <a:blip r:embed="rId3"/>
            <a:stretch>
              <a:fillRect/>
            </a:stretch>
          </a:blipFill>
        </p:spPr>
      </p:sp>
      <p:sp>
        <p:nvSpPr>
          <p:cNvPr id="41" name="Shape 41"/>
          <p:cNvSpPr txBox="1"/>
          <p:nvPr/>
        </p:nvSpPr>
        <p:spPr>
          <a:xfrm>
            <a:off x="545425" y="1291400"/>
            <a:ext cx="6545099" cy="637799"/>
          </a:xfrm>
          <a:prstGeom prst="rect">
            <a:avLst/>
          </a:prstGeom>
          <a:noFill/>
        </p:spPr>
        <p:txBody>
          <a:bodyPr lIns="91425" tIns="91425" rIns="91425" bIns="91425" anchor="t" anchorCtr="0">
            <a:noAutofit/>
          </a:bodyPr>
          <a:lstStyle/>
          <a:p>
            <a:pPr>
              <a:buNone/>
            </a:pPr>
            <a:r>
              <a:rPr lang="en" sz="3600" b="1"/>
              <a:t>Laparoscopic Ultrasound</a:t>
            </a:r>
          </a:p>
        </p:txBody>
      </p:sp>
      <p:sp>
        <p:nvSpPr>
          <p:cNvPr id="42" name="Shape 42"/>
          <p:cNvSpPr txBox="1"/>
          <p:nvPr/>
        </p:nvSpPr>
        <p:spPr>
          <a:xfrm>
            <a:off x="685800" y="2329300"/>
            <a:ext cx="3907199" cy="2390100"/>
          </a:xfrm>
          <a:prstGeom prst="rect">
            <a:avLst/>
          </a:prstGeom>
          <a:noFill/>
        </p:spPr>
        <p:txBody>
          <a:bodyPr lIns="91425" tIns="91425" rIns="91425" bIns="91425" anchor="t" anchorCtr="0">
            <a:noAutofit/>
          </a:bodyPr>
          <a:lstStyle/>
          <a:p>
            <a:pPr marL="457200" lvl="0" indent="-393700" rtl="0">
              <a:buClr>
                <a:srgbClr val="000000"/>
              </a:buClr>
              <a:buSzPct val="166666"/>
              <a:buFont typeface="Arial"/>
              <a:buChar char="•"/>
            </a:pPr>
            <a:r>
              <a:rPr lang="en" sz="2600"/>
              <a:t>minimally invasive procedure in abdominal cavity</a:t>
            </a:r>
          </a:p>
          <a:p>
            <a:endParaRPr/>
          </a:p>
          <a:p>
            <a:pPr marL="457200" lvl="0" indent="-393700" rtl="0">
              <a:buClr>
                <a:srgbClr val="000000"/>
              </a:buClr>
              <a:buSzPct val="166666"/>
              <a:buFont typeface="Arial"/>
              <a:buChar char="•"/>
            </a:pPr>
            <a:r>
              <a:rPr lang="en" sz="2600"/>
              <a:t>augment with ultrasound probe</a:t>
            </a:r>
          </a:p>
        </p:txBody>
      </p:sp>
      <p:sp>
        <p:nvSpPr>
          <p:cNvPr id="43" name="Shape 43"/>
          <p:cNvSpPr txBox="1"/>
          <p:nvPr/>
        </p:nvSpPr>
        <p:spPr>
          <a:xfrm>
            <a:off x="774025" y="4929541"/>
            <a:ext cx="5960100" cy="1508099"/>
          </a:xfrm>
          <a:prstGeom prst="rect">
            <a:avLst/>
          </a:prstGeom>
          <a:noFill/>
        </p:spPr>
        <p:txBody>
          <a:bodyPr lIns="91425" tIns="91425" rIns="91425" bIns="91425" anchor="t" anchorCtr="0">
            <a:noAutofit/>
          </a:bodyPr>
          <a:lstStyle/>
          <a:p>
            <a:pPr lvl="0" rtl="0">
              <a:buNone/>
            </a:pPr>
            <a:r>
              <a:rPr lang="en" sz="2400" b="1" dirty="0"/>
              <a:t>Applications</a:t>
            </a:r>
          </a:p>
          <a:p>
            <a:pPr marL="457200" lvl="0" indent="-381000" rtl="0">
              <a:buClr>
                <a:srgbClr val="000000"/>
              </a:buClr>
              <a:buSzPct val="166666"/>
              <a:buFont typeface="Arial"/>
              <a:buChar char="•"/>
            </a:pPr>
            <a:r>
              <a:rPr lang="en" sz="2400" dirty="0"/>
              <a:t>Biopsy, ablation</a:t>
            </a:r>
          </a:p>
          <a:p>
            <a:pPr marL="457200" lvl="0" indent="-381000" rtl="0">
              <a:buClr>
                <a:srgbClr val="000000"/>
              </a:buClr>
              <a:buSzPct val="166666"/>
              <a:buFont typeface="Arial"/>
              <a:buChar char="•"/>
            </a:pPr>
            <a:r>
              <a:rPr lang="en" sz="2400" dirty="0"/>
              <a:t>Liver and kidney scanning and staging</a:t>
            </a:r>
          </a:p>
          <a:p>
            <a:pPr marL="457200" lvl="0" indent="-381000" rtl="0">
              <a:buClr>
                <a:srgbClr val="000000"/>
              </a:buClr>
              <a:buSzPct val="166666"/>
              <a:buFont typeface="Arial"/>
              <a:buChar char="•"/>
            </a:pPr>
            <a:r>
              <a:rPr lang="en" sz="2400" dirty="0"/>
              <a:t>Lesion detection</a:t>
            </a:r>
          </a:p>
        </p:txBody>
      </p:sp>
      <p:sp>
        <p:nvSpPr>
          <p:cNvPr id="44" name="Shape 44"/>
          <p:cNvSpPr txBox="1"/>
          <p:nvPr/>
        </p:nvSpPr>
        <p:spPr>
          <a:xfrm>
            <a:off x="4591707" y="4977975"/>
            <a:ext cx="3657600" cy="457200"/>
          </a:xfrm>
          <a:prstGeom prst="rect">
            <a:avLst/>
          </a:prstGeom>
          <a:noFill/>
        </p:spPr>
        <p:txBody>
          <a:bodyPr lIns="91425" tIns="91425" rIns="91425" bIns="91425" anchor="t" anchorCtr="0">
            <a:noAutofit/>
          </a:bodyPr>
          <a:lstStyle/>
          <a:p>
            <a:pPr>
              <a:buNone/>
            </a:pPr>
            <a:r>
              <a:rPr lang="en" i="1"/>
              <a:t>European Eurology, http://www.eurohifu.com/sona600i.htm</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347270" y="2472725"/>
            <a:ext cx="6074699" cy="3672299"/>
          </a:xfrm>
          <a:prstGeom prst="rect">
            <a:avLst/>
          </a:prstGeom>
        </p:spPr>
        <p:txBody>
          <a:bodyPr lIns="91425" tIns="91425" rIns="91425" bIns="91425" anchor="t" anchorCtr="0">
            <a:noAutofit/>
          </a:bodyPr>
          <a:lstStyle/>
          <a:p>
            <a:pPr marL="457200" lvl="0" indent="-419100" rtl="0">
              <a:buClr>
                <a:schemeClr val="dk1"/>
              </a:buClr>
              <a:buSzPct val="166666"/>
              <a:buFont typeface="Arial"/>
              <a:buChar char="•"/>
            </a:pPr>
            <a:r>
              <a:rPr lang="en"/>
              <a:t>provides real-time imaging</a:t>
            </a:r>
          </a:p>
          <a:p>
            <a:pPr marL="457200" lvl="0" indent="-419100" rtl="0">
              <a:buClr>
                <a:schemeClr val="dk1"/>
              </a:buClr>
              <a:buSzPct val="166666"/>
              <a:buFont typeface="Arial"/>
              <a:buChar char="•"/>
            </a:pPr>
            <a:r>
              <a:rPr lang="en"/>
              <a:t>enhances perception</a:t>
            </a:r>
          </a:p>
          <a:p>
            <a:pPr marL="457200" lvl="0" indent="-419100" rtl="0">
              <a:buClr>
                <a:schemeClr val="dk1"/>
              </a:buClr>
              <a:buSzPct val="166666"/>
              <a:buFont typeface="Arial"/>
              <a:buChar char="•"/>
            </a:pPr>
            <a:r>
              <a:rPr lang="en"/>
              <a:t>improve manipulability</a:t>
            </a:r>
          </a:p>
          <a:p>
            <a:pPr marL="457200" lvl="0" indent="-419100" rtl="0">
              <a:buClr>
                <a:schemeClr val="dk1"/>
              </a:buClr>
              <a:buSzPct val="166666"/>
              <a:buFont typeface="Arial"/>
              <a:buChar char="•"/>
            </a:pPr>
            <a:r>
              <a:rPr lang="en"/>
              <a:t>minimally invasive procedures</a:t>
            </a:r>
          </a:p>
          <a:p>
            <a:endParaRPr/>
          </a:p>
          <a:p>
            <a:endParaRPr/>
          </a:p>
          <a:p>
            <a:endParaRPr/>
          </a:p>
          <a:p>
            <a:endParaRPr/>
          </a:p>
        </p:txBody>
      </p:sp>
      <p:sp>
        <p:nvSpPr>
          <p:cNvPr id="50" name="Shape 50"/>
          <p:cNvSpPr txBox="1"/>
          <p:nvPr/>
        </p:nvSpPr>
        <p:spPr>
          <a:xfrm>
            <a:off x="393125" y="1536125"/>
            <a:ext cx="3517199" cy="768900"/>
          </a:xfrm>
          <a:prstGeom prst="rect">
            <a:avLst/>
          </a:prstGeom>
          <a:noFill/>
        </p:spPr>
        <p:txBody>
          <a:bodyPr lIns="91425" tIns="91425" rIns="91425" bIns="91425" anchor="t" anchorCtr="0">
            <a:noAutofit/>
          </a:bodyPr>
          <a:lstStyle/>
          <a:p>
            <a:pPr>
              <a:buNone/>
            </a:pPr>
            <a:r>
              <a:rPr lang="en" sz="3600" b="1"/>
              <a:t>Advantages</a:t>
            </a:r>
          </a:p>
        </p:txBody>
      </p:sp>
      <p:sp>
        <p:nvSpPr>
          <p:cNvPr id="51" name="Shape 51"/>
          <p:cNvSpPr/>
          <p:nvPr/>
        </p:nvSpPr>
        <p:spPr>
          <a:xfrm>
            <a:off x="5730021" y="1849575"/>
            <a:ext cx="3027778" cy="2945822"/>
          </a:xfrm>
          <a:prstGeom prst="rect">
            <a:avLst/>
          </a:prstGeom>
          <a:blipFill>
            <a:blip r:embed="rId3"/>
            <a:stretch>
              <a:fillRect/>
            </a:stretch>
          </a:blipFill>
        </p:spPr>
      </p:sp>
      <p:sp>
        <p:nvSpPr>
          <p:cNvPr id="52" name="Shape 52"/>
          <p:cNvSpPr txBox="1"/>
          <p:nvPr/>
        </p:nvSpPr>
        <p:spPr>
          <a:xfrm>
            <a:off x="5725800" y="4701875"/>
            <a:ext cx="1908299" cy="457200"/>
          </a:xfrm>
          <a:prstGeom prst="rect">
            <a:avLst/>
          </a:prstGeom>
          <a:noFill/>
        </p:spPr>
        <p:txBody>
          <a:bodyPr lIns="91425" tIns="91425" rIns="91425" bIns="91425" anchor="t" anchorCtr="0">
            <a:noAutofit/>
          </a:bodyPr>
          <a:lstStyle/>
          <a:p>
            <a:pPr lvl="0" rtl="0">
              <a:buNone/>
            </a:pPr>
            <a:r>
              <a:rPr lang="en" i="1"/>
              <a:t>C.M. Schneider '10</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p:nvPr/>
        </p:nvSpPr>
        <p:spPr>
          <a:xfrm>
            <a:off x="629250" y="2047650"/>
            <a:ext cx="7885499" cy="2762699"/>
          </a:xfrm>
          <a:prstGeom prst="rect">
            <a:avLst/>
          </a:prstGeom>
          <a:noFill/>
        </p:spPr>
        <p:txBody>
          <a:bodyPr lIns="91425" tIns="91425" rIns="91425" bIns="91425" anchor="t" anchorCtr="0">
            <a:noAutofit/>
          </a:bodyPr>
          <a:lstStyle/>
          <a:p>
            <a:pPr>
              <a:buNone/>
            </a:pPr>
            <a:r>
              <a:rPr lang="en" sz="3000" i="1" dirty="0">
                <a:solidFill>
                  <a:srgbClr val="333333"/>
                </a:solidFill>
              </a:rPr>
              <a:t>We propose the development and utilization of a novel Da Vinci interface, integrating and displaying live intraoperative ultrasound as well as additional preoperative data to improve the ergonomy and efficacy of robotic procedures.</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p:nvPr/>
        </p:nvSpPr>
        <p:spPr>
          <a:xfrm>
            <a:off x="2902050" y="554975"/>
            <a:ext cx="3534299" cy="862200"/>
          </a:xfrm>
          <a:prstGeom prst="rect">
            <a:avLst/>
          </a:prstGeom>
        </p:spPr>
        <p:txBody>
          <a:bodyPr lIns="91425" tIns="91425" rIns="91425" bIns="91425" anchor="ctr" anchorCtr="0">
            <a:noAutofit/>
          </a:bodyPr>
          <a:lstStyle/>
          <a:p>
            <a:pPr lvl="0" rtl="0">
              <a:buNone/>
            </a:pPr>
            <a:r>
              <a:rPr lang="en" sz="4000"/>
              <a:t>Block diagram</a:t>
            </a:r>
          </a:p>
        </p:txBody>
      </p:sp>
      <p:sp>
        <p:nvSpPr>
          <p:cNvPr id="63" name="Shape 63"/>
          <p:cNvSpPr/>
          <p:nvPr/>
        </p:nvSpPr>
        <p:spPr>
          <a:xfrm>
            <a:off x="1135425" y="1349400"/>
            <a:ext cx="7067550" cy="4638675"/>
          </a:xfrm>
          <a:prstGeom prst="rect">
            <a:avLst/>
          </a:prstGeom>
          <a:blipFill>
            <a:blip r:embed="rId3"/>
            <a:stretch>
              <a:fillRect/>
            </a:stretch>
          </a:blipFill>
        </p:spPr>
      </p:sp>
      <p:sp>
        <p:nvSpPr>
          <p:cNvPr id="64" name="Shape 64"/>
          <p:cNvSpPr/>
          <p:nvPr/>
        </p:nvSpPr>
        <p:spPr>
          <a:xfrm>
            <a:off x="7388853" y="4616762"/>
            <a:ext cx="1000125" cy="361950"/>
          </a:xfrm>
          <a:prstGeom prst="rect">
            <a:avLst/>
          </a:prstGeom>
          <a:blipFill>
            <a:blip r:embed="rId4"/>
            <a:stretch>
              <a:fillRect/>
            </a:stretch>
          </a:blipFill>
        </p:spPr>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p:nvPr/>
        </p:nvSpPr>
        <p:spPr>
          <a:xfrm>
            <a:off x="59550" y="804900"/>
            <a:ext cx="6588599" cy="910800"/>
          </a:xfrm>
          <a:prstGeom prst="rect">
            <a:avLst/>
          </a:prstGeom>
        </p:spPr>
        <p:txBody>
          <a:bodyPr lIns="91425" tIns="91425" rIns="91425" bIns="91425" anchor="ctr" anchorCtr="0">
            <a:noAutofit/>
          </a:bodyPr>
          <a:lstStyle/>
          <a:p>
            <a:pPr lvl="0" rtl="0">
              <a:buNone/>
            </a:pPr>
            <a:r>
              <a:rPr lang="en" sz="4400" b="1" dirty="0"/>
              <a:t>Deliverables (minimum)</a:t>
            </a:r>
          </a:p>
        </p:txBody>
      </p:sp>
      <p:sp>
        <p:nvSpPr>
          <p:cNvPr id="84" name="Shape 84"/>
          <p:cNvSpPr txBox="1"/>
          <p:nvPr/>
        </p:nvSpPr>
        <p:spPr>
          <a:xfrm>
            <a:off x="59550" y="1676400"/>
            <a:ext cx="9024900" cy="4561333"/>
          </a:xfrm>
          <a:prstGeom prst="rect">
            <a:avLst/>
          </a:prstGeom>
        </p:spPr>
        <p:txBody>
          <a:bodyPr lIns="91425" tIns="91425" rIns="91425" bIns="91425" anchor="t" anchorCtr="0">
            <a:noAutofit/>
          </a:bodyPr>
          <a:lstStyle/>
          <a:p>
            <a:pPr lvl="0" rtl="0">
              <a:lnSpc>
                <a:spcPct val="115000"/>
              </a:lnSpc>
              <a:buNone/>
            </a:pPr>
            <a:r>
              <a:rPr lang="en" sz="2600" dirty="0"/>
              <a:t>1</a:t>
            </a:r>
            <a:r>
              <a:rPr lang="en" sz="2600" dirty="0" smtClean="0"/>
              <a:t>. Acquire </a:t>
            </a:r>
            <a:r>
              <a:rPr lang="en" sz="2600" dirty="0"/>
              <a:t>software dependencies, Mock OR access. </a:t>
            </a:r>
            <a:r>
              <a:rPr lang="en" sz="2600" dirty="0" smtClean="0"/>
              <a:t>– </a:t>
            </a:r>
            <a:r>
              <a:rPr lang="en" sz="2600" b="1" dirty="0" smtClean="0">
                <a:solidFill>
                  <a:schemeClr val="accent3">
                    <a:lumMod val="50000"/>
                  </a:schemeClr>
                </a:solidFill>
              </a:rPr>
              <a:t>Complete.</a:t>
            </a:r>
            <a:endParaRPr lang="en" sz="2600" b="1" dirty="0">
              <a:solidFill>
                <a:schemeClr val="accent3">
                  <a:lumMod val="50000"/>
                </a:schemeClr>
              </a:solidFill>
            </a:endParaRPr>
          </a:p>
          <a:p>
            <a:pPr lvl="0">
              <a:lnSpc>
                <a:spcPct val="115000"/>
              </a:lnSpc>
            </a:pPr>
            <a:r>
              <a:rPr lang="en" sz="2600" dirty="0" smtClean="0"/>
              <a:t>2.Ultrasound </a:t>
            </a:r>
            <a:r>
              <a:rPr lang="en" sz="2600" dirty="0"/>
              <a:t>images save and browse on console. – </a:t>
            </a:r>
            <a:r>
              <a:rPr lang="en" sz="2600" b="1" dirty="0" smtClean="0">
                <a:solidFill>
                  <a:schemeClr val="accent3">
                    <a:lumMod val="50000"/>
                  </a:schemeClr>
                </a:solidFill>
              </a:rPr>
              <a:t>Complete.</a:t>
            </a:r>
            <a:endParaRPr lang="en" sz="2600" dirty="0" smtClean="0"/>
          </a:p>
          <a:p>
            <a:pPr lvl="0">
              <a:lnSpc>
                <a:spcPct val="115000"/>
              </a:lnSpc>
            </a:pPr>
            <a:r>
              <a:rPr lang="en" sz="2600" dirty="0" smtClean="0"/>
              <a:t>3. Preliminary nonclincial study design in mock OR. – </a:t>
            </a:r>
            <a:r>
              <a:rPr lang="en" sz="2600" b="1" dirty="0" smtClean="0">
                <a:solidFill>
                  <a:schemeClr val="accent3">
                    <a:lumMod val="50000"/>
                  </a:schemeClr>
                </a:solidFill>
              </a:rPr>
              <a:t>Complete.</a:t>
            </a:r>
            <a:endParaRPr lang="en" sz="2600" dirty="0"/>
          </a:p>
          <a:p>
            <a:pPr lvl="0">
              <a:lnSpc>
                <a:spcPct val="115000"/>
              </a:lnSpc>
            </a:pPr>
            <a:r>
              <a:rPr lang="en" sz="2600" dirty="0" smtClean="0"/>
              <a:t>4. Preoperative image viewer. - </a:t>
            </a:r>
            <a:r>
              <a:rPr lang="en" sz="2600" b="1" dirty="0" smtClean="0">
                <a:solidFill>
                  <a:schemeClr val="accent3">
                    <a:lumMod val="50000"/>
                  </a:schemeClr>
                </a:solidFill>
              </a:rPr>
              <a:t>Complete.</a:t>
            </a:r>
            <a:endParaRPr lang="en" sz="2600" dirty="0"/>
          </a:p>
          <a:p>
            <a:pPr lvl="0">
              <a:lnSpc>
                <a:spcPct val="115000"/>
              </a:lnSpc>
            </a:pPr>
            <a:r>
              <a:rPr lang="en" sz="2600" dirty="0" smtClean="0"/>
              <a:t>5. Masters as Mice implementation. - </a:t>
            </a:r>
            <a:r>
              <a:rPr lang="en" sz="2600" b="1" dirty="0" smtClean="0">
                <a:solidFill>
                  <a:schemeClr val="accent3">
                    <a:lumMod val="50000"/>
                  </a:schemeClr>
                </a:solidFill>
              </a:rPr>
              <a:t>Complete.</a:t>
            </a:r>
            <a:endParaRPr lang="en" sz="2600" dirty="0">
              <a:solidFill>
                <a:srgbClr val="002060"/>
              </a:solidFill>
            </a:endParaRPr>
          </a:p>
          <a:p>
            <a:pPr lvl="0" rtl="0">
              <a:lnSpc>
                <a:spcPct val="115000"/>
              </a:lnSpc>
              <a:buNone/>
            </a:pPr>
            <a:r>
              <a:rPr lang="en" sz="2600" dirty="0" smtClean="0"/>
              <a:t>6. Maximize/minimize/zoom in windows for easier viewing. – </a:t>
            </a:r>
            <a:r>
              <a:rPr lang="en" sz="2600" dirty="0" smtClean="0">
                <a:solidFill>
                  <a:schemeClr val="tx2"/>
                </a:solidFill>
              </a:rPr>
              <a:t>Reprioritized, surgeon feedback required to determine if necessary.</a:t>
            </a:r>
            <a:endParaRPr lang="en" sz="2600" dirty="0">
              <a:solidFill>
                <a:schemeClr val="tx2"/>
              </a:solidFill>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p:nvPr/>
        </p:nvSpPr>
        <p:spPr>
          <a:xfrm>
            <a:off x="59550" y="804900"/>
            <a:ext cx="6588599" cy="910800"/>
          </a:xfrm>
          <a:prstGeom prst="rect">
            <a:avLst/>
          </a:prstGeom>
        </p:spPr>
        <p:txBody>
          <a:bodyPr lIns="91425" tIns="91425" rIns="91425" bIns="91425" anchor="ctr" anchorCtr="0">
            <a:noAutofit/>
          </a:bodyPr>
          <a:lstStyle/>
          <a:p>
            <a:pPr lvl="0" rtl="0">
              <a:buNone/>
            </a:pPr>
            <a:r>
              <a:rPr lang="en" sz="4400" b="1" dirty="0"/>
              <a:t>Deliverables </a:t>
            </a:r>
            <a:r>
              <a:rPr lang="en" sz="4400" b="1" dirty="0" smtClean="0"/>
              <a:t>(expected)</a:t>
            </a:r>
            <a:endParaRPr lang="en" sz="4400" b="1" dirty="0"/>
          </a:p>
        </p:txBody>
      </p:sp>
      <p:sp>
        <p:nvSpPr>
          <p:cNvPr id="84" name="Shape 84"/>
          <p:cNvSpPr txBox="1"/>
          <p:nvPr/>
        </p:nvSpPr>
        <p:spPr>
          <a:xfrm>
            <a:off x="59550" y="1763267"/>
            <a:ext cx="9024900" cy="4138500"/>
          </a:xfrm>
          <a:prstGeom prst="rect">
            <a:avLst/>
          </a:prstGeom>
        </p:spPr>
        <p:txBody>
          <a:bodyPr lIns="91425" tIns="91425" rIns="91425" bIns="91425" anchor="t" anchorCtr="0">
            <a:noAutofit/>
          </a:bodyPr>
          <a:lstStyle/>
          <a:p>
            <a:pPr lvl="0" rtl="0">
              <a:lnSpc>
                <a:spcPct val="115000"/>
              </a:lnSpc>
              <a:buNone/>
            </a:pPr>
            <a:r>
              <a:rPr lang="en" sz="2500" dirty="0"/>
              <a:t>1</a:t>
            </a:r>
            <a:r>
              <a:rPr lang="en" sz="2500" dirty="0" smtClean="0"/>
              <a:t>. Clinical study design. - </a:t>
            </a:r>
            <a:r>
              <a:rPr lang="en" sz="2500" b="1" dirty="0" smtClean="0">
                <a:solidFill>
                  <a:schemeClr val="accent3">
                    <a:lumMod val="50000"/>
                  </a:schemeClr>
                </a:solidFill>
              </a:rPr>
              <a:t>Complete.</a:t>
            </a:r>
          </a:p>
          <a:p>
            <a:pPr lvl="0" rtl="0">
              <a:lnSpc>
                <a:spcPct val="115000"/>
              </a:lnSpc>
              <a:buNone/>
            </a:pPr>
            <a:r>
              <a:rPr lang="en" sz="2500" dirty="0" smtClean="0"/>
              <a:t>2. Contact surgical collaborators for clinical study. – </a:t>
            </a:r>
            <a:r>
              <a:rPr lang="en" sz="2500" dirty="0" smtClean="0">
                <a:solidFill>
                  <a:schemeClr val="tx2"/>
                </a:solidFill>
              </a:rPr>
              <a:t>In progress: with Dr. Choti</a:t>
            </a:r>
            <a:r>
              <a:rPr lang="en" sz="2500" dirty="0" smtClean="0"/>
              <a:t>.</a:t>
            </a:r>
            <a:endParaRPr lang="en" sz="2500" dirty="0"/>
          </a:p>
          <a:p>
            <a:pPr lvl="0" rtl="0">
              <a:lnSpc>
                <a:spcPct val="115000"/>
              </a:lnSpc>
              <a:buNone/>
            </a:pPr>
            <a:r>
              <a:rPr lang="en" sz="2500" dirty="0" smtClean="0"/>
              <a:t>3. Have participating surgeons scheduled and confirmed. </a:t>
            </a:r>
            <a:r>
              <a:rPr lang="en" sz="2500" dirty="0"/>
              <a:t>– </a:t>
            </a:r>
            <a:r>
              <a:rPr lang="en" sz="2500" dirty="0" smtClean="0">
                <a:solidFill>
                  <a:schemeClr val="tx2"/>
                </a:solidFill>
              </a:rPr>
              <a:t>Not expected: IRB required, but several surgeons have already expressed interest in participation</a:t>
            </a:r>
            <a:r>
              <a:rPr lang="en" sz="2500" dirty="0" smtClean="0"/>
              <a:t>.</a:t>
            </a:r>
          </a:p>
          <a:p>
            <a:pPr lvl="0" rtl="0">
              <a:lnSpc>
                <a:spcPct val="115000"/>
              </a:lnSpc>
              <a:buNone/>
            </a:pPr>
            <a:r>
              <a:rPr lang="en" sz="2500" dirty="0" smtClean="0"/>
              <a:t>4. Perform test and deployment of software in the mock OR. – </a:t>
            </a:r>
            <a:r>
              <a:rPr lang="en" sz="2500" b="1" dirty="0" smtClean="0">
                <a:solidFill>
                  <a:schemeClr val="accent3">
                    <a:lumMod val="50000"/>
                  </a:schemeClr>
                </a:solidFill>
              </a:rPr>
              <a:t>Complete.</a:t>
            </a:r>
            <a:endParaRPr lang="en" sz="2500" b="1" dirty="0">
              <a:solidFill>
                <a:schemeClr val="accent3">
                  <a:lumMod val="50000"/>
                </a:schemeClr>
              </a:solidFill>
            </a:endParaRPr>
          </a:p>
          <a:p>
            <a:pPr>
              <a:lnSpc>
                <a:spcPct val="115000"/>
              </a:lnSpc>
            </a:pPr>
            <a:r>
              <a:rPr lang="en" sz="2500" dirty="0" smtClean="0"/>
              <a:t>5. Changes to software after nonclinical testing. – </a:t>
            </a:r>
            <a:r>
              <a:rPr lang="en-US" sz="2500" dirty="0" smtClean="0">
                <a:solidFill>
                  <a:schemeClr val="tx2"/>
                </a:solidFill>
              </a:rPr>
              <a:t>In progress</a:t>
            </a:r>
            <a:r>
              <a:rPr lang="en" sz="2500" dirty="0" smtClean="0"/>
              <a:t>.</a:t>
            </a:r>
            <a:endParaRPr lang="en" sz="2500" dirty="0"/>
          </a:p>
          <a:p>
            <a:pPr lvl="0" rtl="0">
              <a:lnSpc>
                <a:spcPct val="115000"/>
              </a:lnSpc>
              <a:buNone/>
            </a:pPr>
            <a:endParaRPr lang="en" sz="2500" b="1" dirty="0" smtClean="0">
              <a:solidFill>
                <a:schemeClr val="accent3">
                  <a:lumMod val="50000"/>
                </a:schemeClr>
              </a:solidFill>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p:nvPr/>
        </p:nvSpPr>
        <p:spPr>
          <a:xfrm>
            <a:off x="59550" y="804900"/>
            <a:ext cx="6588599" cy="910800"/>
          </a:xfrm>
          <a:prstGeom prst="rect">
            <a:avLst/>
          </a:prstGeom>
        </p:spPr>
        <p:txBody>
          <a:bodyPr lIns="91425" tIns="91425" rIns="91425" bIns="91425" anchor="ctr" anchorCtr="0">
            <a:noAutofit/>
          </a:bodyPr>
          <a:lstStyle/>
          <a:p>
            <a:pPr lvl="0" rtl="0">
              <a:buNone/>
            </a:pPr>
            <a:r>
              <a:rPr lang="en" sz="4400" b="1" dirty="0"/>
              <a:t>Deliverables </a:t>
            </a:r>
            <a:r>
              <a:rPr lang="en" sz="4400" b="1" dirty="0" smtClean="0"/>
              <a:t>(maximum)</a:t>
            </a:r>
            <a:endParaRPr lang="en" sz="4400" b="1" dirty="0"/>
          </a:p>
        </p:txBody>
      </p:sp>
      <p:sp>
        <p:nvSpPr>
          <p:cNvPr id="84" name="Shape 84"/>
          <p:cNvSpPr txBox="1"/>
          <p:nvPr/>
        </p:nvSpPr>
        <p:spPr>
          <a:xfrm>
            <a:off x="59550" y="1763267"/>
            <a:ext cx="9024900" cy="4138500"/>
          </a:xfrm>
          <a:prstGeom prst="rect">
            <a:avLst/>
          </a:prstGeom>
        </p:spPr>
        <p:txBody>
          <a:bodyPr lIns="91425" tIns="91425" rIns="91425" bIns="91425" anchor="t" anchorCtr="0">
            <a:noAutofit/>
          </a:bodyPr>
          <a:lstStyle/>
          <a:p>
            <a:pPr marL="457200" lvl="0" indent="-457200">
              <a:lnSpc>
                <a:spcPct val="115000"/>
              </a:lnSpc>
            </a:pPr>
            <a:r>
              <a:rPr lang="en" sz="2400" dirty="0" smtClean="0"/>
              <a:t>1. Complete clinical study of software at the hospital with actual surgeons and patients. – </a:t>
            </a:r>
            <a:r>
              <a:rPr lang="en" sz="2400" dirty="0" smtClean="0">
                <a:solidFill>
                  <a:schemeClr val="tx2"/>
                </a:solidFill>
              </a:rPr>
              <a:t>Not expected.</a:t>
            </a:r>
            <a:endParaRPr lang="en" sz="2400" dirty="0" smtClean="0">
              <a:solidFill>
                <a:srgbClr val="FF0000"/>
              </a:solidFill>
            </a:endParaRPr>
          </a:p>
          <a:p>
            <a:pPr marL="457200" lvl="0" indent="-457200">
              <a:lnSpc>
                <a:spcPct val="115000"/>
              </a:lnSpc>
            </a:pPr>
            <a:r>
              <a:rPr lang="en" sz="2400" dirty="0" smtClean="0"/>
              <a:t>2. Features/changes requested from clinical tests. – </a:t>
            </a:r>
            <a:r>
              <a:rPr lang="en" sz="2400" dirty="0" smtClean="0">
                <a:solidFill>
                  <a:schemeClr val="tx2"/>
                </a:solidFill>
              </a:rPr>
              <a:t>Not expected.</a:t>
            </a:r>
            <a:endParaRPr lang="en" sz="2400" dirty="0" smtClean="0">
              <a:solidFill>
                <a:srgbClr val="FF0000"/>
              </a:solidFill>
            </a:endParaRPr>
          </a:p>
          <a:p>
            <a:pPr marL="457200" indent="-457200">
              <a:lnSpc>
                <a:spcPct val="115000"/>
              </a:lnSpc>
            </a:pPr>
            <a:r>
              <a:rPr lang="en" sz="2400" dirty="0" smtClean="0"/>
              <a:t>3. Tool to measure lesion size on the ultrasound image. – </a:t>
            </a:r>
            <a:r>
              <a:rPr lang="en" sz="2400" dirty="0" smtClean="0">
                <a:solidFill>
                  <a:schemeClr val="tx2"/>
                </a:solidFill>
              </a:rPr>
              <a:t>Not expected.</a:t>
            </a:r>
            <a:endParaRPr lang="en" sz="2400" dirty="0" smtClean="0">
              <a:solidFill>
                <a:srgbClr val="FF0000"/>
              </a:solidFill>
            </a:endParaRPr>
          </a:p>
          <a:p>
            <a:pPr lvl="0">
              <a:lnSpc>
                <a:spcPct val="115000"/>
              </a:lnSpc>
            </a:pPr>
            <a:r>
              <a:rPr lang="en" sz="2400" dirty="0" smtClean="0"/>
              <a:t>4. Use 3D fiducials to show previously viewed areas. – </a:t>
            </a:r>
            <a:r>
              <a:rPr lang="en" sz="2400" dirty="0" smtClean="0">
                <a:solidFill>
                  <a:schemeClr val="tx2"/>
                </a:solidFill>
              </a:rPr>
              <a:t>Not expected.</a:t>
            </a:r>
            <a:endParaRPr lang="en" sz="2400" dirty="0" smtClean="0"/>
          </a:p>
          <a:p>
            <a:pPr lvl="0">
              <a:lnSpc>
                <a:spcPct val="115000"/>
              </a:lnSpc>
            </a:pPr>
            <a:r>
              <a:rPr lang="en" sz="2400" dirty="0" smtClean="0"/>
              <a:t>5. Build 3D model of anatomical structures from CT. – </a:t>
            </a:r>
            <a:r>
              <a:rPr lang="en" sz="2400" dirty="0" smtClean="0">
                <a:solidFill>
                  <a:schemeClr val="tx2"/>
                </a:solidFill>
              </a:rPr>
              <a:t>Not expected.</a:t>
            </a:r>
            <a:endParaRPr lang="en" sz="2400" dirty="0" smtClean="0">
              <a:solidFill>
                <a:srgbClr val="FF0000"/>
              </a:solidFill>
            </a:endParaRPr>
          </a:p>
          <a:p>
            <a:pPr lvl="0">
              <a:lnSpc>
                <a:spcPct val="115000"/>
              </a:lnSpc>
            </a:pPr>
            <a:r>
              <a:rPr lang="en" sz="2400" dirty="0" smtClean="0"/>
              <a:t>6. Provide flexible view manipulation of 3D models. – </a:t>
            </a:r>
            <a:r>
              <a:rPr lang="en" sz="2400" dirty="0" smtClean="0">
                <a:solidFill>
                  <a:schemeClr val="tx2"/>
                </a:solidFill>
              </a:rPr>
              <a:t>Not expected.</a:t>
            </a:r>
            <a:endParaRPr lang="en" sz="2400" dirty="0" smtClean="0">
              <a:solidFill>
                <a:srgbClr val="FF0000"/>
              </a:solidFill>
            </a:endParaRPr>
          </a:p>
          <a:p>
            <a:pPr marL="457200" indent="-457200">
              <a:lnSpc>
                <a:spcPct val="115000"/>
              </a:lnSpc>
            </a:pPr>
            <a:endParaRPr lang="en" sz="2400" dirty="0" smtClean="0"/>
          </a:p>
          <a:p>
            <a:pPr marL="457200" lvl="0" indent="-457200" rtl="0">
              <a:lnSpc>
                <a:spcPct val="115000"/>
              </a:lnSpc>
            </a:pPr>
            <a:endParaRPr lang="en" sz="2400" dirty="0" smtClean="0"/>
          </a:p>
        </p:txBody>
      </p:sp>
    </p:spTree>
  </p:cSld>
  <p:clrMapOvr>
    <a:masterClrMapping/>
  </p:clrMapOvr>
  <p:transition spd="slow">
    <p:cu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TotalTime>
  <Words>1234</Words>
  <Application>Microsoft Office PowerPoint</Application>
  <PresentationFormat>On-screen Show (4:3)</PresentationFormat>
  <Paragraphs>329</Paragraphs>
  <Slides>23</Slides>
  <Notes>11</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Project 9 Data Integration During Robotic Ultrasound-Guided Surgery</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Progress (clinical)</vt:lpstr>
      <vt:lpstr>Progress (clinical)</vt:lpstr>
      <vt:lpstr>Progress (clinical)</vt:lpstr>
      <vt:lpstr>Progress (software)</vt:lpstr>
      <vt:lpstr>Progress (software)</vt:lpstr>
      <vt:lpstr>Progress (software)</vt:lpstr>
      <vt:lpstr>Progress (software)</vt:lpstr>
      <vt:lpstr>Progress (software)</vt:lpstr>
      <vt:lpstr>PowerPoint Presentation</vt:lpstr>
      <vt:lpstr>Dependencies (Software)</vt:lpstr>
      <vt:lpstr>Dependencies (Clinical)</vt:lpstr>
      <vt:lpstr>Milestones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9 Data Integration During Robotic Ultrasound-Guided Surgery</dc:title>
  <dc:creator>Halcyon</dc:creator>
  <cp:lastModifiedBy>Owner</cp:lastModifiedBy>
  <cp:revision>111</cp:revision>
  <dcterms:created xsi:type="dcterms:W3CDTF">2013-04-27T15:48:07Z</dcterms:created>
  <dcterms:modified xsi:type="dcterms:W3CDTF">2013-05-02T17:53:01Z</dcterms:modified>
</cp:coreProperties>
</file>