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61" r:id="rId5"/>
    <p:sldId id="267" r:id="rId6"/>
    <p:sldId id="266" r:id="rId7"/>
    <p:sldId id="262" r:id="rId8"/>
    <p:sldId id="259" r:id="rId9"/>
    <p:sldId id="260" r:id="rId10"/>
    <p:sldId id="269" r:id="rId11"/>
    <p:sldId id="263" r:id="rId12"/>
    <p:sldId id="268" r:id="rId13"/>
    <p:sldId id="264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64B1"/>
    <a:srgbClr val="2F5494"/>
    <a:srgbClr val="2A4C87"/>
    <a:srgbClr val="264478"/>
    <a:srgbClr val="122039"/>
    <a:srgbClr val="2C4F8C"/>
    <a:srgbClr val="223D6C"/>
    <a:srgbClr val="8E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1"/>
    <p:restoredTop sz="79038"/>
  </p:normalViewPr>
  <p:slideViewPr>
    <p:cSldViewPr snapToGrid="0" snapToObjects="1">
      <p:cViewPr varScale="1">
        <p:scale>
          <a:sx n="77" d="100"/>
          <a:sy n="77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handoutMaster" Target="handoutMasters/handout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90486-16A5-5745-B6BC-7712A11EFF87}" type="datetimeFigureOut">
              <a:rPr lang="en-US" smtClean="0"/>
              <a:t>3/10/15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61C03-8A0E-8744-9509-8ECBC19B0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DA5C7-8B61-784A-B74B-2478D71C7951}" type="datetimeFigureOut">
              <a:rPr lang="en-US" smtClean="0"/>
              <a:t>3/10/15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E74A9-4B3C-4842-83A3-D4BEC7BA86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PMMA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CCI –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prefabricated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implants usually designed and manufactured well before operation date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Temporal hollowing is a depression within the soft tissues overlying the temporal fossa, sometimes seen after surgical dissection for access to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facial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skeleton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91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80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2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Explain </a:t>
            </a:r>
            <a:r>
              <a:rPr lang="en-US" dirty="0" err="1" smtClean="0"/>
              <a:t>craniectomy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Explain cranioplasty using video</a:t>
            </a:r>
          </a:p>
          <a:p>
            <a:r>
              <a:rPr lang="en-US" dirty="0" smtClean="0"/>
              <a:t>Specifically when the </a:t>
            </a:r>
            <a:r>
              <a:rPr lang="en-US" dirty="0" err="1" smtClean="0"/>
              <a:t>boneflap</a:t>
            </a:r>
            <a:r>
              <a:rPr lang="en-US" dirty="0" smtClean="0"/>
              <a:t> that was removed is</a:t>
            </a:r>
            <a:r>
              <a:rPr lang="en-US" baseline="0" dirty="0" smtClean="0"/>
              <a:t> contraindicated, and cannot be used to cover the hole</a:t>
            </a:r>
          </a:p>
          <a:p>
            <a:endParaRPr lang="en-US" baseline="0" dirty="0" smtClean="0"/>
          </a:p>
          <a:p>
            <a:r>
              <a:rPr lang="en-US" baseline="0" dirty="0" smtClean="0"/>
              <a:t>Implant design process using CAD technology and CT scans to determine optimal structure for cranial reconstruction, where symmetry is </a:t>
            </a:r>
            <a:r>
              <a:rPr lang="en-US" baseline="0" dirty="0" err="1" smtClean="0"/>
              <a:t>improtant</a:t>
            </a:r>
            <a:endParaRPr lang="en-US" baseline="0" dirty="0" smtClean="0"/>
          </a:p>
          <a:p>
            <a:r>
              <a:rPr lang="en-US" baseline="0" dirty="0" smtClean="0"/>
              <a:t>Important area is temporal region which is a key </a:t>
            </a:r>
            <a:r>
              <a:rPr lang="en-US" baseline="0" dirty="0" err="1" smtClean="0"/>
              <a:t>dterminant</a:t>
            </a:r>
            <a:r>
              <a:rPr lang="en-US" baseline="0" dirty="0" smtClean="0"/>
              <a:t> of gender identification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506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</a:t>
            </a:r>
            <a:r>
              <a:rPr lang="en-US" baseline="0" dirty="0" smtClean="0"/>
              <a:t> truly appreciate the importance of the cranioplasty procedure lets take a look at a real procedure</a:t>
            </a:r>
          </a:p>
          <a:p>
            <a:r>
              <a:rPr lang="en-US" dirty="0" smtClean="0"/>
              <a:t>Reconstruction is important to public perception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3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 consecutive patients </a:t>
            </a:r>
          </a:p>
          <a:p>
            <a:r>
              <a:rPr lang="en-US" dirty="0" smtClean="0"/>
              <a:t>2 year period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60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Inclusion criteria</a:t>
            </a:r>
            <a:r>
              <a:rPr lang="en-US" baseline="0" dirty="0" smtClean="0"/>
              <a:t> :</a:t>
            </a:r>
          </a:p>
          <a:p>
            <a:r>
              <a:rPr lang="en-US" baseline="0" dirty="0" smtClean="0"/>
              <a:t>	unilateral </a:t>
            </a:r>
            <a:r>
              <a:rPr lang="en-US" baseline="0" dirty="0" err="1" smtClean="0"/>
              <a:t>boneflap</a:t>
            </a:r>
            <a:r>
              <a:rPr lang="en-US" baseline="0" dirty="0" smtClean="0"/>
              <a:t> loss</a:t>
            </a:r>
          </a:p>
          <a:p>
            <a:r>
              <a:rPr lang="en-US" baseline="0" dirty="0" smtClean="0"/>
              <a:t>	</a:t>
            </a:r>
            <a:r>
              <a:rPr lang="en-US" baseline="0" dirty="0" err="1" smtClean="0"/>
              <a:t>assymetric</a:t>
            </a:r>
            <a:r>
              <a:rPr lang="en-US" baseline="0" dirty="0" smtClean="0"/>
              <a:t> crania </a:t>
            </a:r>
          </a:p>
          <a:p>
            <a:r>
              <a:rPr lang="en-US" baseline="0" dirty="0" smtClean="0"/>
              <a:t>	no open scalp </a:t>
            </a:r>
            <a:r>
              <a:rPr lang="en-US" baseline="0" dirty="0" err="1" smtClean="0"/>
              <a:t>woulds</a:t>
            </a:r>
            <a:r>
              <a:rPr lang="en-US" baseline="0" dirty="0" smtClean="0"/>
              <a:t> </a:t>
            </a:r>
          </a:p>
          <a:p>
            <a:r>
              <a:rPr lang="en-US" baseline="0" dirty="0" smtClean="0"/>
              <a:t>	3 months after infection clear</a:t>
            </a:r>
          </a:p>
          <a:p>
            <a:r>
              <a:rPr lang="en-US" dirty="0" smtClean="0"/>
              <a:t>Defects were</a:t>
            </a:r>
            <a:r>
              <a:rPr lang="en-US" baseline="0" dirty="0" smtClean="0"/>
              <a:t> larger than 5cm2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7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Seroma</a:t>
            </a:r>
            <a:r>
              <a:rPr lang="en-US" baseline="0" dirty="0" smtClean="0"/>
              <a:t> – post surgical build up of fluid around procedure site</a:t>
            </a:r>
          </a:p>
          <a:p>
            <a:r>
              <a:rPr lang="en-US" baseline="0" dirty="0" smtClean="0"/>
              <a:t>Hematoma – collection of blood around surgical site</a:t>
            </a:r>
          </a:p>
          <a:p>
            <a:r>
              <a:rPr lang="en-US" baseline="0" dirty="0" smtClean="0"/>
              <a:t>Diplopia – double vision</a:t>
            </a:r>
          </a:p>
          <a:p>
            <a:r>
              <a:rPr lang="en-US" baseline="0" dirty="0" smtClean="0"/>
              <a:t>Skin </a:t>
            </a:r>
          </a:p>
          <a:p>
            <a:r>
              <a:rPr lang="en-US" baseline="0" dirty="0" smtClean="0"/>
              <a:t>Connective tissue</a:t>
            </a:r>
          </a:p>
          <a:p>
            <a:r>
              <a:rPr lang="en-US" baseline="0" dirty="0" smtClean="0"/>
              <a:t>Aponeurosis</a:t>
            </a:r>
          </a:p>
          <a:p>
            <a:r>
              <a:rPr lang="en-US" baseline="0" dirty="0" smtClean="0"/>
              <a:t>Loose areolar connective tissue</a:t>
            </a:r>
          </a:p>
          <a:p>
            <a:r>
              <a:rPr lang="en-US" baseline="0" dirty="0" err="1" smtClean="0"/>
              <a:t>pericranium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dirty="0" smtClean="0"/>
              <a:t>Persistent temporal</a:t>
            </a:r>
            <a:r>
              <a:rPr lang="en-US" baseline="0" dirty="0" smtClean="0"/>
              <a:t> hollowing</a:t>
            </a:r>
          </a:p>
          <a:p>
            <a:r>
              <a:rPr lang="en-US" baseline="0" dirty="0" smtClean="0"/>
              <a:t>Patients were dissatisfied</a:t>
            </a:r>
          </a:p>
          <a:p>
            <a:r>
              <a:rPr lang="en-US" baseline="0" dirty="0" smtClean="0"/>
              <a:t>Required revision of the original CCI design </a:t>
            </a:r>
          </a:p>
          <a:p>
            <a:r>
              <a:rPr lang="en-US" baseline="0" dirty="0" smtClean="0"/>
              <a:t>“our team believes that PTH his a complication and when severe </a:t>
            </a:r>
            <a:r>
              <a:rPr lang="en-US" baseline="0" dirty="0" err="1" smtClean="0"/>
              <a:t>shoould</a:t>
            </a:r>
            <a:r>
              <a:rPr lang="en-US" baseline="0" dirty="0" smtClean="0"/>
              <a:t> be classified as major since some require revision surgery.”</a:t>
            </a:r>
          </a:p>
          <a:p>
            <a:r>
              <a:rPr lang="en-US" baseline="0" dirty="0" smtClean="0"/>
              <a:t>PTH can cause distress and clearly denotes previous neurosurgery to the public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80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 when including PTH the study had significantly lower complication rates than</a:t>
            </a:r>
            <a:r>
              <a:rPr lang="en-US" baseline="0" dirty="0" smtClean="0"/>
              <a:t> other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89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Liquid</a:t>
            </a:r>
            <a:r>
              <a:rPr lang="en-US" baseline="0" dirty="0" smtClean="0"/>
              <a:t> PMMA’s most significant disadvantage is the exothermic reaction upon setting, which can cause damage to cells around the surgical site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Peek’s smooth surface can cause increased </a:t>
            </a:r>
            <a:r>
              <a:rPr lang="en-US" baseline="0" dirty="0" err="1" smtClean="0"/>
              <a:t>sermoas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27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sample size 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– hard to say whether or not the good numbers were luck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Could</a:t>
            </a:r>
            <a:r>
              <a:rPr lang="en-US" sz="20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have just been one really 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great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hopkins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surgical team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used one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methodoogy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en-US" sz="20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plasty</a:t>
            </a:r>
            <a:r>
              <a: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-&gt; made up for this by comparing to prior papers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E74A9-4B3C-4842-83A3-D4BEC7BA86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61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6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0">
              <a:schemeClr val="accent1">
                <a:lumMod val="50000"/>
              </a:schemeClr>
            </a:gs>
            <a:gs pos="100000">
              <a:schemeClr val="accent5">
                <a:lumMod val="6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.jpe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2A4C87"/>
            </a:gs>
            <a:gs pos="74000">
              <a:srgbClr val="264478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a typeface="Century Gothic" charset="0"/>
                <a:cs typeface="Century Gothic" charset="0"/>
              </a:rPr>
              <a:t>Craniofacial Reconstruction </a:t>
            </a:r>
            <a:br>
              <a:rPr lang="en-US" dirty="0" smtClean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4000" dirty="0" smtClean="0">
                <a:solidFill>
                  <a:schemeClr val="bg1"/>
                </a:solidFill>
                <a:ea typeface="Century Gothic" charset="0"/>
                <a:cs typeface="Century Gothic" charset="0"/>
              </a:rPr>
              <a:t>with PMMA Customized Cranial Implants</a:t>
            </a:r>
            <a:endParaRPr lang="en-US" sz="40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55788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Alex Mathews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Paper Presentation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Computer Integrated Surgery 2 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Spring 2015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3" name="Rectangle 12"/>
            <p:cNvSpPr/>
            <p:nvPr/>
          </p:nvSpPr>
          <p:spPr>
            <a:xfrm>
              <a:off x="0" y="6015128"/>
              <a:ext cx="12192000" cy="842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JHM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5" name="Picture 14" descr="apl.logo.small.horizontal.blu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Significance of Results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549676"/>
              </p:ext>
            </p:extLst>
          </p:nvPr>
        </p:nvGraphicFramePr>
        <p:xfrm>
          <a:off x="838195" y="1817408"/>
          <a:ext cx="10515604" cy="3725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22"/>
                <a:gridCol w="4577553"/>
                <a:gridCol w="4231829"/>
              </a:tblGrid>
              <a:tr h="39844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Material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Benefits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Disadvantages</a:t>
                      </a:r>
                      <a:endParaRPr lang="en-US" dirty="0"/>
                    </a:p>
                  </a:txBody>
                  <a:tcPr/>
                </a:tc>
              </a:tr>
              <a:tr h="98683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Liquid PMMA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Nonabsorbable,</a:t>
                      </a:r>
                      <a:r>
                        <a:rPr lang="en-US" sz="1800" baseline="0" dirty="0" smtClean="0">
                          <a:latin typeface="+mj-lt"/>
                        </a:rPr>
                        <a:t> Inert, Radiolucent,</a:t>
                      </a:r>
                    </a:p>
                    <a:p>
                      <a:r>
                        <a:rPr lang="en-US" sz="1800" baseline="0" dirty="0" smtClean="0">
                          <a:latin typeface="+mj-lt"/>
                        </a:rPr>
                        <a:t>Easily Moldable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j-lt"/>
                        </a:rPr>
                        <a:t>Exothermic Reaction upon</a:t>
                      </a:r>
                      <a:r>
                        <a:rPr lang="en-US" sz="1800" baseline="0" dirty="0" smtClean="0">
                          <a:latin typeface="+mj-lt"/>
                        </a:rPr>
                        <a:t> molding, intraoperative preparation, requires artistic skill, toxic fumes</a:t>
                      </a:r>
                      <a:endParaRPr lang="en-US" sz="1800" dirty="0">
                        <a:latin typeface="+mj-lt"/>
                      </a:endParaRPr>
                    </a:p>
                  </a:txBody>
                  <a:tcPr/>
                </a:tc>
              </a:tr>
              <a:tr h="680202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Titanium Mesh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Combined well with cement, </a:t>
                      </a:r>
                    </a:p>
                    <a:p>
                      <a:r>
                        <a:rPr lang="en-US" dirty="0" smtClean="0">
                          <a:latin typeface="+mj-lt"/>
                        </a:rPr>
                        <a:t>low infection risk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Implant extrusion risk, difficult</a:t>
                      </a:r>
                      <a:r>
                        <a:rPr lang="en-US" baseline="0" dirty="0" smtClean="0">
                          <a:latin typeface="+mj-lt"/>
                        </a:rPr>
                        <a:t> to shape, cannot be used with poor skin viability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7334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Solid PEEK CCI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Inert, Pliable,</a:t>
                      </a:r>
                      <a:r>
                        <a:rPr lang="en-US" baseline="0" dirty="0" smtClean="0">
                          <a:latin typeface="+mj-lt"/>
                        </a:rPr>
                        <a:t> Mechanically sound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+mj-lt"/>
                        </a:rPr>
                        <a:t>Requires</a:t>
                      </a:r>
                      <a:r>
                        <a:rPr lang="en-US" baseline="0" dirty="0" smtClean="0">
                          <a:latin typeface="+mj-lt"/>
                        </a:rPr>
                        <a:t> in-house sterilization, smooth surface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98683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Solid PMMA CCI</a:t>
                      </a:r>
                      <a:endParaRPr lang="en-US" b="1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+mj-lt"/>
                        </a:rPr>
                        <a:t>No intraoperative preparation,</a:t>
                      </a:r>
                      <a:r>
                        <a:rPr lang="en-US" b="1" baseline="0" dirty="0" smtClean="0">
                          <a:latin typeface="+mj-lt"/>
                        </a:rPr>
                        <a:t> easy to contour, no exothermic reaction, delivered sterile, textured surface</a:t>
                      </a:r>
                      <a:endParaRPr lang="en-US" b="1" dirty="0" smtClean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kern="1200" dirty="0" smtClean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Limited Experience</a:t>
                      </a:r>
                      <a:endParaRPr lang="en-US" sz="1800" b="1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84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Personal Assessment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212102"/>
          </a:xfrm>
        </p:spPr>
        <p:txBody>
          <a:bodyPr/>
          <a:lstStyle/>
          <a:p>
            <a:r>
              <a:rPr lang="en-US" dirty="0" smtClean="0"/>
              <a:t>Determined the benefits of PMMA CCI’s over other methods</a:t>
            </a:r>
          </a:p>
          <a:p>
            <a:r>
              <a:rPr lang="en-US" dirty="0" smtClean="0"/>
              <a:t>Implications for facial reconstruction</a:t>
            </a:r>
            <a:endParaRPr lang="en-US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/>
              <a:t>PMMA CCI’s offer significant advantages</a:t>
            </a:r>
            <a:endParaRPr lang="en-US" sz="2000" dirty="0"/>
          </a:p>
          <a:p>
            <a:r>
              <a:rPr lang="en-US" dirty="0" smtClean="0"/>
              <a:t>Limitations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>
                <a:latin typeface="+mj-lt"/>
              </a:rPr>
              <a:t>Small sample size </a:t>
            </a:r>
            <a:endParaRPr lang="en-US" sz="2000" dirty="0" smtClean="0">
              <a:latin typeface="+mj-lt"/>
            </a:endParaRP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Only </a:t>
            </a:r>
            <a:r>
              <a:rPr lang="en-US" sz="2000" dirty="0">
                <a:latin typeface="+mj-lt"/>
              </a:rPr>
              <a:t>one surgical team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Only one method for cranioplasty was used, with very specific patient criteria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Did not take into account the added time/costs of preoperative design </a:t>
            </a:r>
            <a:endParaRPr lang="en-US" sz="2000" dirty="0"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674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Project Implications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834809" cy="421210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Validation of the technology being improved</a:t>
            </a:r>
          </a:p>
          <a:p>
            <a:pPr lvl="1"/>
            <a:r>
              <a:rPr lang="en-US" dirty="0" smtClean="0"/>
              <a:t>Clear need for PMMA CCI’s</a:t>
            </a:r>
          </a:p>
          <a:p>
            <a:r>
              <a:rPr lang="en-US" dirty="0" smtClean="0"/>
              <a:t>Point out anesthesia time </a:t>
            </a:r>
            <a:endParaRPr lang="en-US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/>
              <a:t>Partially due to </a:t>
            </a:r>
            <a:r>
              <a:rPr lang="en-US" sz="2000" dirty="0" err="1" smtClean="0"/>
              <a:t>Pericranial</a:t>
            </a:r>
            <a:r>
              <a:rPr lang="en-US" sz="2000" dirty="0" smtClean="0"/>
              <a:t> </a:t>
            </a:r>
            <a:r>
              <a:rPr lang="en-US" sz="2000" dirty="0" err="1" smtClean="0"/>
              <a:t>Onlay</a:t>
            </a:r>
            <a:r>
              <a:rPr lang="en-US" sz="2000" dirty="0" smtClean="0"/>
              <a:t> technique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/>
              <a:t>Mainly comes from intraoperative modification of implant</a:t>
            </a:r>
            <a:endParaRPr lang="en-US" sz="2000" dirty="0"/>
          </a:p>
          <a:p>
            <a:r>
              <a:rPr lang="en-US" dirty="0" smtClean="0"/>
              <a:t>Imaging and projection guidance has the opportunity to significantly reduce surgical time</a:t>
            </a:r>
            <a:endParaRPr lang="en-US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/>
              <a:t>Initial tests show reduction to minutes rather than an hour</a:t>
            </a:r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510131" y="2364559"/>
            <a:ext cx="2843669" cy="2738291"/>
            <a:chOff x="8696200" y="2338055"/>
            <a:chExt cx="2843669" cy="2738291"/>
          </a:xfrm>
        </p:grpSpPr>
        <p:sp>
          <p:nvSpPr>
            <p:cNvPr id="14" name="Oval 13"/>
            <p:cNvSpPr/>
            <p:nvPr/>
          </p:nvSpPr>
          <p:spPr>
            <a:xfrm>
              <a:off x="8696200" y="2338055"/>
              <a:ext cx="2843669" cy="2738291"/>
            </a:xfrm>
            <a:prstGeom prst="ellipse">
              <a:avLst/>
            </a:prstGeom>
            <a:solidFill>
              <a:srgbClr val="3764B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30646" y="2948875"/>
              <a:ext cx="2391809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>
                      <a:lumMod val="85000"/>
                    </a:schemeClr>
                  </a:solidFill>
                </a:rPr>
                <a:t>Anesthesia Time:</a:t>
              </a: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+mj-lt"/>
                </a:rPr>
                <a:t>260 ± 54</a:t>
              </a:r>
            </a:p>
            <a:p>
              <a:pPr algn="ctr"/>
              <a:r>
                <a:rPr lang="en-US" sz="3600" dirty="0" smtClean="0">
                  <a:solidFill>
                    <a:schemeClr val="bg1"/>
                  </a:solidFill>
                  <a:latin typeface="+mj-lt"/>
                </a:rPr>
                <a:t>minutes</a:t>
              </a:r>
              <a:endParaRPr lang="en-US" sz="36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11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60165" cy="232230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significance of Polymethylmethacrylate Customized Cranial Implants</a:t>
            </a:r>
            <a:endParaRPr lang="en-US" sz="2400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1800" dirty="0" smtClean="0"/>
              <a:t>Improved health outcomes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1800" dirty="0" smtClean="0"/>
              <a:t>Better quality of life</a:t>
            </a:r>
            <a:endParaRPr lang="en-US" sz="2000" dirty="0" smtClean="0"/>
          </a:p>
          <a:p>
            <a:r>
              <a:rPr lang="en-US" sz="2400" dirty="0" smtClean="0"/>
              <a:t>Comparison to other forms of cranioplasty</a:t>
            </a:r>
          </a:p>
          <a:p>
            <a:r>
              <a:rPr lang="en-US" sz="2400" dirty="0" smtClean="0"/>
              <a:t>Clear need for reduction in surgical times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pic>
        <p:nvPicPr>
          <p:cNvPr id="9" name="Picture 8" descr="IMG_0655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201" y="1804741"/>
            <a:ext cx="3878599" cy="407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5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2A4C87"/>
            </a:gs>
            <a:gs pos="74000">
              <a:srgbClr val="264478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ea typeface="Century Gothic" charset="0"/>
                <a:cs typeface="Century Gothic" charset="0"/>
              </a:rPr>
              <a:t>Craniofacial Reconstruction </a:t>
            </a:r>
            <a:br>
              <a:rPr lang="en-US" dirty="0" smtClean="0">
                <a:solidFill>
                  <a:schemeClr val="bg1"/>
                </a:solidFill>
                <a:ea typeface="Century Gothic" charset="0"/>
                <a:cs typeface="Century Gothic" charset="0"/>
              </a:rPr>
            </a:br>
            <a:r>
              <a:rPr lang="en-US" sz="4000" dirty="0" smtClean="0">
                <a:solidFill>
                  <a:schemeClr val="bg1"/>
                </a:solidFill>
                <a:ea typeface="Century Gothic" charset="0"/>
                <a:cs typeface="Century Gothic" charset="0"/>
              </a:rPr>
              <a:t>with PMMA Customized Cranial Implants</a:t>
            </a:r>
            <a:endParaRPr lang="en-US" sz="4000" dirty="0">
              <a:solidFill>
                <a:schemeClr val="bg1"/>
              </a:solidFill>
              <a:ea typeface="Century Gothic" charset="0"/>
              <a:cs typeface="Century Gothic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79281"/>
            <a:ext cx="9144000" cy="769706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+mj-lt"/>
              </a:rPr>
              <a:t>Alex Mathews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3" name="Rectangle 12"/>
            <p:cNvSpPr/>
            <p:nvPr/>
          </p:nvSpPr>
          <p:spPr>
            <a:xfrm>
              <a:off x="0" y="6015128"/>
              <a:ext cx="12192000" cy="8428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5" name="Picture 14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322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3D Scanning Cranioplasty Application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838200" y="1825625"/>
            <a:ext cx="60198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Implementing a 3D scanner to identify a defect </a:t>
            </a:r>
            <a:r>
              <a:rPr lang="en-US" dirty="0" err="1" smtClean="0">
                <a:latin typeface="+mj-lt"/>
              </a:rPr>
              <a:t>interaoperatively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during cranioplasty procedures</a:t>
            </a:r>
          </a:p>
          <a:p>
            <a:endParaRPr lang="en-US" dirty="0" smtClean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Mentors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dirty="0" smtClean="0">
                <a:latin typeface="+mj-lt"/>
              </a:rPr>
              <a:t>Dr. Chad Gordon, D.O.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dirty="0" smtClean="0">
                <a:latin typeface="+mj-lt"/>
              </a:rPr>
              <a:t>Dr. </a:t>
            </a:r>
            <a:r>
              <a:rPr lang="en-US" dirty="0" err="1" smtClean="0">
                <a:latin typeface="+mj-lt"/>
              </a:rPr>
              <a:t>Mehran</a:t>
            </a:r>
            <a:r>
              <a:rPr lang="en-US" dirty="0" smtClean="0">
                <a:latin typeface="+mj-lt"/>
              </a:rPr>
              <a:t> Armand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dirty="0" smtClean="0">
                <a:latin typeface="+mj-lt"/>
              </a:rPr>
              <a:t>Dr. Ryan Murphy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3" name="Picture 2" descr="IMG_0655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855" y="1748194"/>
            <a:ext cx="3797575" cy="3993904"/>
          </a:xfrm>
          <a:prstGeom prst="rect">
            <a:avLst/>
          </a:prstGeom>
        </p:spPr>
      </p:pic>
      <p:pic>
        <p:nvPicPr>
          <p:cNvPr id="5" name="Picture 4" descr="StructureSensorLogoColored-735x3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175" y="3120797"/>
            <a:ext cx="2389849" cy="106323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2" name="Rectangle 11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JHMlogo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4" name="Picture 13" descr="apl.logo.small.horizontal.blu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87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Paper Selection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264965" cy="42121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Craniofacial Reconstruction with </a:t>
            </a:r>
            <a:r>
              <a:rPr lang="en-US" dirty="0" err="1" smtClean="0"/>
              <a:t>PolyMethyl</a:t>
            </a:r>
            <a:r>
              <a:rPr lang="en-US" dirty="0" smtClean="0"/>
              <a:t>-Methacrylate Customized Cranial Implants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dirty="0">
                <a:latin typeface="+mj-lt"/>
              </a:rPr>
              <a:t>Huang, </a:t>
            </a:r>
            <a:r>
              <a:rPr lang="en-US" dirty="0" err="1">
                <a:latin typeface="+mj-lt"/>
              </a:rPr>
              <a:t>Zhong</a:t>
            </a:r>
            <a:r>
              <a:rPr lang="en-US" dirty="0">
                <a:latin typeface="+mj-lt"/>
              </a:rPr>
              <a:t>, </a:t>
            </a:r>
            <a:r>
              <a:rPr lang="en-US" dirty="0" err="1">
                <a:latin typeface="+mj-lt"/>
              </a:rPr>
              <a:t>Susarla</a:t>
            </a:r>
            <a:r>
              <a:rPr lang="en-US" dirty="0">
                <a:latin typeface="+mj-lt"/>
              </a:rPr>
              <a:t>, Swanson, Huang, Gordon</a:t>
            </a:r>
          </a:p>
          <a:p>
            <a:r>
              <a:rPr lang="en-US" dirty="0" smtClean="0"/>
              <a:t>Study at Johns Hopkins Medical Institute</a:t>
            </a:r>
          </a:p>
          <a:p>
            <a:r>
              <a:rPr lang="en-US" dirty="0" smtClean="0"/>
              <a:t>Technology supported by Stryker</a:t>
            </a:r>
          </a:p>
          <a:p>
            <a:r>
              <a:rPr lang="en-US" dirty="0" smtClean="0"/>
              <a:t>Abbreviations</a:t>
            </a:r>
            <a:r>
              <a:rPr lang="en-US" dirty="0"/>
              <a:t>: 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dirty="0">
                <a:latin typeface="+mj-lt"/>
              </a:rPr>
              <a:t>PMMA – Polymethylmethacrylate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dirty="0">
                <a:latin typeface="+mj-lt"/>
              </a:rPr>
              <a:t>CCI – Customized Cranial Implants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dirty="0">
                <a:latin typeface="+mj-lt"/>
              </a:rPr>
              <a:t>PTH – Persistent Temporal Hollowin</a:t>
            </a:r>
            <a:r>
              <a:rPr lang="en-US" dirty="0" smtClean="0">
                <a:latin typeface="+mj-lt"/>
              </a:rPr>
              <a:t>g</a:t>
            </a:r>
          </a:p>
          <a:p>
            <a:pPr lvl="1">
              <a:buSzPct val="80000"/>
              <a:buFont typeface="Courier New" charset="0"/>
              <a:buChar char="o"/>
            </a:pP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pic>
        <p:nvPicPr>
          <p:cNvPr id="9" name="Picture 8" descr="Gordon Paper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09" y="2587036"/>
            <a:ext cx="3572391" cy="268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Cranioplasty Procedure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271053" cy="4212102"/>
          </a:xfrm>
        </p:spPr>
        <p:txBody>
          <a:bodyPr>
            <a:normAutofit/>
          </a:bodyPr>
          <a:lstStyle/>
          <a:p>
            <a:r>
              <a:rPr lang="en-US" dirty="0" smtClean="0"/>
              <a:t>The cranioplasty procedure is key to recovery from craniectomies</a:t>
            </a:r>
          </a:p>
          <a:p>
            <a:r>
              <a:rPr lang="en-US" dirty="0" smtClean="0"/>
              <a:t>Craniectomy Indications:</a:t>
            </a:r>
            <a:endParaRPr lang="en-US" sz="2400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Trauma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Tumor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Aneurysm</a:t>
            </a:r>
            <a:endParaRPr lang="en-US" dirty="0" smtClean="0">
              <a:latin typeface="+mj-lt"/>
            </a:endParaRPr>
          </a:p>
          <a:p>
            <a:r>
              <a:rPr lang="en-US" dirty="0" smtClean="0"/>
              <a:t>Custom Cranial Implants provide cerebral protection and correct deformities 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294783" y="2162806"/>
            <a:ext cx="5059017" cy="3537740"/>
            <a:chOff x="6294783" y="2058251"/>
            <a:chExt cx="5059017" cy="3537740"/>
          </a:xfrm>
        </p:grpSpPr>
        <p:pic>
          <p:nvPicPr>
            <p:cNvPr id="9" name="Presentation animation.mp4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6294783" y="2058251"/>
              <a:ext cx="5059017" cy="284569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94783" y="5072771"/>
              <a:ext cx="50590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+mj-lt"/>
                </a:rPr>
                <a:t>Video from Neurosurgery Journal, </a:t>
              </a:r>
              <a:r>
                <a:rPr lang="en-US" sz="1400" dirty="0">
                  <a:latin typeface="+mj-lt"/>
                </a:rPr>
                <a:t>‪Reconstructive </a:t>
              </a:r>
              <a:r>
                <a:rPr lang="en-US" sz="1400" dirty="0" err="1" smtClean="0">
                  <a:latin typeface="+mj-lt"/>
                </a:rPr>
                <a:t>Pericranial-Onlay</a:t>
              </a:r>
              <a:r>
                <a:rPr lang="en-US" sz="1400" dirty="0" smtClean="0">
                  <a:latin typeface="+mj-lt"/>
                </a:rPr>
                <a:t> Cranioplasty (Gordon, et al 2014)</a:t>
              </a:r>
              <a:endParaRPr lang="en-US" sz="1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3940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Sample Case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pic>
        <p:nvPicPr>
          <p:cNvPr id="14" name="Presentation Cas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/>
          <a:stretch/>
        </p:blipFill>
        <p:spPr>
          <a:xfrm>
            <a:off x="2710190" y="1787336"/>
            <a:ext cx="6771620" cy="3808950"/>
          </a:xfrm>
        </p:spPr>
      </p:pic>
      <p:sp>
        <p:nvSpPr>
          <p:cNvPr id="15" name="TextBox 14"/>
          <p:cNvSpPr txBox="1"/>
          <p:nvPr/>
        </p:nvSpPr>
        <p:spPr>
          <a:xfrm>
            <a:off x="2710189" y="5671975"/>
            <a:ext cx="6771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+mj-lt"/>
              </a:rPr>
              <a:t>Video from Neurosurgery Journal, </a:t>
            </a:r>
            <a:r>
              <a:rPr lang="en-US" sz="1600" dirty="0">
                <a:latin typeface="+mj-lt"/>
              </a:rPr>
              <a:t>‪Reconstructive </a:t>
            </a:r>
            <a:r>
              <a:rPr lang="en-US" sz="1600" dirty="0" err="1">
                <a:latin typeface="+mj-lt"/>
              </a:rPr>
              <a:t>Pericranial-Onlay</a:t>
            </a:r>
            <a:r>
              <a:rPr lang="en-US" sz="1600" dirty="0">
                <a:latin typeface="+mj-lt"/>
              </a:rPr>
              <a:t> Cranioplasty, (Gordon, et al 2014)</a:t>
            </a:r>
          </a:p>
          <a:p>
            <a:pPr algn="ctr"/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459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Paper Background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212105"/>
          </a:xfrm>
        </p:spPr>
        <p:txBody>
          <a:bodyPr>
            <a:normAutofit/>
          </a:bodyPr>
          <a:lstStyle/>
          <a:p>
            <a:r>
              <a:rPr lang="en-US" dirty="0" smtClean="0"/>
              <a:t>This paper studies CCI’s made of PMMA</a:t>
            </a:r>
            <a:endParaRPr lang="en-US" sz="2400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PMMA offers lower infection rates and better tissue adherence</a:t>
            </a:r>
            <a:endParaRPr lang="en-US" sz="2000" dirty="0">
              <a:latin typeface="+mj-lt"/>
            </a:endParaRPr>
          </a:p>
          <a:p>
            <a:r>
              <a:rPr lang="en-US" dirty="0" smtClean="0"/>
              <a:t>Alternatives to PMMA CCI’s</a:t>
            </a:r>
            <a:endParaRPr lang="en-US" sz="2400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>
                <a:latin typeface="+mj-lt"/>
              </a:rPr>
              <a:t>Bone flap replacements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Liquid PMMA Molding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Polyetheretherketone (PEEK) CCI’s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Liquid PEEK Molding</a:t>
            </a:r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>
                <a:latin typeface="+mj-lt"/>
              </a:rPr>
              <a:t>Titanium Mesh</a:t>
            </a:r>
            <a:endParaRPr lang="en-US" sz="2000" dirty="0"/>
          </a:p>
          <a:p>
            <a:r>
              <a:rPr lang="en-US" dirty="0" smtClean="0"/>
              <a:t>PMMA CCI’s are not well studied: exploration is required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63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Problem, </a:t>
            </a:r>
            <a:r>
              <a:rPr lang="en-US" dirty="0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1432"/>
            <a:ext cx="7033591" cy="37882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Problem: Are PMMA CCI’s effective for cranial reconstruction? </a:t>
            </a:r>
          </a:p>
          <a:p>
            <a:r>
              <a:rPr lang="en-US" sz="2400" dirty="0" smtClean="0"/>
              <a:t>Sample </a:t>
            </a:r>
            <a:r>
              <a:rPr lang="en-US" sz="2400" dirty="0"/>
              <a:t>size: 20 patients at Johns Hopkins University </a:t>
            </a:r>
            <a:r>
              <a:rPr lang="en-US" sz="2400" dirty="0" smtClean="0"/>
              <a:t>Hospitals</a:t>
            </a:r>
          </a:p>
          <a:p>
            <a:r>
              <a:rPr lang="en-US" sz="2400" dirty="0" smtClean="0"/>
              <a:t>Each patient underwent a CCI cranioplasty</a:t>
            </a:r>
          </a:p>
          <a:p>
            <a:r>
              <a:rPr lang="en-US" sz="2400" dirty="0" smtClean="0"/>
              <a:t>Implants were designed by Stryker </a:t>
            </a:r>
            <a:r>
              <a:rPr lang="en-US" sz="2400" dirty="0" err="1" smtClean="0"/>
              <a:t>Cranio</a:t>
            </a:r>
            <a:r>
              <a:rPr lang="en-US" sz="2400" dirty="0" smtClean="0"/>
              <a:t>-maxillofacial using preoperative CT Scans</a:t>
            </a:r>
          </a:p>
          <a:p>
            <a:r>
              <a:rPr lang="en-US" sz="2400" dirty="0" smtClean="0"/>
              <a:t>Defects were all larger than 5 cm</a:t>
            </a:r>
            <a:r>
              <a:rPr lang="en-US" sz="2400" baseline="30000" dirty="0" smtClean="0"/>
              <a:t>2</a:t>
            </a:r>
            <a:endParaRPr lang="en-US" sz="2400" dirty="0" smtClean="0"/>
          </a:p>
          <a:p>
            <a:r>
              <a:rPr lang="en-US" sz="2400" dirty="0" smtClean="0"/>
              <a:t>Follow ups 4– 80 weeks after surgery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8454190" y="2252499"/>
            <a:ext cx="2899610" cy="2966127"/>
            <a:chOff x="8655110" y="2475235"/>
            <a:chExt cx="2899610" cy="2952261"/>
          </a:xfrm>
        </p:grpSpPr>
        <p:pic>
          <p:nvPicPr>
            <p:cNvPr id="15" name="Picture 14" descr="Patient Population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237"/>
            <a:stretch/>
          </p:blipFill>
          <p:spPr>
            <a:xfrm>
              <a:off x="8655110" y="4838558"/>
              <a:ext cx="2899610" cy="588938"/>
            </a:xfrm>
            <a:prstGeom prst="rect">
              <a:avLst/>
            </a:prstGeom>
          </p:spPr>
        </p:pic>
        <p:pic>
          <p:nvPicPr>
            <p:cNvPr id="16" name="Picture 15" descr="Patient Population.jp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32" t="29025" r="16151"/>
            <a:stretch/>
          </p:blipFill>
          <p:spPr>
            <a:xfrm>
              <a:off x="8751181" y="2475235"/>
              <a:ext cx="2707468" cy="223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304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Key Results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6719224"/>
              </p:ext>
            </p:extLst>
          </p:nvPr>
        </p:nvGraphicFramePr>
        <p:xfrm>
          <a:off x="838200" y="1817407"/>
          <a:ext cx="10515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/>
                <a:gridCol w="3505200"/>
                <a:gridCol w="3505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Number of Patients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Minor</a:t>
                      </a:r>
                      <a:r>
                        <a:rPr lang="en-US" baseline="0" dirty="0" smtClean="0"/>
                        <a:t> Complications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Major Complications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2*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5774633" y="2952528"/>
            <a:ext cx="5579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* Two cases of PTH; PTH is usually not considered a Major Complication </a:t>
            </a:r>
            <a:endParaRPr lang="en-US" sz="1400" dirty="0"/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838200" y="3422881"/>
            <a:ext cx="10515600" cy="2614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 incidences of post-operative infection, new-onset seizures, chronic pain, hematoma, seroma, scalp erosion, implant migration</a:t>
            </a:r>
            <a:endParaRPr lang="en-US" sz="2400" dirty="0"/>
          </a:p>
          <a:p>
            <a:pPr lvl="1">
              <a:buSzPct val="80000"/>
              <a:buFont typeface="Courier New" charset="0"/>
              <a:buChar char="o"/>
            </a:pPr>
            <a:r>
              <a:rPr lang="en-US" sz="2000" dirty="0" smtClean="0"/>
              <a:t>0% incidence for 22 procedures</a:t>
            </a:r>
            <a:endParaRPr lang="en-US" sz="2000" dirty="0"/>
          </a:p>
          <a:p>
            <a:r>
              <a:rPr lang="en-US" dirty="0" smtClean="0"/>
              <a:t>2 procedures were repeated due to PTH revisions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2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452282"/>
          </a:xfrm>
          <a:prstGeom prst="rect">
            <a:avLst/>
          </a:prstGeom>
          <a:solidFill>
            <a:srgbClr val="264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7157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Significance of Results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5875153"/>
            <a:ext cx="12192000" cy="1117036"/>
            <a:chOff x="0" y="5875153"/>
            <a:chExt cx="12192000" cy="1117036"/>
          </a:xfrm>
        </p:grpSpPr>
        <p:sp>
          <p:nvSpPr>
            <p:cNvPr id="6" name="Rectangle 5"/>
            <p:cNvSpPr/>
            <p:nvPr/>
          </p:nvSpPr>
          <p:spPr>
            <a:xfrm>
              <a:off x="0" y="6037729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91597"/>
              <a:ext cx="2314388" cy="512533"/>
            </a:xfrm>
            <a:prstGeom prst="rect">
              <a:avLst/>
            </a:prstGeom>
          </p:spPr>
        </p:pic>
        <p:pic>
          <p:nvPicPr>
            <p:cNvPr id="8" name="Picture 7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64" y="5875153"/>
              <a:ext cx="2710330" cy="1117036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0" y="5852552"/>
            <a:ext cx="12192000" cy="1117036"/>
            <a:chOff x="0" y="5852552"/>
            <a:chExt cx="12192000" cy="1117036"/>
          </a:xfrm>
        </p:grpSpPr>
        <p:sp>
          <p:nvSpPr>
            <p:cNvPr id="10" name="Rectangle 9"/>
            <p:cNvSpPr/>
            <p:nvPr/>
          </p:nvSpPr>
          <p:spPr>
            <a:xfrm>
              <a:off x="0" y="6015128"/>
              <a:ext cx="12192000" cy="8202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JHMlogo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2470" y="6168996"/>
              <a:ext cx="2314388" cy="512533"/>
            </a:xfrm>
            <a:prstGeom prst="rect">
              <a:avLst/>
            </a:prstGeom>
          </p:spPr>
        </p:pic>
        <p:pic>
          <p:nvPicPr>
            <p:cNvPr id="12" name="Picture 11" descr="apl.logo.small.horizontal.blu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52552"/>
              <a:ext cx="2710330" cy="1117036"/>
            </a:xfrm>
            <a:prstGeom prst="rect">
              <a:avLst/>
            </a:prstGeom>
          </p:spPr>
        </p:pic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947739"/>
              </p:ext>
            </p:extLst>
          </p:nvPr>
        </p:nvGraphicFramePr>
        <p:xfrm>
          <a:off x="838194" y="1817408"/>
          <a:ext cx="10515607" cy="4066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60128"/>
                <a:gridCol w="613672"/>
                <a:gridCol w="1544875"/>
                <a:gridCol w="1408637"/>
                <a:gridCol w="1030139"/>
                <a:gridCol w="4158156"/>
              </a:tblGrid>
              <a:tr h="65828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Implant Type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Complications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Implant </a:t>
                      </a:r>
                    </a:p>
                    <a:p>
                      <a:pPr algn="ctr"/>
                      <a:r>
                        <a:rPr lang="en-US" sz="1600" dirty="0" smtClean="0"/>
                        <a:t>Revisions (%)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Infection</a:t>
                      </a:r>
                    </a:p>
                    <a:p>
                      <a:pPr algn="ctr"/>
                      <a:r>
                        <a:rPr lang="en-US" sz="1600" dirty="0" smtClean="0"/>
                        <a:t>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Notes</a:t>
                      </a:r>
                      <a:endParaRPr lang="en-US" sz="1600" dirty="0"/>
                    </a:p>
                  </a:txBody>
                  <a:tcPr/>
                </a:tc>
              </a:tr>
              <a:tr h="6816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PEEK</a:t>
                      </a:r>
                    </a:p>
                    <a:p>
                      <a:pPr algn="ctr"/>
                      <a:r>
                        <a:rPr lang="en-US" sz="1400" dirty="0" smtClean="0"/>
                        <a:t>(Rosenthal, ‘14)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63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9.5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7.9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3</a:t>
                      </a:r>
                      <a:r>
                        <a:rPr lang="en-US" baseline="0" dirty="0" smtClean="0">
                          <a:latin typeface="+mj-lt"/>
                        </a:rPr>
                        <a:t> cases of Hematomas,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+mj-lt"/>
                        </a:rPr>
                        <a:t>Frequent incidence of PTH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816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PMMA </a:t>
                      </a:r>
                      <a:r>
                        <a:rPr lang="en-US" sz="1400" dirty="0" smtClean="0"/>
                        <a:t>(</a:t>
                      </a:r>
                      <a:r>
                        <a:rPr lang="en-US" sz="1400" b="1" strike="dblStrike" baseline="0" dirty="0" smtClean="0"/>
                        <a:t>CCI</a:t>
                      </a:r>
                      <a:r>
                        <a:rPr lang="en-US" sz="1400" dirty="0" smtClean="0"/>
                        <a:t>) </a:t>
                      </a:r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(Jaberi,</a:t>
                      </a:r>
                      <a:r>
                        <a:rPr lang="en-US" sz="1400" baseline="0" dirty="0" smtClean="0"/>
                        <a:t> ‘13)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78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24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8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13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14 patients suffering from Chronic Pain</a:t>
                      </a: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10 Hematomas,</a:t>
                      </a:r>
                      <a:r>
                        <a:rPr lang="en-US" baseline="0" dirty="0" smtClean="0">
                          <a:latin typeface="+mj-lt"/>
                        </a:rPr>
                        <a:t> 1 Implant Extrusion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816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PMMA + non-PMMA</a:t>
                      </a:r>
                    </a:p>
                    <a:p>
                      <a:pPr algn="ctr"/>
                      <a:r>
                        <a:rPr lang="en-US" sz="1400" dirty="0" smtClean="0"/>
                        <a:t>(Stephens, ‘10)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108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24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N/A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12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7 new incidences of seizure,</a:t>
                      </a: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7 Hematoma</a:t>
                      </a:r>
                      <a:r>
                        <a:rPr lang="en-US" baseline="0" dirty="0" smtClean="0">
                          <a:latin typeface="+mj-lt"/>
                        </a:rPr>
                        <a:t>, 1 Death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816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PMMA + non-PMMA</a:t>
                      </a:r>
                    </a:p>
                    <a:p>
                      <a:pPr algn="ctr"/>
                      <a:r>
                        <a:rPr lang="en-US" sz="1400" dirty="0" smtClean="0"/>
                        <a:t>(Lee, </a:t>
                      </a:r>
                      <a:r>
                        <a:rPr lang="fr-FR" sz="1400" dirty="0" smtClean="0"/>
                        <a:t>’</a:t>
                      </a:r>
                      <a:r>
                        <a:rPr lang="en-US" sz="1400" dirty="0" smtClean="0"/>
                        <a:t>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243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25.9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6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9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15 new incidences of seizure, </a:t>
                      </a:r>
                    </a:p>
                    <a:p>
                      <a:pPr algn="ctr"/>
                      <a:r>
                        <a:rPr lang="en-US" dirty="0" smtClean="0">
                          <a:latin typeface="+mj-lt"/>
                        </a:rPr>
                        <a:t>2 Hemorrhage</a:t>
                      </a:r>
                      <a:endParaRPr lang="en-US" dirty="0">
                        <a:latin typeface="+mj-lt"/>
                      </a:endParaRPr>
                    </a:p>
                  </a:txBody>
                  <a:tcPr/>
                </a:tc>
              </a:tr>
              <a:tr h="68163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PMMA (CCI)</a:t>
                      </a:r>
                    </a:p>
                    <a:p>
                      <a:pPr algn="ctr"/>
                      <a:r>
                        <a:rPr lang="en-US" sz="1400" b="1" dirty="0" smtClean="0"/>
                        <a:t>(Huang, ‘14)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+mj-lt"/>
                        </a:rPr>
                        <a:t>20</a:t>
                      </a:r>
                      <a:endParaRPr lang="en-US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+mj-lt"/>
                        </a:rPr>
                        <a:t>9</a:t>
                      </a:r>
                      <a:endParaRPr lang="en-US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+mj-lt"/>
                        </a:rPr>
                        <a:t>5</a:t>
                      </a:r>
                      <a:endParaRPr lang="en-US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+mj-lt"/>
                        </a:rPr>
                        <a:t>N/A</a:t>
                      </a:r>
                      <a:endParaRPr lang="en-US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+mj-lt"/>
                        </a:rPr>
                        <a:t>2 Incidences</a:t>
                      </a:r>
                      <a:r>
                        <a:rPr lang="en-US" b="1" baseline="0" dirty="0" smtClean="0">
                          <a:latin typeface="+mj-lt"/>
                        </a:rPr>
                        <a:t> of PTH</a:t>
                      </a:r>
                      <a:endParaRPr lang="en-US" b="1" dirty="0">
                        <a:latin typeface="+mj-lt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42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1150</TotalTime>
  <Words>987</Words>
  <Application>Microsoft Macintosh PowerPoint</Application>
  <PresentationFormat>Widescreen</PresentationFormat>
  <Paragraphs>212</Paragraphs>
  <Slides>14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Calibri Light</vt:lpstr>
      <vt:lpstr>Century Gothic</vt:lpstr>
      <vt:lpstr>Courier New</vt:lpstr>
      <vt:lpstr>Arial</vt:lpstr>
      <vt:lpstr>Office Theme</vt:lpstr>
      <vt:lpstr>Craniofacial Reconstruction  with PMMA Customized Cranial Implants</vt:lpstr>
      <vt:lpstr>3D Scanning Cranioplasty Application</vt:lpstr>
      <vt:lpstr>Paper Selection</vt:lpstr>
      <vt:lpstr>The Cranioplasty Procedure</vt:lpstr>
      <vt:lpstr>Sample Case</vt:lpstr>
      <vt:lpstr>Paper Background</vt:lpstr>
      <vt:lpstr>Problem, Experiment</vt:lpstr>
      <vt:lpstr>Key Results</vt:lpstr>
      <vt:lpstr>Significance of Results</vt:lpstr>
      <vt:lpstr>Significance of Results</vt:lpstr>
      <vt:lpstr>Personal Assessment</vt:lpstr>
      <vt:lpstr>Project Implications</vt:lpstr>
      <vt:lpstr>Conclusions</vt:lpstr>
      <vt:lpstr>Craniofacial Reconstruction  with PMMA Customized Cranial Implants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Customized Cranial Implants</dc:title>
  <dc:creator>Alex Mathews</dc:creator>
  <cp:lastModifiedBy>Alex Mathews</cp:lastModifiedBy>
  <cp:revision>44</cp:revision>
  <cp:lastPrinted>2015-03-10T14:46:13Z</cp:lastPrinted>
  <dcterms:created xsi:type="dcterms:W3CDTF">2015-03-07T18:33:39Z</dcterms:created>
  <dcterms:modified xsi:type="dcterms:W3CDTF">2015-03-10T18:03:11Z</dcterms:modified>
</cp:coreProperties>
</file>