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CN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CN" smtClean="0"/>
              <a:t>Click to edit Master text styles</a:t>
            </a:r>
          </a:p>
          <a:p>
            <a:pPr lvl="1" eaLnBrk="1" latinLnBrk="0" hangingPunct="1"/>
            <a:r>
              <a:rPr lang="en-US" altLang="zh-CN" smtClean="0"/>
              <a:t>Second level</a:t>
            </a:r>
          </a:p>
          <a:p>
            <a:pPr lvl="2" eaLnBrk="1" latinLnBrk="0" hangingPunct="1"/>
            <a:r>
              <a:rPr lang="en-US" altLang="zh-CN" smtClean="0"/>
              <a:t>Third level</a:t>
            </a:r>
          </a:p>
          <a:p>
            <a:pPr lvl="3" eaLnBrk="1" latinLnBrk="0" hangingPunct="1"/>
            <a:r>
              <a:rPr lang="en-US" altLang="zh-CN" smtClean="0"/>
              <a:t>Fourth level</a:t>
            </a:r>
          </a:p>
          <a:p>
            <a:pPr lvl="4" eaLnBrk="1" latinLnBrk="0" hangingPunct="1"/>
            <a:r>
              <a:rPr lang="en-US" altLang="zh-CN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CN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CN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CN" smtClean="0"/>
              <a:t>Click to edit Master text styles</a:t>
            </a:r>
          </a:p>
          <a:p>
            <a:pPr lvl="1" eaLnBrk="1" latinLnBrk="0" hangingPunct="1"/>
            <a:r>
              <a:rPr kumimoji="0" lang="en-US" altLang="zh-CN" smtClean="0"/>
              <a:t>Second level</a:t>
            </a:r>
          </a:p>
          <a:p>
            <a:pPr lvl="2" eaLnBrk="1" latinLnBrk="0" hangingPunct="1"/>
            <a:r>
              <a:rPr kumimoji="0" lang="en-US" altLang="zh-CN" smtClean="0"/>
              <a:t>Third level</a:t>
            </a:r>
          </a:p>
          <a:p>
            <a:pPr lvl="3" eaLnBrk="1" latinLnBrk="0" hangingPunct="1"/>
            <a:r>
              <a:rPr kumimoji="0" lang="en-US" altLang="zh-CN" smtClean="0"/>
              <a:t>Fourth level</a:t>
            </a:r>
          </a:p>
          <a:p>
            <a:pPr lvl="4" eaLnBrk="1" latinLnBrk="0" hangingPunct="1"/>
            <a:r>
              <a:rPr kumimoji="0" lang="en-US" altLang="zh-CN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D8960C-0EA9-41D3-BA51-2C2AB2074513}" type="datetimeFigureOut">
              <a:rPr lang="zh-CN" altLang="en-US" smtClean="0"/>
              <a:t>2013/4/22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3B51E88-9E41-42B2-A4EF-90F08AAA0E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Force Feedback of Dual Force-sensing Instrument for Retinal Microsurgery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dirty="0" smtClean="0"/>
              <a:t>Paper Seminar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Group 8 - Can Wang</a:t>
            </a:r>
          </a:p>
          <a:p>
            <a:r>
              <a:rPr lang="en-US" altLang="zh-CN" sz="2200" dirty="0" smtClean="0"/>
              <a:t>Woo Yang, </a:t>
            </a:r>
            <a:r>
              <a:rPr lang="en-US" altLang="zh-CN" sz="2200" dirty="0" err="1" smtClean="0"/>
              <a:t>Seo-Im</a:t>
            </a:r>
            <a:r>
              <a:rPr lang="en-US" altLang="zh-CN" sz="2200" dirty="0" smtClean="0"/>
              <a:t> Hong</a:t>
            </a:r>
          </a:p>
          <a:p>
            <a:r>
              <a:rPr lang="en-US" altLang="zh-CN" sz="2200" dirty="0" err="1" smtClean="0"/>
              <a:t>Xingchi</a:t>
            </a:r>
            <a:r>
              <a:rPr lang="en-US" altLang="zh-CN" sz="2200" dirty="0" smtClean="0"/>
              <a:t> He, Dr. </a:t>
            </a:r>
            <a:r>
              <a:rPr lang="en-US" altLang="zh-CN" sz="2200" dirty="0" err="1"/>
              <a:t>Iulian</a:t>
            </a:r>
            <a:r>
              <a:rPr lang="en-US" altLang="zh-CN" sz="2200" dirty="0"/>
              <a:t> </a:t>
            </a:r>
            <a:r>
              <a:rPr lang="en-US" altLang="zh-CN" sz="2200" dirty="0" err="1" smtClean="0"/>
              <a:t>Iordachita</a:t>
            </a:r>
            <a:r>
              <a:rPr lang="en-US" altLang="zh-CN" sz="2200" dirty="0" smtClean="0"/>
              <a:t>, Dr. Russell Taylor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2046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Typical Recordings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6532"/>
            <a:ext cx="8229600" cy="375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373216"/>
            <a:ext cx="3332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Blue: w/o auditory feedback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Red: with auditory feedback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3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/>
          </a:bodyPr>
          <a:lstStyle/>
          <a:p>
            <a:endParaRPr lang="en-US" altLang="zh-CN" sz="2200" dirty="0" smtClean="0"/>
          </a:p>
          <a:p>
            <a:endParaRPr lang="en-US" altLang="zh-CN" sz="2200" dirty="0"/>
          </a:p>
          <a:p>
            <a:endParaRPr lang="en-US" altLang="zh-CN" sz="22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Addition of auditory feedback improved results</a:t>
            </a:r>
          </a:p>
          <a:p>
            <a:pPr lvl="1"/>
            <a:r>
              <a:rPr lang="en-US" altLang="zh-CN" sz="1600" dirty="0" smtClean="0"/>
              <a:t>Lower and more stable forces</a:t>
            </a:r>
          </a:p>
          <a:p>
            <a:pPr lvl="1"/>
            <a:r>
              <a:rPr lang="en-US" altLang="zh-CN" sz="1600" dirty="0" smtClean="0"/>
              <a:t>Significantly longer time in FH &amp; PV, slightly shorter time in FS &amp; VL</a:t>
            </a:r>
          </a:p>
          <a:p>
            <a:r>
              <a:rPr lang="en-US" altLang="zh-CN" sz="2000" dirty="0" smtClean="0"/>
              <a:t>Freehand</a:t>
            </a:r>
          </a:p>
          <a:p>
            <a:pPr lvl="1"/>
            <a:r>
              <a:rPr lang="en-US" altLang="zh-CN" sz="1600" dirty="0" smtClean="0"/>
              <a:t>Forces: </a:t>
            </a:r>
            <a:r>
              <a:rPr lang="en-US" altLang="zh-CN" sz="1600" dirty="0" err="1" smtClean="0"/>
              <a:t>avg</a:t>
            </a:r>
            <a:r>
              <a:rPr lang="en-US" altLang="zh-CN" sz="1600" dirty="0" smtClean="0"/>
              <a:t> ~4mN, max ~8mN, SD ~ 1, due to tremor</a:t>
            </a:r>
          </a:p>
          <a:p>
            <a:r>
              <a:rPr lang="en-US" altLang="zh-CN" sz="2000" dirty="0" smtClean="0"/>
              <a:t>Feedback modes:</a:t>
            </a:r>
            <a:endParaRPr lang="en-US" altLang="zh-CN" sz="2000" dirty="0"/>
          </a:p>
          <a:p>
            <a:pPr lvl="1"/>
            <a:r>
              <a:rPr lang="en-US" altLang="zh-CN" sz="1600" dirty="0" smtClean="0"/>
              <a:t>Average force all ~3.5 </a:t>
            </a:r>
            <a:r>
              <a:rPr lang="en-US" altLang="zh-CN" sz="1600" dirty="0" err="1" smtClean="0"/>
              <a:t>mN</a:t>
            </a:r>
            <a:r>
              <a:rPr lang="en-US" altLang="zh-CN" sz="1600" dirty="0" smtClean="0"/>
              <a:t>, max &amp; SD </a:t>
            </a:r>
            <a:r>
              <a:rPr lang="en-US" altLang="zh-CN" sz="1600" dirty="0" err="1" smtClean="0"/>
              <a:t>decresed</a:t>
            </a:r>
            <a:r>
              <a:rPr lang="en-US" altLang="zh-CN" sz="1600" dirty="0" smtClean="0"/>
              <a:t> significantly</a:t>
            </a:r>
          </a:p>
          <a:p>
            <a:pPr lvl="1"/>
            <a:endParaRPr lang="en-US" altLang="zh-CN" sz="1600" dirty="0" smtClean="0"/>
          </a:p>
          <a:p>
            <a:r>
              <a:rPr lang="en-US" altLang="zh-CN" sz="2000" dirty="0" smtClean="0"/>
              <a:t>Optimal mode: Force Scaling with Auditory Feedback</a:t>
            </a:r>
          </a:p>
          <a:p>
            <a:pPr lvl="1"/>
            <a:endParaRPr lang="en-US" altLang="zh-CN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5914905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Brace 6"/>
          <p:cNvSpPr/>
          <p:nvPr/>
        </p:nvSpPr>
        <p:spPr>
          <a:xfrm>
            <a:off x="6588224" y="1700808"/>
            <a:ext cx="360040" cy="10081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965985" y="1881698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lower</a:t>
            </a:r>
          </a:p>
          <a:p>
            <a:r>
              <a:rPr lang="en-US" altLang="zh-CN" dirty="0" smtClean="0"/>
              <a:t>The better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9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Good explanation of motive and significance</a:t>
            </a:r>
          </a:p>
          <a:p>
            <a:r>
              <a:rPr lang="en-US" altLang="zh-CN" dirty="0" smtClean="0"/>
              <a:t>Clear description of experimental set up and instruments involved, thorough background details</a:t>
            </a:r>
          </a:p>
          <a:p>
            <a:r>
              <a:rPr lang="en-US" altLang="zh-CN" dirty="0"/>
              <a:t>Clear description of algorithms </a:t>
            </a:r>
            <a:r>
              <a:rPr lang="en-US" altLang="zh-CN" dirty="0" smtClean="0"/>
              <a:t>used</a:t>
            </a:r>
          </a:p>
          <a:p>
            <a:r>
              <a:rPr lang="en-US" altLang="zh-CN" dirty="0" smtClean="0"/>
              <a:t>Provides very good template for similar experiments (like our project, thanks to the author(s))</a:t>
            </a:r>
          </a:p>
          <a:p>
            <a:endParaRPr lang="en-US" altLang="zh-CN" dirty="0"/>
          </a:p>
          <a:p>
            <a:r>
              <a:rPr lang="en-US" altLang="zh-CN" dirty="0" smtClean="0"/>
              <a:t>Details on the phantom were not very clear, therefore, we do not know how closely it models the human eye and how realistic it is compared to the actual surgery</a:t>
            </a:r>
          </a:p>
          <a:p>
            <a:r>
              <a:rPr lang="en-US" altLang="zh-CN" dirty="0" smtClean="0"/>
              <a:t>Reason for choosing the various algorithms were not explained, would have provided great insights</a:t>
            </a:r>
          </a:p>
          <a:p>
            <a:r>
              <a:rPr lang="en-US" altLang="zh-CN" dirty="0" smtClean="0"/>
              <a:t>Results only included digital data, human feedback would have been very informative</a:t>
            </a:r>
          </a:p>
          <a:p>
            <a:r>
              <a:rPr lang="en-US" altLang="zh-CN" dirty="0" smtClean="0"/>
              <a:t>Overall, the paper started out stronger than it finished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Critique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41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Overall, a good paper to refer to for experiments involving the Eye Robot (provided great help to our project)</a:t>
            </a:r>
          </a:p>
          <a:p>
            <a:r>
              <a:rPr lang="en-US" altLang="zh-CN" dirty="0" smtClean="0"/>
              <a:t>Outcomes are encouraging</a:t>
            </a:r>
          </a:p>
          <a:p>
            <a:endParaRPr lang="en-US" altLang="zh-CN" dirty="0"/>
          </a:p>
          <a:p>
            <a:r>
              <a:rPr lang="en-US" altLang="zh-CN" dirty="0" smtClean="0"/>
              <a:t>Author’s belief:</a:t>
            </a:r>
          </a:p>
          <a:p>
            <a:pPr lvl="1"/>
            <a:r>
              <a:rPr lang="en-US" altLang="zh-CN" dirty="0" smtClean="0"/>
              <a:t>concentrate on in-vivo experiments</a:t>
            </a:r>
          </a:p>
          <a:p>
            <a:pPr lvl="1"/>
            <a:r>
              <a:rPr lang="en-US" altLang="zh-CN" dirty="0" smtClean="0"/>
              <a:t>improve the tool to 3-DOF sensing</a:t>
            </a:r>
          </a:p>
          <a:p>
            <a:r>
              <a:rPr lang="en-US" altLang="zh-CN" dirty="0" smtClean="0"/>
              <a:t>My suggestions:</a:t>
            </a:r>
          </a:p>
          <a:p>
            <a:pPr lvl="1"/>
            <a:r>
              <a:rPr lang="en-US" altLang="zh-CN" dirty="0" smtClean="0"/>
              <a:t>gain </a:t>
            </a:r>
            <a:r>
              <a:rPr lang="en-US" altLang="zh-CN" dirty="0"/>
              <a:t>more information </a:t>
            </a:r>
            <a:r>
              <a:rPr lang="en-US" altLang="zh-CN" dirty="0" smtClean="0"/>
              <a:t>on how </a:t>
            </a:r>
            <a:r>
              <a:rPr lang="en-US" altLang="zh-CN" dirty="0"/>
              <a:t>different control feedback algorithms and alternative feedback methods </a:t>
            </a:r>
            <a:r>
              <a:rPr lang="en-US" altLang="zh-CN" dirty="0" smtClean="0"/>
              <a:t>can improve </a:t>
            </a:r>
            <a:r>
              <a:rPr lang="en-US" altLang="zh-CN" dirty="0"/>
              <a:t>the </a:t>
            </a:r>
            <a:r>
              <a:rPr lang="en-US" altLang="zh-CN" dirty="0" smtClean="0"/>
              <a:t>outcomes</a:t>
            </a:r>
          </a:p>
          <a:p>
            <a:pPr lvl="1"/>
            <a:r>
              <a:rPr lang="en-US" altLang="zh-CN" dirty="0" smtClean="0"/>
              <a:t>Gain surgeon feedback</a:t>
            </a:r>
          </a:p>
          <a:p>
            <a:pPr lvl="1"/>
            <a:r>
              <a:rPr lang="en-US" altLang="zh-CN" dirty="0" smtClean="0"/>
              <a:t>Improve phantom (more realistic circular peeling)</a:t>
            </a:r>
            <a:endParaRPr lang="en-US" altLang="zh-C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 and Future Work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9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893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 smtClean="0"/>
              <a:t>Simulate a typical procedure in retinal microsurgery, </a:t>
            </a:r>
            <a:r>
              <a:rPr lang="en-US" altLang="zh-CN" sz="2400" dirty="0" err="1"/>
              <a:t>e</a:t>
            </a:r>
            <a:r>
              <a:rPr lang="en-US" altLang="zh-CN" sz="2400" dirty="0" err="1" smtClean="0"/>
              <a:t>piretinal</a:t>
            </a:r>
            <a:r>
              <a:rPr lang="en-US" altLang="zh-CN" sz="2400" dirty="0" smtClean="0"/>
              <a:t> membrane (ERM) peeling, with JHU Steady Hand Eye Robot &amp; eye phantom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Use </a:t>
            </a:r>
            <a:r>
              <a:rPr lang="en-US" altLang="zh-CN" sz="2400" dirty="0"/>
              <a:t>fiber Bragg grating </a:t>
            </a:r>
            <a:r>
              <a:rPr lang="en-US" altLang="zh-CN" sz="2400" dirty="0" smtClean="0"/>
              <a:t>(FBG) micro force sensor to sense micro forces on the tip &amp; sclera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Develop &amp; test multiple force feedback methods to find an optimal mode</a:t>
            </a:r>
          </a:p>
          <a:p>
            <a:pPr lvl="1"/>
            <a:r>
              <a:rPr lang="en-US" altLang="zh-CN" sz="2000" dirty="0" smtClean="0"/>
              <a:t>(Analyze operation time, mean and variance in forces, surgeon feedback, </a:t>
            </a:r>
            <a:r>
              <a:rPr lang="en-US" altLang="zh-CN" sz="2000" dirty="0" err="1" smtClean="0"/>
              <a:t>etc</a:t>
            </a:r>
            <a:r>
              <a:rPr lang="en-US" altLang="zh-CN" sz="2000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Project Summary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076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80728"/>
            <a:ext cx="2867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18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“Micro-force sensing in robot assisted membrane peeling for </a:t>
            </a:r>
            <a:r>
              <a:rPr lang="en-US" altLang="zh-CN" sz="2400" b="1" dirty="0" err="1"/>
              <a:t>vitreoretinal</a:t>
            </a:r>
            <a:r>
              <a:rPr lang="en-US" altLang="zh-CN" sz="2400" b="1" dirty="0"/>
              <a:t> surgery,” </a:t>
            </a:r>
            <a:endParaRPr lang="en-US" altLang="zh-CN" sz="2400" b="1" dirty="0" smtClean="0"/>
          </a:p>
          <a:p>
            <a:r>
              <a:rPr lang="en-US" altLang="zh-CN" sz="2000" dirty="0" smtClean="0"/>
              <a:t>M</a:t>
            </a:r>
            <a:r>
              <a:rPr lang="en-US" altLang="zh-CN" sz="2000" dirty="0"/>
              <a:t>. </a:t>
            </a:r>
            <a:r>
              <a:rPr lang="en-US" altLang="zh-CN" sz="2000" dirty="0" err="1"/>
              <a:t>Balicki</a:t>
            </a:r>
            <a:r>
              <a:rPr lang="en-US" altLang="zh-CN" sz="2000" dirty="0"/>
              <a:t>, A. </a:t>
            </a:r>
            <a:r>
              <a:rPr lang="en-US" altLang="zh-CN" sz="2000" dirty="0" err="1"/>
              <a:t>Uneri</a:t>
            </a:r>
            <a:r>
              <a:rPr lang="en-US" altLang="zh-CN" sz="2000" dirty="0"/>
              <a:t>, I. </a:t>
            </a:r>
            <a:r>
              <a:rPr lang="en-US" altLang="zh-CN" sz="2000" dirty="0" err="1"/>
              <a:t>Iordachita</a:t>
            </a:r>
            <a:r>
              <a:rPr lang="en-US" altLang="zh-CN" sz="2000" dirty="0"/>
              <a:t>, J. </a:t>
            </a:r>
            <a:r>
              <a:rPr lang="en-US" altLang="zh-CN" sz="2000" dirty="0" err="1"/>
              <a:t>Handa</a:t>
            </a:r>
            <a:r>
              <a:rPr lang="en-US" altLang="zh-CN" sz="2000" dirty="0"/>
              <a:t>, P. </a:t>
            </a:r>
            <a:r>
              <a:rPr lang="en-US" altLang="zh-CN" sz="2000" dirty="0" err="1"/>
              <a:t>Gehlbach</a:t>
            </a:r>
            <a:r>
              <a:rPr lang="en-US" altLang="zh-CN" sz="2000" dirty="0"/>
              <a:t>, and R. Taylor,</a:t>
            </a:r>
          </a:p>
          <a:p>
            <a:r>
              <a:rPr lang="en-US" altLang="zh-CN" sz="2000" i="1" dirty="0" smtClean="0"/>
              <a:t>International </a:t>
            </a:r>
            <a:r>
              <a:rPr lang="en-US" altLang="zh-CN" sz="2000" i="1" dirty="0"/>
              <a:t>Conference on Medical Image Computing and </a:t>
            </a:r>
            <a:r>
              <a:rPr lang="en-US" altLang="zh-CN" sz="2000" i="1" dirty="0" smtClean="0"/>
              <a:t>Computer-Assisted Intervention</a:t>
            </a:r>
            <a:r>
              <a:rPr lang="en-US" altLang="zh-CN" sz="2000" dirty="0"/>
              <a:t>, pp. </a:t>
            </a:r>
            <a:r>
              <a:rPr lang="en-US" altLang="zh-CN" sz="2000" dirty="0" smtClean="0"/>
              <a:t>303–310</a:t>
            </a:r>
            <a:r>
              <a:rPr lang="en-US" altLang="zh-CN" sz="2000" dirty="0"/>
              <a:t>, 2010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en-US" altLang="zh-CN" sz="2000" dirty="0" smtClean="0"/>
              <a:t>Similar experimental setup (Eye Robot + FBG force sensor)</a:t>
            </a:r>
          </a:p>
          <a:p>
            <a:r>
              <a:rPr lang="en-US" altLang="zh-CN" sz="2000" dirty="0" smtClean="0"/>
              <a:t>Similar surgical procedure (membrane peeling)</a:t>
            </a:r>
          </a:p>
          <a:p>
            <a:r>
              <a:rPr lang="en-US" altLang="zh-CN" sz="2000" dirty="0" smtClean="0"/>
              <a:t>Discussed multiple robot control feedback modes</a:t>
            </a:r>
          </a:p>
          <a:p>
            <a:r>
              <a:rPr lang="en-US" altLang="zh-CN" sz="2000" dirty="0" smtClean="0"/>
              <a:t>Investigated the effect of additional auditory feedback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Paper Selection</a:t>
            </a:r>
            <a:endParaRPr lang="zh-CN" alt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18864" y="3429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dirty="0" smtClean="0"/>
              <a:t>Reason</a:t>
            </a:r>
          </a:p>
        </p:txBody>
      </p:sp>
    </p:spTree>
    <p:extLst>
      <p:ext uri="{BB962C8B-B14F-4D97-AF65-F5344CB8AC3E}">
        <p14:creationId xmlns:p14="http://schemas.microsoft.com/office/powerpoint/2010/main" val="37000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b="1" dirty="0" smtClean="0"/>
              <a:t>Traditional approach to retinal microsurgery:</a:t>
            </a:r>
          </a:p>
          <a:p>
            <a:pPr lvl="1"/>
            <a:r>
              <a:rPr lang="en-US" altLang="zh-CN" sz="2400" dirty="0" smtClean="0"/>
              <a:t>Manipulate a (peeling) </a:t>
            </a:r>
            <a:r>
              <a:rPr lang="en-US" altLang="zh-CN" sz="2400" dirty="0"/>
              <a:t>instrument at very low velocity (</a:t>
            </a:r>
            <a:r>
              <a:rPr lang="en-US" altLang="zh-CN" sz="2400" dirty="0" smtClean="0"/>
              <a:t>0.1-0.5mm/s) without robot aid</a:t>
            </a:r>
          </a:p>
          <a:p>
            <a:pPr lvl="1"/>
            <a:r>
              <a:rPr lang="en-US" altLang="zh-CN" sz="2400" dirty="0" smtClean="0"/>
              <a:t>Visually monitor </a:t>
            </a:r>
            <a:r>
              <a:rPr lang="en-US" altLang="zh-CN" sz="2400" dirty="0"/>
              <a:t>the local surface deformation that may indicate undesirable </a:t>
            </a:r>
            <a:r>
              <a:rPr lang="en-US" altLang="zh-CN" sz="2400" dirty="0" smtClean="0"/>
              <a:t>forces</a:t>
            </a:r>
          </a:p>
          <a:p>
            <a:pPr lvl="1"/>
            <a:r>
              <a:rPr lang="en-US" altLang="zh-CN" sz="2400" dirty="0" smtClean="0"/>
              <a:t>Retract </a:t>
            </a:r>
            <a:r>
              <a:rPr lang="en-US" altLang="zh-CN" sz="2400" dirty="0"/>
              <a:t>tool and </a:t>
            </a:r>
            <a:r>
              <a:rPr lang="en-US" altLang="zh-CN" sz="2400" dirty="0" smtClean="0"/>
              <a:t>use </a:t>
            </a:r>
            <a:r>
              <a:rPr lang="en-US" altLang="zh-CN" sz="2400" dirty="0"/>
              <a:t>an alternative </a:t>
            </a:r>
            <a:r>
              <a:rPr lang="en-US" altLang="zh-CN" sz="2400" dirty="0" smtClean="0"/>
              <a:t>approach in case of undesirable forces</a:t>
            </a:r>
          </a:p>
          <a:p>
            <a:pPr lvl="1"/>
            <a:endParaRPr lang="en-US" altLang="zh-CN" sz="2400" b="1" dirty="0" smtClean="0"/>
          </a:p>
          <a:p>
            <a:r>
              <a:rPr lang="en-US" altLang="zh-CN" sz="2800" b="1" dirty="0" smtClean="0"/>
              <a:t>What’s wrong?</a:t>
            </a:r>
          </a:p>
          <a:p>
            <a:pPr lvl="1"/>
            <a:r>
              <a:rPr lang="en-US" altLang="zh-CN" sz="2400" dirty="0" smtClean="0"/>
              <a:t>Requires </a:t>
            </a:r>
            <a:r>
              <a:rPr lang="en-US" altLang="zh-CN" sz="2400" dirty="0"/>
              <a:t>very precise </a:t>
            </a:r>
            <a:r>
              <a:rPr lang="en-US" altLang="zh-CN" sz="2400" dirty="0" err="1"/>
              <a:t>visuomotor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reflexes</a:t>
            </a:r>
          </a:p>
          <a:p>
            <a:pPr lvl="1"/>
            <a:r>
              <a:rPr lang="en-US" altLang="zh-CN" sz="2400" dirty="0"/>
              <a:t>E</a:t>
            </a:r>
            <a:r>
              <a:rPr lang="en-US" altLang="zh-CN" sz="2400" dirty="0" smtClean="0"/>
              <a:t>xtremely </a:t>
            </a:r>
            <a:r>
              <a:rPr lang="en-US" altLang="zh-CN" sz="2400" dirty="0"/>
              <a:t>difficult to master due to </a:t>
            </a:r>
            <a:r>
              <a:rPr lang="en-US" altLang="zh-CN" sz="2400" dirty="0" smtClean="0"/>
              <a:t>near imperceptible </a:t>
            </a:r>
            <a:r>
              <a:rPr lang="en-US" altLang="zh-CN" sz="2400" dirty="0"/>
              <a:t>visual </a:t>
            </a:r>
            <a:r>
              <a:rPr lang="en-US" altLang="zh-CN" sz="2400" dirty="0" smtClean="0"/>
              <a:t>cues</a:t>
            </a:r>
          </a:p>
          <a:p>
            <a:pPr lvl="1"/>
            <a:r>
              <a:rPr lang="en-US" altLang="zh-CN" sz="2400" dirty="0"/>
              <a:t>H</a:t>
            </a:r>
            <a:r>
              <a:rPr lang="en-US" altLang="zh-CN" sz="2400" dirty="0" smtClean="0"/>
              <a:t>and tremor, fatigue contributes to unstable manipulation</a:t>
            </a:r>
          </a:p>
          <a:p>
            <a:pPr lvl="1"/>
            <a:r>
              <a:rPr lang="en-US" altLang="zh-CN" sz="2400" dirty="0" smtClean="0"/>
              <a:t>Relatively easy to dramatically increase undesirable forces</a:t>
            </a:r>
          </a:p>
          <a:p>
            <a:pPr lvl="1"/>
            <a:r>
              <a:rPr lang="en-US" altLang="zh-CN" sz="2400" dirty="0"/>
              <a:t>R</a:t>
            </a:r>
            <a:r>
              <a:rPr lang="en-US" altLang="zh-CN" sz="2400" dirty="0" smtClean="0"/>
              <a:t>isks of retinal </a:t>
            </a:r>
            <a:r>
              <a:rPr lang="en-US" altLang="zh-CN" sz="2400" dirty="0"/>
              <a:t>hemorrhage and tearing, </a:t>
            </a:r>
            <a:r>
              <a:rPr lang="en-US" altLang="zh-CN" sz="2400" dirty="0" smtClean="0"/>
              <a:t>furthermore irreversible damage </a:t>
            </a:r>
            <a:r>
              <a:rPr lang="en-US" altLang="zh-CN" sz="2400" dirty="0"/>
              <a:t>that </a:t>
            </a:r>
            <a:r>
              <a:rPr lang="en-US" altLang="zh-CN" sz="2400" dirty="0" smtClean="0"/>
              <a:t>results in vision loss</a:t>
            </a:r>
            <a:endParaRPr lang="en-US" altLang="zh-CN" sz="6200" dirty="0" smtClean="0"/>
          </a:p>
          <a:p>
            <a:pPr lvl="1"/>
            <a:endParaRPr lang="en-US" altLang="zh-CN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9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R</a:t>
            </a:r>
            <a:r>
              <a:rPr lang="en-US" altLang="zh-CN" sz="1800" dirty="0" smtClean="0"/>
              <a:t>emote </a:t>
            </a:r>
            <a:r>
              <a:rPr lang="en-US" altLang="zh-CN" sz="1800" dirty="0"/>
              <a:t>center-of-motion mechanism (RCM</a:t>
            </a:r>
            <a:r>
              <a:rPr lang="en-US" altLang="zh-CN" sz="1800" dirty="0" smtClean="0"/>
              <a:t>)</a:t>
            </a:r>
          </a:p>
          <a:p>
            <a:pPr lvl="1"/>
            <a:r>
              <a:rPr lang="en-US" altLang="zh-CN" sz="1500" dirty="0"/>
              <a:t>improves the general stability of the system by reducing range of motion and velocities in the </a:t>
            </a:r>
            <a:r>
              <a:rPr lang="en-US" altLang="zh-CN" sz="1500" dirty="0" smtClean="0"/>
              <a:t>Cartesian stages</a:t>
            </a:r>
          </a:p>
          <a:p>
            <a:r>
              <a:rPr lang="en-US" altLang="zh-CN" sz="1800" dirty="0" smtClean="0"/>
              <a:t>5-DOF robot control system with </a:t>
            </a:r>
            <a:r>
              <a:rPr lang="en-US" altLang="zh-CN" sz="1800" dirty="0"/>
              <a:t>6-DOF force/torque sensor mounted at the tool </a:t>
            </a:r>
            <a:r>
              <a:rPr lang="en-US" altLang="zh-CN" sz="1800" dirty="0" smtClean="0"/>
              <a:t>holder</a:t>
            </a:r>
          </a:p>
          <a:p>
            <a:pPr lvl="1"/>
            <a:r>
              <a:rPr lang="en-US" altLang="zh-CN" sz="1500" dirty="0"/>
              <a:t>senses forces exerted by the surgeon on the tool, for use as command inputs to the </a:t>
            </a:r>
            <a:r>
              <a:rPr lang="en-US" altLang="zh-CN" sz="1500" dirty="0" smtClean="0"/>
              <a:t>robot</a:t>
            </a:r>
          </a:p>
          <a:p>
            <a:r>
              <a:rPr lang="en-US" altLang="zh-CN" sz="1800" dirty="0" smtClean="0"/>
              <a:t>Provide steady-hand motion</a:t>
            </a:r>
          </a:p>
          <a:p>
            <a:pPr lvl="1"/>
            <a:r>
              <a:rPr lang="en-US" altLang="zh-CN" sz="1500" dirty="0" smtClean="0"/>
              <a:t>by inherently </a:t>
            </a:r>
            <a:r>
              <a:rPr lang="en-US" altLang="zh-CN" sz="1500" dirty="0"/>
              <a:t>filtering physiological hand tremor and low-frequency </a:t>
            </a:r>
            <a:r>
              <a:rPr lang="en-US" altLang="zh-CN" sz="1500" dirty="0" smtClean="0"/>
              <a:t>drift</a:t>
            </a:r>
          </a:p>
          <a:p>
            <a:pPr lvl="1"/>
            <a:endParaRPr lang="en-US" altLang="zh-CN" sz="1500" dirty="0"/>
          </a:p>
          <a:p>
            <a:pPr marL="393192" lvl="1" indent="0">
              <a:buNone/>
            </a:pPr>
            <a:endParaRPr lang="en-US" altLang="zh-CN" sz="1500" dirty="0" smtClean="0"/>
          </a:p>
          <a:p>
            <a:r>
              <a:rPr lang="en-US" altLang="zh-CN" sz="1800" dirty="0" smtClean="0"/>
              <a:t>Integrated </a:t>
            </a:r>
            <a:r>
              <a:rPr lang="en-US" altLang="zh-CN" sz="1800" dirty="0"/>
              <a:t>fiber Bragg grating (FBG) </a:t>
            </a:r>
            <a:r>
              <a:rPr lang="en-US" altLang="zh-CN" sz="1800" dirty="0" smtClean="0"/>
              <a:t>sensors</a:t>
            </a:r>
          </a:p>
          <a:p>
            <a:pPr lvl="1"/>
            <a:r>
              <a:rPr lang="en-US" altLang="zh-CN" sz="1500" dirty="0"/>
              <a:t>optical </a:t>
            </a:r>
            <a:r>
              <a:rPr lang="en-US" altLang="zh-CN" sz="1500" dirty="0" smtClean="0"/>
              <a:t>sensors capable </a:t>
            </a:r>
            <a:r>
              <a:rPr lang="en-US" altLang="zh-CN" sz="1500" dirty="0"/>
              <a:t>of detecting changes in strain, without interference from electrostatic, </a:t>
            </a:r>
            <a:r>
              <a:rPr lang="en-US" altLang="zh-CN" sz="1500" dirty="0" smtClean="0"/>
              <a:t>EM or RF sources</a:t>
            </a:r>
          </a:p>
          <a:p>
            <a:r>
              <a:rPr lang="en-US" altLang="zh-CN" sz="1800" dirty="0" smtClean="0"/>
              <a:t>3 </a:t>
            </a:r>
            <a:r>
              <a:rPr lang="en-US" altLang="zh-CN" sz="1800" dirty="0"/>
              <a:t>optical fibers </a:t>
            </a:r>
            <a:r>
              <a:rPr lang="en-US" altLang="zh-CN" sz="1800" dirty="0" smtClean="0"/>
              <a:t>placed </a:t>
            </a:r>
            <a:r>
              <a:rPr lang="en-US" altLang="zh-CN" sz="1800" dirty="0"/>
              <a:t>along the </a:t>
            </a:r>
            <a:r>
              <a:rPr lang="en-US" altLang="zh-CN" sz="1800" dirty="0" smtClean="0"/>
              <a:t>tool shaft</a:t>
            </a:r>
          </a:p>
          <a:p>
            <a:pPr lvl="1"/>
            <a:r>
              <a:rPr lang="en-US" altLang="zh-CN" sz="1500" dirty="0" smtClean="0"/>
              <a:t>Calculate force by measuring </a:t>
            </a:r>
            <a:r>
              <a:rPr lang="en-US" altLang="zh-CN" sz="1500" dirty="0"/>
              <a:t>the bending of the </a:t>
            </a:r>
            <a:r>
              <a:rPr lang="en-US" altLang="zh-CN" sz="1500" dirty="0" smtClean="0"/>
              <a:t>tool</a:t>
            </a:r>
          </a:p>
          <a:p>
            <a:pPr lvl="1"/>
            <a:r>
              <a:rPr lang="en-US" altLang="zh-CN" sz="1500" dirty="0" smtClean="0"/>
              <a:t>                 Resolution: 0.25 </a:t>
            </a:r>
            <a:r>
              <a:rPr lang="en-US" altLang="zh-CN" sz="1500" dirty="0" err="1" smtClean="0"/>
              <a:t>mN</a:t>
            </a:r>
            <a:r>
              <a:rPr lang="en-US" altLang="zh-CN" sz="1500" dirty="0"/>
              <a:t> </a:t>
            </a:r>
            <a:r>
              <a:rPr lang="en-US" altLang="zh-CN" sz="1500" dirty="0" smtClean="0"/>
              <a:t>(Good for measuring forces from 0-10mN)</a:t>
            </a:r>
            <a:endParaRPr lang="en-US" altLang="zh-CN" sz="1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Robotic Assistant</a:t>
            </a:r>
            <a:br>
              <a:rPr lang="en-US" altLang="zh-CN" dirty="0" smtClean="0"/>
            </a:br>
            <a:r>
              <a:rPr lang="en-US" altLang="zh-CN" dirty="0" smtClean="0"/>
              <a:t>– Steady Hand Eye Robot</a:t>
            </a:r>
            <a:endParaRPr lang="zh-CN" alt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88252" y="386104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altLang="zh-CN" sz="3700" dirty="0" smtClean="0"/>
              <a:t>Micro-Force Sensor</a:t>
            </a:r>
            <a:endParaRPr lang="zh-CN" altLang="en-US" sz="3700" dirty="0"/>
          </a:p>
        </p:txBody>
      </p:sp>
    </p:spTree>
    <p:extLst>
      <p:ext uri="{BB962C8B-B14F-4D97-AF65-F5344CB8AC3E}">
        <p14:creationId xmlns:p14="http://schemas.microsoft.com/office/powerpoint/2010/main" val="40590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641354" cy="51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4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P</a:t>
            </a:r>
            <a:r>
              <a:rPr lang="en-US" altLang="zh-CN" dirty="0" smtClean="0"/>
              <a:t>eeling procedure:</a:t>
            </a:r>
          </a:p>
          <a:p>
            <a:pPr lvl="1"/>
            <a:r>
              <a:rPr lang="en-US" altLang="zh-CN" dirty="0" smtClean="0"/>
              <a:t>grasping or </a:t>
            </a:r>
            <a:r>
              <a:rPr lang="en-US" altLang="zh-CN" dirty="0"/>
              <a:t>hooking a tissue layer and </a:t>
            </a:r>
            <a:r>
              <a:rPr lang="en-US" altLang="zh-CN" dirty="0" smtClean="0"/>
              <a:t>slowly delaminating </a:t>
            </a:r>
            <a:r>
              <a:rPr lang="en-US" altLang="zh-CN" dirty="0"/>
              <a:t>it, often in a circular </a:t>
            </a:r>
            <a:r>
              <a:rPr lang="en-US" altLang="zh-CN" dirty="0" smtClean="0"/>
              <a:t>pattern</a:t>
            </a:r>
          </a:p>
          <a:p>
            <a:pPr lvl="1"/>
            <a:r>
              <a:rPr lang="en-US" altLang="zh-CN" dirty="0"/>
              <a:t>tool </a:t>
            </a:r>
            <a:r>
              <a:rPr lang="en-US" altLang="zh-CN" dirty="0" smtClean="0"/>
              <a:t>velocities: 0.1– 0.5 mm/s</a:t>
            </a:r>
          </a:p>
          <a:p>
            <a:pPr lvl="1"/>
            <a:r>
              <a:rPr lang="en-US" altLang="zh-CN" dirty="0"/>
              <a:t>r</a:t>
            </a:r>
            <a:r>
              <a:rPr lang="en-US" altLang="zh-CN" dirty="0" smtClean="0"/>
              <a:t>etinal tissue </a:t>
            </a:r>
            <a:r>
              <a:rPr lang="en-US" altLang="zh-CN" dirty="0"/>
              <a:t>manipulation </a:t>
            </a:r>
            <a:r>
              <a:rPr lang="en-US" altLang="zh-CN" dirty="0" smtClean="0"/>
              <a:t>forces: &lt;7.5 </a:t>
            </a:r>
            <a:r>
              <a:rPr lang="en-US" altLang="zh-CN" dirty="0" err="1" smtClean="0"/>
              <a:t>mN</a:t>
            </a:r>
            <a:endParaRPr lang="en-US" altLang="zh-CN" dirty="0" smtClean="0"/>
          </a:p>
          <a:p>
            <a:r>
              <a:rPr lang="en-US" altLang="zh-CN" dirty="0" smtClean="0"/>
              <a:t>Phantom:</a:t>
            </a:r>
          </a:p>
          <a:p>
            <a:pPr lvl="1"/>
            <a:r>
              <a:rPr lang="en-US" altLang="zh-CN" sz="2200" dirty="0"/>
              <a:t>19 mm Clear Bandages – sliced to 2 mm wide </a:t>
            </a:r>
            <a:r>
              <a:rPr lang="en-US" altLang="zh-CN" sz="2200" dirty="0" smtClean="0"/>
              <a:t>strips</a:t>
            </a:r>
          </a:p>
          <a:p>
            <a:pPr lvl="1"/>
            <a:r>
              <a:rPr lang="en-US" altLang="zh-CN" sz="2200" dirty="0"/>
              <a:t>c</a:t>
            </a:r>
            <a:r>
              <a:rPr lang="en-US" altLang="zh-CN" sz="2200" dirty="0" smtClean="0"/>
              <a:t>an be peeled </a:t>
            </a:r>
            <a:r>
              <a:rPr lang="en-US" altLang="zh-CN" sz="2200" dirty="0"/>
              <a:t>multiple times from its </a:t>
            </a:r>
            <a:r>
              <a:rPr lang="en-US" altLang="zh-CN" sz="2200" dirty="0" smtClean="0"/>
              <a:t>backing</a:t>
            </a:r>
          </a:p>
          <a:p>
            <a:pPr lvl="1"/>
            <a:r>
              <a:rPr lang="en-US" altLang="zh-CN" sz="2200" dirty="0" smtClean="0"/>
              <a:t>increase </a:t>
            </a:r>
            <a:r>
              <a:rPr lang="en-US" altLang="zh-CN" sz="2200" dirty="0"/>
              <a:t>of peeling force with increased </a:t>
            </a:r>
            <a:r>
              <a:rPr lang="en-US" altLang="zh-CN" sz="2200" dirty="0" smtClean="0"/>
              <a:t>peeling velocity</a:t>
            </a:r>
          </a:p>
          <a:p>
            <a:pPr lvl="1"/>
            <a:r>
              <a:rPr lang="en-US" altLang="zh-CN" sz="2200" dirty="0" smtClean="0"/>
              <a:t>flexible </a:t>
            </a:r>
            <a:r>
              <a:rPr lang="en-US" altLang="zh-CN" sz="2200" dirty="0"/>
              <a:t>but strong enough to </a:t>
            </a:r>
            <a:r>
              <a:rPr lang="en-US" altLang="zh-CN" sz="2200" dirty="0" smtClean="0"/>
              <a:t>withstand breaking </a:t>
            </a:r>
            <a:r>
              <a:rPr lang="en-US" altLang="zh-CN" sz="2200" dirty="0"/>
              <a:t>pressures at the hook attachment </a:t>
            </a:r>
            <a:r>
              <a:rPr lang="en-US" altLang="zh-CN" sz="2200" dirty="0" smtClean="0"/>
              <a:t>site</a:t>
            </a:r>
          </a:p>
          <a:p>
            <a:endParaRPr lang="zh-CN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Surgical Procedure Simulation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412776"/>
            <a:ext cx="279309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24064" y="5573772"/>
            <a:ext cx="2161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/>
              <a:t>B: Force sensor tool</a:t>
            </a:r>
          </a:p>
          <a:p>
            <a:pPr algn="ctr"/>
            <a:r>
              <a:rPr lang="en-US" altLang="zh-CN" sz="1600" dirty="0" smtClean="0"/>
              <a:t>C: Peeling sample &amp;</a:t>
            </a:r>
          </a:p>
          <a:p>
            <a:pPr algn="ctr"/>
            <a:r>
              <a:rPr lang="en-US" altLang="zh-CN" sz="1600" dirty="0"/>
              <a:t>h</a:t>
            </a:r>
            <a:r>
              <a:rPr lang="en-US" altLang="zh-CN" sz="1600" dirty="0" smtClean="0"/>
              <a:t>ooked tool tip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159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3"/>
                <a:ext cx="8229600" cy="331236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Proportional Velocity Control (PV</a:t>
                </a:r>
                <a:r>
                  <a:rPr lang="en-US" altLang="zh-CN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zh-CN" i="1"/>
                        </m:ctrlPr>
                      </m:accPr>
                      <m:e>
                        <m:r>
                          <a:rPr lang="en-US" altLang="zh-CN" i="1"/>
                          <m:t>𝑥</m:t>
                        </m:r>
                      </m:e>
                    </m:acc>
                    <m:r>
                      <a:rPr lang="en-US" altLang="zh-CN" i="1"/>
                      <m:t>=</m:t>
                    </m:r>
                    <m:r>
                      <a:rPr lang="en-US" altLang="zh-CN" i="1"/>
                      <m:t>𝛼</m:t>
                    </m:r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𝐹</m:t>
                        </m:r>
                      </m:e>
                      <m:sub>
                        <m:r>
                          <a:rPr lang="en-US" altLang="zh-CN" i="1"/>
                          <m:t>h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i="1"/>
                      <m:t>𝛼</m:t>
                    </m:r>
                    <m:r>
                      <a:rPr lang="en-US" altLang="zh-CN" i="1"/>
                      <m:t>=1(</m:t>
                    </m:r>
                  </m:oMath>
                </a14:m>
                <a:r>
                  <a:rPr lang="en-US" altLang="zh-CN" dirty="0"/>
                  <a:t>mm/s)/</a:t>
                </a:r>
                <a:r>
                  <a:rPr lang="en-US" altLang="zh-CN" dirty="0" smtClean="0"/>
                  <a:t>N</a:t>
                </a:r>
              </a:p>
              <a:p>
                <a:pPr lvl="1"/>
                <a:r>
                  <a:rPr lang="en-US" altLang="zh-CN" dirty="0" err="1" smtClean="0"/>
                  <a:t>F</a:t>
                </a:r>
                <a:r>
                  <a:rPr lang="en-US" altLang="zh-CN" baseline="-25000" dirty="0" err="1" smtClean="0"/>
                  <a:t>h</a:t>
                </a:r>
                <a:r>
                  <a:rPr lang="en-US" altLang="zh-CN" dirty="0" smtClean="0"/>
                  <a:t>: input </a:t>
                </a:r>
                <a:r>
                  <a:rPr lang="en-US" altLang="zh-CN" dirty="0"/>
                  <a:t>force at the </a:t>
                </a:r>
                <a:r>
                  <a:rPr lang="en-US" altLang="zh-CN" dirty="0" smtClean="0"/>
                  <a:t>handle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Linear </a:t>
                </a:r>
                <a:r>
                  <a:rPr lang="en-US" altLang="zh-CN" dirty="0"/>
                  <a:t>Force Scaling Control (FS</a:t>
                </a:r>
                <a:r>
                  <a:rPr lang="en-US" altLang="zh-CN" dirty="0" smtClean="0"/>
                  <a:t>):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zh-CN" altLang="zh-CN" i="1"/>
                        </m:ctrlPr>
                      </m:accPr>
                      <m:e>
                        <m:r>
                          <a:rPr lang="en-US" altLang="zh-CN" i="1"/>
                          <m:t>𝑥</m:t>
                        </m:r>
                      </m:e>
                    </m:acc>
                    <m:r>
                      <a:rPr lang="en-US" altLang="zh-CN" i="1"/>
                      <m:t>= </m:t>
                    </m:r>
                    <m:r>
                      <a:rPr lang="en-US" altLang="zh-CN" i="1"/>
                      <m:t>𝛼</m:t>
                    </m:r>
                    <m:r>
                      <a:rPr lang="en-US" altLang="zh-CN" i="1"/>
                      <m:t>(</m:t>
                    </m:r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𝐹</m:t>
                        </m:r>
                      </m:e>
                      <m:sub>
                        <m:r>
                          <a:rPr lang="en-US" altLang="zh-CN" i="1"/>
                          <m:t>h</m:t>
                        </m:r>
                      </m:sub>
                    </m:sSub>
                    <m:r>
                      <a:rPr lang="en-US" altLang="zh-CN" i="1"/>
                      <m:t>+ </m:t>
                    </m:r>
                    <m:r>
                      <a:rPr lang="en-US" altLang="zh-CN" i="1"/>
                      <m:t>𝛾</m:t>
                    </m:r>
                    <m:sSub>
                      <m:sSubPr>
                        <m:ctrlPr>
                          <a:rPr lang="zh-CN" altLang="zh-CN" i="1"/>
                        </m:ctrlPr>
                      </m:sSubPr>
                      <m:e>
                        <m:r>
                          <a:rPr lang="en-US" altLang="zh-CN" i="1"/>
                          <m:t>𝐹</m:t>
                        </m:r>
                      </m:e>
                      <m:sub>
                        <m:r>
                          <a:rPr lang="en-US" altLang="zh-CN" i="1"/>
                          <m:t>𝑡</m:t>
                        </m:r>
                      </m:sub>
                    </m:sSub>
                    <m:r>
                      <a:rPr lang="en-US" altLang="zh-CN" i="1"/>
                      <m:t>)</m:t>
                    </m:r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/>
                      <m:t>𝛼</m:t>
                    </m:r>
                    <m:r>
                      <a:rPr lang="en-US" altLang="zh-CN" i="1"/>
                      <m:t>=1(</m:t>
                    </m:r>
                  </m:oMath>
                </a14:m>
                <a:r>
                  <a:rPr lang="en-US" altLang="zh-CN" dirty="0"/>
                  <a:t>mm/s)/N, </a:t>
                </a:r>
                <a14:m>
                  <m:oMath xmlns:m="http://schemas.openxmlformats.org/officeDocument/2006/math">
                    <m:r>
                      <a:rPr lang="en-US" altLang="zh-CN" i="1"/>
                      <m:t>𝛾</m:t>
                    </m:r>
                    <m:r>
                      <a:rPr lang="en-US" altLang="zh-CN" i="1"/>
                      <m:t>=500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en-US" altLang="zh-CN" dirty="0" smtClean="0"/>
                  <a:t>F</a:t>
                </a:r>
                <a:r>
                  <a:rPr lang="en-US" altLang="zh-CN" baseline="-25000" dirty="0" smtClean="0"/>
                  <a:t>t</a:t>
                </a:r>
                <a:r>
                  <a:rPr lang="en-US" altLang="zh-CN" dirty="0" smtClean="0"/>
                  <a:t>: </a:t>
                </a:r>
                <a:r>
                  <a:rPr lang="en-US" altLang="zh-CN" dirty="0"/>
                  <a:t>input force at the </a:t>
                </a:r>
                <a:r>
                  <a:rPr lang="en-US" altLang="zh-CN" dirty="0" smtClean="0"/>
                  <a:t>tip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 smtClean="0"/>
                  <a:t>Proportional </a:t>
                </a:r>
                <a:r>
                  <a:rPr lang="en-US" altLang="zh-CN" dirty="0"/>
                  <a:t>Velocity Control with Limits (VL</a:t>
                </a:r>
                <a:r>
                  <a:rPr lang="en-US" altLang="zh-CN" dirty="0" smtClean="0"/>
                  <a:t>):</a:t>
                </a:r>
              </a:p>
              <a:p>
                <a:pPr lvl="1"/>
                <a:endParaRPr lang="en-US" altLang="zh-CN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3"/>
                <a:ext cx="8229600" cy="3312367"/>
              </a:xfrm>
              <a:blipFill rotWithShape="1">
                <a:blip r:embed="rId2"/>
                <a:stretch>
                  <a:fillRect t="-2206" b="-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Robot Control Methods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50498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158" y="4293096"/>
            <a:ext cx="2495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6258628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i="1" dirty="0"/>
              <a:t>m </a:t>
            </a:r>
            <a:r>
              <a:rPr lang="en-US" altLang="zh-CN" sz="1200" i="1" dirty="0" smtClean="0"/>
              <a:t>= -180</a:t>
            </a:r>
            <a:r>
              <a:rPr lang="en-US" altLang="zh-CN" sz="1200" i="1" dirty="0"/>
              <a:t>,</a:t>
            </a:r>
            <a:r>
              <a:rPr lang="en-US" altLang="zh-CN" sz="1200" dirty="0" smtClean="0"/>
              <a:t> </a:t>
            </a:r>
            <a:r>
              <a:rPr lang="en-US" altLang="zh-CN" sz="1200" i="1" dirty="0"/>
              <a:t>b = </a:t>
            </a:r>
            <a:r>
              <a:rPr lang="en-US" altLang="zh-CN" sz="1200" i="1" dirty="0" smtClean="0"/>
              <a:t>0.9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389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Visual feedback requires significant experience and concentration</a:t>
            </a:r>
          </a:p>
          <a:p>
            <a:r>
              <a:rPr lang="en-US" altLang="zh-CN" dirty="0" smtClean="0"/>
              <a:t>Auditory feedback: clearer, less expertise required</a:t>
            </a:r>
          </a:p>
          <a:p>
            <a:r>
              <a:rPr lang="en-US" altLang="zh-CN" dirty="0"/>
              <a:t>modulates the playback tempo of audio “beeps” in </a:t>
            </a:r>
            <a:r>
              <a:rPr lang="en-US" altLang="zh-CN" dirty="0"/>
              <a:t>3</a:t>
            </a:r>
            <a:r>
              <a:rPr lang="en-US" altLang="zh-CN" dirty="0" smtClean="0"/>
              <a:t> </a:t>
            </a:r>
            <a:r>
              <a:rPr lang="en-US" altLang="zh-CN" dirty="0"/>
              <a:t>force </a:t>
            </a:r>
            <a:r>
              <a:rPr lang="en-US" altLang="zh-CN" dirty="0" smtClean="0"/>
              <a:t>level zones</a:t>
            </a:r>
          </a:p>
          <a:p>
            <a:pPr lvl="1"/>
            <a:r>
              <a:rPr lang="en-US" altLang="zh-CN" dirty="0" smtClean="0"/>
              <a:t>0-3.5mN: safe - none</a:t>
            </a:r>
          </a:p>
          <a:p>
            <a:pPr lvl="1"/>
            <a:r>
              <a:rPr lang="en-US" altLang="zh-CN" dirty="0" smtClean="0"/>
              <a:t>3.5-7.5mN: cautious – increasing tempo</a:t>
            </a:r>
          </a:p>
          <a:p>
            <a:pPr lvl="1"/>
            <a:r>
              <a:rPr lang="en-US" altLang="zh-CN" dirty="0" smtClean="0"/>
              <a:t>&gt;7.5mN: dangerous – constant high tempo</a:t>
            </a:r>
          </a:p>
          <a:p>
            <a:pPr lvl="1"/>
            <a:endParaRPr lang="en-US" altLang="zh-CN" dirty="0" smtClean="0"/>
          </a:p>
          <a:p>
            <a:r>
              <a:rPr lang="en-US" altLang="zh-CN" dirty="0"/>
              <a:t>4</a:t>
            </a:r>
            <a:r>
              <a:rPr lang="en-US" altLang="zh-CN" dirty="0" smtClean="0"/>
              <a:t> feedback modes were developed, each was performed with and without auditory feedback</a:t>
            </a:r>
          </a:p>
          <a:p>
            <a:pPr lvl="1"/>
            <a:r>
              <a:rPr lang="en-US" altLang="zh-CN" dirty="0" smtClean="0"/>
              <a:t>Freehand			Proportional Velocity</a:t>
            </a:r>
          </a:p>
          <a:p>
            <a:pPr lvl="1"/>
            <a:r>
              <a:rPr lang="en-US" altLang="zh-CN" dirty="0" smtClean="0"/>
              <a:t>Linear Force Scaling	PV </a:t>
            </a:r>
            <a:r>
              <a:rPr lang="en-US" altLang="zh-CN" dirty="0"/>
              <a:t>W</a:t>
            </a:r>
            <a:r>
              <a:rPr lang="en-US" altLang="zh-CN" dirty="0" smtClean="0"/>
              <a:t>ith Limits</a:t>
            </a:r>
          </a:p>
          <a:p>
            <a:endParaRPr lang="zh-CN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Auditory Feedback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67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1057</TotalTime>
  <Words>923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Force Feedback of Dual Force-sensing Instrument for Retinal Microsurgery Paper Seminar</vt:lpstr>
      <vt:lpstr>Project Summary</vt:lpstr>
      <vt:lpstr>Paper Selection</vt:lpstr>
      <vt:lpstr>Motive</vt:lpstr>
      <vt:lpstr>Robotic Assistant – Steady Hand Eye Robot</vt:lpstr>
      <vt:lpstr>PowerPoint Presentation</vt:lpstr>
      <vt:lpstr>Surgical Procedure Simulation</vt:lpstr>
      <vt:lpstr>Robot Control Methods</vt:lpstr>
      <vt:lpstr>Auditory Feedback</vt:lpstr>
      <vt:lpstr>Typical Recordings</vt:lpstr>
      <vt:lpstr>Results</vt:lpstr>
      <vt:lpstr>Critique</vt:lpstr>
      <vt:lpstr>Conclusions and Future 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 Feedback of Dual Force-sensing Instrument for Retinal Microsurgery</dc:title>
  <dc:creator>Cathey Wang</dc:creator>
  <cp:lastModifiedBy>Cathey Wang</cp:lastModifiedBy>
  <cp:revision>41</cp:revision>
  <dcterms:created xsi:type="dcterms:W3CDTF">2013-04-22T22:56:19Z</dcterms:created>
  <dcterms:modified xsi:type="dcterms:W3CDTF">2013-04-23T16:33:54Z</dcterms:modified>
</cp:coreProperties>
</file>