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avi" ContentType="video/avi"/>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80" r:id="rId3"/>
    <p:sldId id="281" r:id="rId4"/>
    <p:sldId id="271" r:id="rId5"/>
    <p:sldId id="270" r:id="rId6"/>
    <p:sldId id="286" r:id="rId7"/>
    <p:sldId id="260" r:id="rId8"/>
    <p:sldId id="261" r:id="rId9"/>
    <p:sldId id="262" r:id="rId10"/>
    <p:sldId id="274" r:id="rId11"/>
    <p:sldId id="269" r:id="rId12"/>
    <p:sldId id="263" r:id="rId13"/>
    <p:sldId id="264" r:id="rId14"/>
    <p:sldId id="265" r:id="rId15"/>
    <p:sldId id="266" r:id="rId16"/>
    <p:sldId id="282" r:id="rId17"/>
    <p:sldId id="259" r:id="rId18"/>
    <p:sldId id="276" r:id="rId19"/>
    <p:sldId id="277" r:id="rId20"/>
    <p:sldId id="272" r:id="rId21"/>
    <p:sldId id="287" r:id="rId22"/>
    <p:sldId id="267" r:id="rId23"/>
    <p:sldId id="278" r:id="rId24"/>
    <p:sldId id="279" r:id="rId25"/>
    <p:sldId id="284" r:id="rId26"/>
    <p:sldId id="283" r:id="rId27"/>
    <p:sldId id="285" r:id="rId28"/>
    <p:sldId id="288" r:id="rId29"/>
  </p:sldIdLst>
  <p:sldSz cx="9144000" cy="6858000" type="screen4x3"/>
  <p:notesSz cx="7077075" cy="9393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584" autoAdjust="0"/>
  </p:normalViewPr>
  <p:slideViewPr>
    <p:cSldViewPr>
      <p:cViewPr>
        <p:scale>
          <a:sx n="100" d="100"/>
          <a:sy n="100" d="100"/>
        </p:scale>
        <p:origin x="-917" y="211"/>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662"/>
          </a:xfrm>
          <a:prstGeom prst="rect">
            <a:avLst/>
          </a:prstGeom>
        </p:spPr>
        <p:txBody>
          <a:bodyPr vert="horz" lIns="94110" tIns="47055" rIns="94110" bIns="47055"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662"/>
          </a:xfrm>
          <a:prstGeom prst="rect">
            <a:avLst/>
          </a:prstGeom>
        </p:spPr>
        <p:txBody>
          <a:bodyPr vert="horz" lIns="94110" tIns="47055" rIns="94110" bIns="47055" rtlCol="0"/>
          <a:lstStyle>
            <a:lvl1pPr algn="r">
              <a:defRPr sz="1200"/>
            </a:lvl1pPr>
          </a:lstStyle>
          <a:p>
            <a:fld id="{7DD801C5-82B6-4F37-93BB-C7DE5FA8DBC9}" type="datetimeFigureOut">
              <a:rPr lang="en-US" smtClean="0"/>
              <a:pPr/>
              <a:t>3/28/2017</a:t>
            </a:fld>
            <a:endParaRPr lang="en-US"/>
          </a:p>
        </p:txBody>
      </p:sp>
      <p:sp>
        <p:nvSpPr>
          <p:cNvPr id="4" name="Footer Placeholder 3"/>
          <p:cNvSpPr>
            <a:spLocks noGrp="1"/>
          </p:cNvSpPr>
          <p:nvPr>
            <p:ph type="ftr" sz="quarter" idx="2"/>
          </p:nvPr>
        </p:nvSpPr>
        <p:spPr>
          <a:xfrm>
            <a:off x="0" y="8921946"/>
            <a:ext cx="3066733" cy="469662"/>
          </a:xfrm>
          <a:prstGeom prst="rect">
            <a:avLst/>
          </a:prstGeom>
        </p:spPr>
        <p:txBody>
          <a:bodyPr vert="horz" lIns="94110" tIns="47055" rIns="94110" bIns="47055"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921946"/>
            <a:ext cx="3066733" cy="469662"/>
          </a:xfrm>
          <a:prstGeom prst="rect">
            <a:avLst/>
          </a:prstGeom>
        </p:spPr>
        <p:txBody>
          <a:bodyPr vert="horz" lIns="94110" tIns="47055" rIns="94110" bIns="47055" rtlCol="0" anchor="b"/>
          <a:lstStyle>
            <a:lvl1pPr algn="r">
              <a:defRPr sz="1200"/>
            </a:lvl1pPr>
          </a:lstStyle>
          <a:p>
            <a:fld id="{E73AFC54-8412-4174-92A9-FCA76D603702}" type="slidenum">
              <a:rPr lang="en-US" smtClean="0"/>
              <a:pPr/>
              <a:t>‹#›</a:t>
            </a:fld>
            <a:endParaRPr lang="en-US"/>
          </a:p>
        </p:txBody>
      </p:sp>
    </p:spTree>
    <p:extLst>
      <p:ext uri="{BB962C8B-B14F-4D97-AF65-F5344CB8AC3E}">
        <p14:creationId xmlns:p14="http://schemas.microsoft.com/office/powerpoint/2010/main" xmlns="" val="1775905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662"/>
          </a:xfrm>
          <a:prstGeom prst="rect">
            <a:avLst/>
          </a:prstGeom>
        </p:spPr>
        <p:txBody>
          <a:bodyPr vert="horz" lIns="94110" tIns="47055" rIns="94110" bIns="47055" rtlCol="0"/>
          <a:lstStyle>
            <a:lvl1pPr algn="l">
              <a:defRPr sz="1200"/>
            </a:lvl1pPr>
          </a:lstStyle>
          <a:p>
            <a:endParaRPr lang="en-US"/>
          </a:p>
        </p:txBody>
      </p:sp>
      <p:sp>
        <p:nvSpPr>
          <p:cNvPr id="3" name="Date Placeholder 2"/>
          <p:cNvSpPr>
            <a:spLocks noGrp="1"/>
          </p:cNvSpPr>
          <p:nvPr>
            <p:ph type="dt" idx="1"/>
          </p:nvPr>
        </p:nvSpPr>
        <p:spPr>
          <a:xfrm>
            <a:off x="4008705" y="0"/>
            <a:ext cx="3066733" cy="469662"/>
          </a:xfrm>
          <a:prstGeom prst="rect">
            <a:avLst/>
          </a:prstGeom>
        </p:spPr>
        <p:txBody>
          <a:bodyPr vert="horz" lIns="94110" tIns="47055" rIns="94110" bIns="47055" rtlCol="0"/>
          <a:lstStyle>
            <a:lvl1pPr algn="r">
              <a:defRPr sz="1200"/>
            </a:lvl1pPr>
          </a:lstStyle>
          <a:p>
            <a:fld id="{4108F93F-644B-8F4A-8093-5B28F2567BF7}" type="datetimeFigureOut">
              <a:rPr lang="en-US" smtClean="0"/>
              <a:pPr/>
              <a:t>3/28/2017</a:t>
            </a:fld>
            <a:endParaRPr lang="en-US"/>
          </a:p>
        </p:txBody>
      </p:sp>
      <p:sp>
        <p:nvSpPr>
          <p:cNvPr id="4" name="Slide Image Placeholder 3"/>
          <p:cNvSpPr>
            <a:spLocks noGrp="1" noRot="1" noChangeAspect="1"/>
          </p:cNvSpPr>
          <p:nvPr>
            <p:ph type="sldImg" idx="2"/>
          </p:nvPr>
        </p:nvSpPr>
        <p:spPr>
          <a:xfrm>
            <a:off x="1190625" y="704850"/>
            <a:ext cx="4695825" cy="3522663"/>
          </a:xfrm>
          <a:prstGeom prst="rect">
            <a:avLst/>
          </a:prstGeom>
          <a:noFill/>
          <a:ln w="12700">
            <a:solidFill>
              <a:prstClr val="black"/>
            </a:solidFill>
          </a:ln>
        </p:spPr>
        <p:txBody>
          <a:bodyPr vert="horz" lIns="94110" tIns="47055" rIns="94110" bIns="47055" rtlCol="0" anchor="ctr"/>
          <a:lstStyle/>
          <a:p>
            <a:endParaRPr lang="en-US"/>
          </a:p>
        </p:txBody>
      </p:sp>
      <p:sp>
        <p:nvSpPr>
          <p:cNvPr id="5" name="Notes Placeholder 4"/>
          <p:cNvSpPr>
            <a:spLocks noGrp="1"/>
          </p:cNvSpPr>
          <p:nvPr>
            <p:ph type="body" sz="quarter" idx="3"/>
          </p:nvPr>
        </p:nvSpPr>
        <p:spPr>
          <a:xfrm>
            <a:off x="707708" y="4461788"/>
            <a:ext cx="5661660" cy="4226957"/>
          </a:xfrm>
          <a:prstGeom prst="rect">
            <a:avLst/>
          </a:prstGeom>
        </p:spPr>
        <p:txBody>
          <a:bodyPr vert="horz" lIns="94110" tIns="47055" rIns="94110" bIns="4705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21946"/>
            <a:ext cx="3066733" cy="469662"/>
          </a:xfrm>
          <a:prstGeom prst="rect">
            <a:avLst/>
          </a:prstGeom>
        </p:spPr>
        <p:txBody>
          <a:bodyPr vert="horz" lIns="94110" tIns="47055" rIns="94110" bIns="47055"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921946"/>
            <a:ext cx="3066733" cy="469662"/>
          </a:xfrm>
          <a:prstGeom prst="rect">
            <a:avLst/>
          </a:prstGeom>
        </p:spPr>
        <p:txBody>
          <a:bodyPr vert="horz" lIns="94110" tIns="47055" rIns="94110" bIns="47055" rtlCol="0" anchor="b"/>
          <a:lstStyle>
            <a:lvl1pPr algn="r">
              <a:defRPr sz="1200"/>
            </a:lvl1pPr>
          </a:lstStyle>
          <a:p>
            <a:fld id="{608E0551-2494-5140-8DC3-BF77D36261DE}" type="slidenum">
              <a:rPr lang="en-US" smtClean="0"/>
              <a:pPr/>
              <a:t>‹#›</a:t>
            </a:fld>
            <a:endParaRPr lang="en-US"/>
          </a:p>
        </p:txBody>
      </p:sp>
    </p:spTree>
    <p:extLst>
      <p:ext uri="{BB962C8B-B14F-4D97-AF65-F5344CB8AC3E}">
        <p14:creationId xmlns:p14="http://schemas.microsoft.com/office/powerpoint/2010/main" xmlns="" val="20877800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a:t>
            </a:r>
            <a:r>
              <a:rPr lang="en-US" baseline="0" dirty="0" smtClean="0"/>
              <a:t> make room for a representative picture</a:t>
            </a:r>
            <a:endParaRPr lang="en-US" dirty="0"/>
          </a:p>
        </p:txBody>
      </p:sp>
      <p:sp>
        <p:nvSpPr>
          <p:cNvPr id="4" name="Slide Number Placeholder 3"/>
          <p:cNvSpPr>
            <a:spLocks noGrp="1"/>
          </p:cNvSpPr>
          <p:nvPr>
            <p:ph type="sldNum" sz="quarter" idx="10"/>
          </p:nvPr>
        </p:nvSpPr>
        <p:spPr/>
        <p:txBody>
          <a:bodyPr/>
          <a:lstStyle/>
          <a:p>
            <a:fld id="{608E0551-2494-5140-8DC3-BF77D36261DE}" type="slidenum">
              <a:rPr lang="en-US" smtClean="0"/>
              <a:pPr/>
              <a:t>2</a:t>
            </a:fld>
            <a:endParaRPr lang="en-US"/>
          </a:p>
        </p:txBody>
      </p:sp>
    </p:spTree>
    <p:extLst>
      <p:ext uri="{BB962C8B-B14F-4D97-AF65-F5344CB8AC3E}">
        <p14:creationId xmlns:p14="http://schemas.microsoft.com/office/powerpoint/2010/main" xmlns="" val="189785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0550">
              <a:defRPr/>
            </a:pPr>
            <a:r>
              <a:rPr lang="en-US" dirty="0" smtClean="0"/>
              <a:t>Put</a:t>
            </a:r>
            <a:r>
              <a:rPr lang="en-US" baseline="0" dirty="0" smtClean="0"/>
              <a:t> labels on the image, where is the needle, the spine? What is the scale? Where was the probe? Needs more details for the vast majority who are not used to looking at these images</a:t>
            </a:r>
          </a:p>
          <a:p>
            <a:pPr defTabSz="470550">
              <a:defRPr/>
            </a:pPr>
            <a:endParaRPr lang="en-US" baseline="0" dirty="0" smtClean="0"/>
          </a:p>
          <a:p>
            <a:pPr defTabSz="470550">
              <a:defRPr/>
            </a:pPr>
            <a:r>
              <a:rPr lang="en-US" baseline="0" dirty="0" smtClean="0"/>
              <a:t>Can add  third panel showing overlay </a:t>
            </a:r>
            <a:r>
              <a:rPr lang="en-US" baseline="0" smtClean="0"/>
              <a:t>of PAI </a:t>
            </a:r>
            <a:r>
              <a:rPr lang="en-US" baseline="0" dirty="0" smtClean="0"/>
              <a:t>in </a:t>
            </a:r>
            <a:r>
              <a:rPr lang="en-US" baseline="0" smtClean="0"/>
              <a:t>different color </a:t>
            </a:r>
            <a:r>
              <a:rPr lang="en-US" baseline="0" dirty="0" smtClean="0"/>
              <a:t>on US image to illustrate the point </a:t>
            </a:r>
            <a:endParaRPr lang="en-US" dirty="0" smtClean="0"/>
          </a:p>
          <a:p>
            <a:endParaRPr lang="en-US" dirty="0"/>
          </a:p>
        </p:txBody>
      </p:sp>
      <p:sp>
        <p:nvSpPr>
          <p:cNvPr id="4" name="Slide Number Placeholder 3"/>
          <p:cNvSpPr>
            <a:spLocks noGrp="1"/>
          </p:cNvSpPr>
          <p:nvPr>
            <p:ph type="sldNum" sz="quarter" idx="10"/>
          </p:nvPr>
        </p:nvSpPr>
        <p:spPr/>
        <p:txBody>
          <a:bodyPr/>
          <a:lstStyle/>
          <a:p>
            <a:fld id="{608E0551-2494-5140-8DC3-BF77D36261DE}" type="slidenum">
              <a:rPr lang="en-US" smtClean="0"/>
              <a:pPr/>
              <a:t>20</a:t>
            </a:fld>
            <a:endParaRPr lang="en-US"/>
          </a:p>
        </p:txBody>
      </p:sp>
    </p:spTree>
    <p:extLst>
      <p:ext uri="{BB962C8B-B14F-4D97-AF65-F5344CB8AC3E}">
        <p14:creationId xmlns:p14="http://schemas.microsoft.com/office/powerpoint/2010/main" xmlns="" val="4215368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0550">
              <a:defRPr/>
            </a:pPr>
            <a:r>
              <a:rPr lang="en-US" dirty="0" smtClean="0"/>
              <a:t>Write</a:t>
            </a:r>
            <a:r>
              <a:rPr lang="en-US" baseline="0" dirty="0" smtClean="0"/>
              <a:t> labels on the actual image – this is not an image</a:t>
            </a:r>
            <a:endParaRPr lang="en-US" dirty="0" smtClean="0"/>
          </a:p>
        </p:txBody>
      </p:sp>
      <p:sp>
        <p:nvSpPr>
          <p:cNvPr id="4" name="Slide Number Placeholder 3"/>
          <p:cNvSpPr>
            <a:spLocks noGrp="1"/>
          </p:cNvSpPr>
          <p:nvPr>
            <p:ph type="sldNum" sz="quarter" idx="10"/>
          </p:nvPr>
        </p:nvSpPr>
        <p:spPr/>
        <p:txBody>
          <a:bodyPr/>
          <a:lstStyle/>
          <a:p>
            <a:fld id="{608E0551-2494-5140-8DC3-BF77D36261DE}" type="slidenum">
              <a:rPr lang="en-US" smtClean="0"/>
              <a:pPr/>
              <a:t>22</a:t>
            </a:fld>
            <a:endParaRPr lang="en-US"/>
          </a:p>
        </p:txBody>
      </p:sp>
    </p:spTree>
    <p:extLst>
      <p:ext uri="{BB962C8B-B14F-4D97-AF65-F5344CB8AC3E}">
        <p14:creationId xmlns:p14="http://schemas.microsoft.com/office/powerpoint/2010/main" xmlns="" val="4203784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Remove statement</a:t>
            </a:r>
            <a:r>
              <a:rPr lang="en-US" baseline="0" dirty="0" smtClean="0"/>
              <a:t> about your confidence that this will work… better to just show it or say that it is likely to work based on x, y, z</a:t>
            </a:r>
            <a:endParaRPr lang="en-US" dirty="0"/>
          </a:p>
        </p:txBody>
      </p:sp>
      <p:sp>
        <p:nvSpPr>
          <p:cNvPr id="4" name="Slide Number Placeholder 3"/>
          <p:cNvSpPr>
            <a:spLocks noGrp="1"/>
          </p:cNvSpPr>
          <p:nvPr>
            <p:ph type="sldNum" sz="quarter" idx="10"/>
          </p:nvPr>
        </p:nvSpPr>
        <p:spPr/>
        <p:txBody>
          <a:bodyPr/>
          <a:lstStyle/>
          <a:p>
            <a:fld id="{608E0551-2494-5140-8DC3-BF77D36261DE}" type="slidenum">
              <a:rPr lang="en-US" smtClean="0"/>
              <a:pPr/>
              <a:t>23</a:t>
            </a:fld>
            <a:endParaRPr lang="en-US"/>
          </a:p>
        </p:txBody>
      </p:sp>
    </p:spTree>
    <p:extLst>
      <p:ext uri="{BB962C8B-B14F-4D97-AF65-F5344CB8AC3E}">
        <p14:creationId xmlns:p14="http://schemas.microsoft.com/office/powerpoint/2010/main" xmlns="" val="3747423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8E0551-2494-5140-8DC3-BF77D36261DE}" type="slidenum">
              <a:rPr lang="en-US" smtClean="0"/>
              <a:pPr/>
              <a:t>24</a:t>
            </a:fld>
            <a:endParaRPr lang="en-US"/>
          </a:p>
        </p:txBody>
      </p:sp>
    </p:spTree>
    <p:extLst>
      <p:ext uri="{BB962C8B-B14F-4D97-AF65-F5344CB8AC3E}">
        <p14:creationId xmlns:p14="http://schemas.microsoft.com/office/powerpoint/2010/main" xmlns="" val="1375278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Nice, but your list of promised</a:t>
            </a:r>
            <a:r>
              <a:rPr lang="en-US" baseline="0" dirty="0" smtClean="0"/>
              <a:t> deliverables is missing and needs to be added.</a:t>
            </a:r>
            <a:endParaRPr lang="en-US" dirty="0"/>
          </a:p>
        </p:txBody>
      </p:sp>
      <p:sp>
        <p:nvSpPr>
          <p:cNvPr id="4" name="Slide Number Placeholder 3"/>
          <p:cNvSpPr>
            <a:spLocks noGrp="1"/>
          </p:cNvSpPr>
          <p:nvPr>
            <p:ph type="sldNum" sz="quarter" idx="10"/>
          </p:nvPr>
        </p:nvSpPr>
        <p:spPr/>
        <p:txBody>
          <a:bodyPr/>
          <a:lstStyle/>
          <a:p>
            <a:fld id="{608E0551-2494-5140-8DC3-BF77D36261DE}" type="slidenum">
              <a:rPr lang="en-US" smtClean="0"/>
              <a:pPr/>
              <a:t>26</a:t>
            </a:fld>
            <a:endParaRPr lang="en-US"/>
          </a:p>
        </p:txBody>
      </p:sp>
    </p:spTree>
    <p:extLst>
      <p:ext uri="{BB962C8B-B14F-4D97-AF65-F5344CB8AC3E}">
        <p14:creationId xmlns:p14="http://schemas.microsoft.com/office/powerpoint/2010/main" xmlns="" val="3431097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Nice, but your list of promised</a:t>
            </a:r>
            <a:r>
              <a:rPr lang="en-US" baseline="0" dirty="0" smtClean="0"/>
              <a:t> deliverables is missing and needs to be added.</a:t>
            </a:r>
            <a:endParaRPr lang="en-US" dirty="0"/>
          </a:p>
        </p:txBody>
      </p:sp>
      <p:sp>
        <p:nvSpPr>
          <p:cNvPr id="4" name="Slide Number Placeholder 3"/>
          <p:cNvSpPr>
            <a:spLocks noGrp="1"/>
          </p:cNvSpPr>
          <p:nvPr>
            <p:ph type="sldNum" sz="quarter" idx="10"/>
          </p:nvPr>
        </p:nvSpPr>
        <p:spPr/>
        <p:txBody>
          <a:bodyPr/>
          <a:lstStyle/>
          <a:p>
            <a:fld id="{608E0551-2494-5140-8DC3-BF77D36261DE}" type="slidenum">
              <a:rPr lang="en-US" smtClean="0"/>
              <a:pPr/>
              <a:t>27</a:t>
            </a:fld>
            <a:endParaRPr lang="en-US"/>
          </a:p>
        </p:txBody>
      </p:sp>
    </p:spTree>
    <p:extLst>
      <p:ext uri="{BB962C8B-B14F-4D97-AF65-F5344CB8AC3E}">
        <p14:creationId xmlns:p14="http://schemas.microsoft.com/office/powerpoint/2010/main" xmlns="" val="3431097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a:t>
            </a:r>
            <a:r>
              <a:rPr lang="en-US" baseline="0" dirty="0" smtClean="0"/>
              <a:t> leave as is or add more pictures that are more representative of each step… e.g., US probe on spine with needle inside, PA image</a:t>
            </a:r>
            <a:endParaRPr lang="en-US" dirty="0"/>
          </a:p>
        </p:txBody>
      </p:sp>
      <p:sp>
        <p:nvSpPr>
          <p:cNvPr id="4" name="Slide Number Placeholder 3"/>
          <p:cNvSpPr>
            <a:spLocks noGrp="1"/>
          </p:cNvSpPr>
          <p:nvPr>
            <p:ph type="sldNum" sz="quarter" idx="10"/>
          </p:nvPr>
        </p:nvSpPr>
        <p:spPr/>
        <p:txBody>
          <a:bodyPr/>
          <a:lstStyle/>
          <a:p>
            <a:fld id="{608E0551-2494-5140-8DC3-BF77D36261DE}" type="slidenum">
              <a:rPr lang="en-US" smtClean="0"/>
              <a:pPr/>
              <a:t>3</a:t>
            </a:fld>
            <a:endParaRPr lang="en-US"/>
          </a:p>
        </p:txBody>
      </p:sp>
    </p:spTree>
    <p:extLst>
      <p:ext uri="{BB962C8B-B14F-4D97-AF65-F5344CB8AC3E}">
        <p14:creationId xmlns:p14="http://schemas.microsoft.com/office/powerpoint/2010/main" xmlns="" val="1218106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Labels?</a:t>
            </a:r>
            <a:endParaRPr lang="en-US" dirty="0"/>
          </a:p>
        </p:txBody>
      </p:sp>
      <p:sp>
        <p:nvSpPr>
          <p:cNvPr id="4" name="Slide Number Placeholder 3"/>
          <p:cNvSpPr>
            <a:spLocks noGrp="1"/>
          </p:cNvSpPr>
          <p:nvPr>
            <p:ph type="sldNum" sz="quarter" idx="10"/>
          </p:nvPr>
        </p:nvSpPr>
        <p:spPr/>
        <p:txBody>
          <a:bodyPr/>
          <a:lstStyle/>
          <a:p>
            <a:fld id="{608E0551-2494-5140-8DC3-BF77D36261DE}" type="slidenum">
              <a:rPr lang="en-US" smtClean="0"/>
              <a:pPr/>
              <a:t>4</a:t>
            </a:fld>
            <a:endParaRPr lang="en-US"/>
          </a:p>
        </p:txBody>
      </p:sp>
    </p:spTree>
    <p:extLst>
      <p:ext uri="{BB962C8B-B14F-4D97-AF65-F5344CB8AC3E}">
        <p14:creationId xmlns:p14="http://schemas.microsoft.com/office/powerpoint/2010/main" xmlns="" val="2506467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Remove exclamation</a:t>
            </a:r>
            <a:endParaRPr lang="en-US" dirty="0"/>
          </a:p>
        </p:txBody>
      </p:sp>
      <p:sp>
        <p:nvSpPr>
          <p:cNvPr id="4" name="Slide Number Placeholder 3"/>
          <p:cNvSpPr>
            <a:spLocks noGrp="1"/>
          </p:cNvSpPr>
          <p:nvPr>
            <p:ph type="sldNum" sz="quarter" idx="10"/>
          </p:nvPr>
        </p:nvSpPr>
        <p:spPr/>
        <p:txBody>
          <a:bodyPr/>
          <a:lstStyle/>
          <a:p>
            <a:fld id="{608E0551-2494-5140-8DC3-BF77D36261DE}" type="slidenum">
              <a:rPr lang="en-US" smtClean="0"/>
              <a:pPr/>
              <a:t>9</a:t>
            </a:fld>
            <a:endParaRPr lang="en-US"/>
          </a:p>
        </p:txBody>
      </p:sp>
    </p:spTree>
    <p:extLst>
      <p:ext uri="{BB962C8B-B14F-4D97-AF65-F5344CB8AC3E}">
        <p14:creationId xmlns:p14="http://schemas.microsoft.com/office/powerpoint/2010/main" xmlns="" val="749364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have</a:t>
            </a:r>
            <a:r>
              <a:rPr lang="en-US" baseline="0" dirty="0" smtClean="0"/>
              <a:t> two “Moving forward” slides, change these 2 titles to something more descriptive</a:t>
            </a:r>
            <a:endParaRPr lang="en-US" dirty="0"/>
          </a:p>
        </p:txBody>
      </p:sp>
      <p:sp>
        <p:nvSpPr>
          <p:cNvPr id="4" name="Slide Number Placeholder 3"/>
          <p:cNvSpPr>
            <a:spLocks noGrp="1"/>
          </p:cNvSpPr>
          <p:nvPr>
            <p:ph type="sldNum" sz="quarter" idx="10"/>
          </p:nvPr>
        </p:nvSpPr>
        <p:spPr/>
        <p:txBody>
          <a:bodyPr/>
          <a:lstStyle/>
          <a:p>
            <a:fld id="{608E0551-2494-5140-8DC3-BF77D36261DE}" type="slidenum">
              <a:rPr lang="en-US" smtClean="0"/>
              <a:pPr/>
              <a:t>10</a:t>
            </a:fld>
            <a:endParaRPr lang="en-US"/>
          </a:p>
        </p:txBody>
      </p:sp>
    </p:spTree>
    <p:extLst>
      <p:ext uri="{BB962C8B-B14F-4D97-AF65-F5344CB8AC3E}">
        <p14:creationId xmlns:p14="http://schemas.microsoft.com/office/powerpoint/2010/main" xmlns="" val="4085662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8E0551-2494-5140-8DC3-BF77D36261DE}" type="slidenum">
              <a:rPr lang="en-US" smtClean="0"/>
              <a:pPr/>
              <a:t>15</a:t>
            </a:fld>
            <a:endParaRPr lang="en-US"/>
          </a:p>
        </p:txBody>
      </p:sp>
    </p:spTree>
    <p:extLst>
      <p:ext uri="{BB962C8B-B14F-4D97-AF65-F5344CB8AC3E}">
        <p14:creationId xmlns:p14="http://schemas.microsoft.com/office/powerpoint/2010/main" xmlns="" val="905767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a:t>
            </a:r>
            <a:r>
              <a:rPr lang="en-US" baseline="0" dirty="0" smtClean="0"/>
              <a:t> was your 7dof solution? More details needed</a:t>
            </a:r>
            <a:endParaRPr lang="en-US" dirty="0"/>
          </a:p>
        </p:txBody>
      </p:sp>
      <p:sp>
        <p:nvSpPr>
          <p:cNvPr id="4" name="Slide Number Placeholder 3"/>
          <p:cNvSpPr>
            <a:spLocks noGrp="1"/>
          </p:cNvSpPr>
          <p:nvPr>
            <p:ph type="sldNum" sz="quarter" idx="10"/>
          </p:nvPr>
        </p:nvSpPr>
        <p:spPr/>
        <p:txBody>
          <a:bodyPr/>
          <a:lstStyle/>
          <a:p>
            <a:fld id="{608E0551-2494-5140-8DC3-BF77D36261DE}" type="slidenum">
              <a:rPr lang="en-US" smtClean="0"/>
              <a:pPr/>
              <a:t>16</a:t>
            </a:fld>
            <a:endParaRPr lang="en-US"/>
          </a:p>
        </p:txBody>
      </p:sp>
    </p:spTree>
    <p:extLst>
      <p:ext uri="{BB962C8B-B14F-4D97-AF65-F5344CB8AC3E}">
        <p14:creationId xmlns:p14="http://schemas.microsoft.com/office/powerpoint/2010/main" xmlns="" val="4203213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0550">
              <a:defRPr/>
            </a:pPr>
            <a:r>
              <a:rPr lang="en-US" dirty="0" smtClean="0"/>
              <a:t>Show </a:t>
            </a:r>
            <a:r>
              <a:rPr lang="en-US" dirty="0" err="1" smtClean="0"/>
              <a:t>gui</a:t>
            </a:r>
            <a:r>
              <a:rPr lang="en-US" baseline="0" dirty="0" smtClean="0"/>
              <a:t> picture</a:t>
            </a:r>
            <a:endParaRPr lang="en-US" dirty="0" smtClean="0"/>
          </a:p>
          <a:p>
            <a:endParaRPr lang="en-US" dirty="0"/>
          </a:p>
        </p:txBody>
      </p:sp>
      <p:sp>
        <p:nvSpPr>
          <p:cNvPr id="4" name="Slide Number Placeholder 3"/>
          <p:cNvSpPr>
            <a:spLocks noGrp="1"/>
          </p:cNvSpPr>
          <p:nvPr>
            <p:ph type="sldNum" sz="quarter" idx="10"/>
          </p:nvPr>
        </p:nvSpPr>
        <p:spPr/>
        <p:txBody>
          <a:bodyPr/>
          <a:lstStyle/>
          <a:p>
            <a:fld id="{608E0551-2494-5140-8DC3-BF77D36261DE}" type="slidenum">
              <a:rPr lang="en-US" smtClean="0"/>
              <a:pPr/>
              <a:t>17</a:t>
            </a:fld>
            <a:endParaRPr lang="en-US"/>
          </a:p>
        </p:txBody>
      </p:sp>
    </p:spTree>
    <p:extLst>
      <p:ext uri="{BB962C8B-B14F-4D97-AF65-F5344CB8AC3E}">
        <p14:creationId xmlns:p14="http://schemas.microsoft.com/office/powerpoint/2010/main" xmlns="" val="3562577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0550">
              <a:defRPr/>
            </a:pPr>
            <a:r>
              <a:rPr lang="en-US" dirty="0" smtClean="0"/>
              <a:t>Label</a:t>
            </a:r>
            <a:r>
              <a:rPr lang="en-US" baseline="0" dirty="0" smtClean="0"/>
              <a:t> spine, labels are difficult to read, add transparent </a:t>
            </a:r>
            <a:r>
              <a:rPr lang="en-US" baseline="0" dirty="0" err="1" smtClean="0"/>
              <a:t>bacckground</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608E0551-2494-5140-8DC3-BF77D36261DE}" type="slidenum">
              <a:rPr lang="en-US" smtClean="0"/>
              <a:pPr/>
              <a:t>19</a:t>
            </a:fld>
            <a:endParaRPr lang="en-US"/>
          </a:p>
        </p:txBody>
      </p:sp>
    </p:spTree>
    <p:extLst>
      <p:ext uri="{BB962C8B-B14F-4D97-AF65-F5344CB8AC3E}">
        <p14:creationId xmlns:p14="http://schemas.microsoft.com/office/powerpoint/2010/main" xmlns="" val="264937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976611-0C8F-48E9-9395-FAE698D5A138}" type="datetimeFigureOut">
              <a:rPr lang="en-US" smtClean="0"/>
              <a:pPr/>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F7E2E-CFE6-443E-9C21-C4A863CEAFE1}" type="slidenum">
              <a:rPr lang="en-US" smtClean="0"/>
              <a:pPr/>
              <a:t>‹#›</a:t>
            </a:fld>
            <a:endParaRPr lang="en-US"/>
          </a:p>
        </p:txBody>
      </p:sp>
    </p:spTree>
    <p:extLst>
      <p:ext uri="{BB962C8B-B14F-4D97-AF65-F5344CB8AC3E}">
        <p14:creationId xmlns:p14="http://schemas.microsoft.com/office/powerpoint/2010/main" xmlns="" val="4130717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976611-0C8F-48E9-9395-FAE698D5A138}" type="datetimeFigureOut">
              <a:rPr lang="en-US" smtClean="0"/>
              <a:pPr/>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F7E2E-CFE6-443E-9C21-C4A863CEAFE1}" type="slidenum">
              <a:rPr lang="en-US" smtClean="0"/>
              <a:pPr/>
              <a:t>‹#›</a:t>
            </a:fld>
            <a:endParaRPr lang="en-US"/>
          </a:p>
        </p:txBody>
      </p:sp>
    </p:spTree>
    <p:extLst>
      <p:ext uri="{BB962C8B-B14F-4D97-AF65-F5344CB8AC3E}">
        <p14:creationId xmlns:p14="http://schemas.microsoft.com/office/powerpoint/2010/main" xmlns="" val="398151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976611-0C8F-48E9-9395-FAE698D5A138}" type="datetimeFigureOut">
              <a:rPr lang="en-US" smtClean="0"/>
              <a:pPr/>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F7E2E-CFE6-443E-9C21-C4A863CEAFE1}" type="slidenum">
              <a:rPr lang="en-US" smtClean="0"/>
              <a:pPr/>
              <a:t>‹#›</a:t>
            </a:fld>
            <a:endParaRPr lang="en-US"/>
          </a:p>
        </p:txBody>
      </p:sp>
    </p:spTree>
    <p:extLst>
      <p:ext uri="{BB962C8B-B14F-4D97-AF65-F5344CB8AC3E}">
        <p14:creationId xmlns:p14="http://schemas.microsoft.com/office/powerpoint/2010/main" xmlns="" val="815989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976611-0C8F-48E9-9395-FAE698D5A138}" type="datetimeFigureOut">
              <a:rPr lang="en-US" smtClean="0"/>
              <a:pPr/>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F7E2E-CFE6-443E-9C21-C4A863CEAFE1}" type="slidenum">
              <a:rPr lang="en-US" smtClean="0"/>
              <a:pPr/>
              <a:t>‹#›</a:t>
            </a:fld>
            <a:endParaRPr lang="en-US"/>
          </a:p>
        </p:txBody>
      </p:sp>
    </p:spTree>
    <p:extLst>
      <p:ext uri="{BB962C8B-B14F-4D97-AF65-F5344CB8AC3E}">
        <p14:creationId xmlns:p14="http://schemas.microsoft.com/office/powerpoint/2010/main" xmlns="" val="244199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976611-0C8F-48E9-9395-FAE698D5A138}" type="datetimeFigureOut">
              <a:rPr lang="en-US" smtClean="0"/>
              <a:pPr/>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F7E2E-CFE6-443E-9C21-C4A863CEAFE1}" type="slidenum">
              <a:rPr lang="en-US" smtClean="0"/>
              <a:pPr/>
              <a:t>‹#›</a:t>
            </a:fld>
            <a:endParaRPr lang="en-US"/>
          </a:p>
        </p:txBody>
      </p:sp>
    </p:spTree>
    <p:extLst>
      <p:ext uri="{BB962C8B-B14F-4D97-AF65-F5344CB8AC3E}">
        <p14:creationId xmlns:p14="http://schemas.microsoft.com/office/powerpoint/2010/main" xmlns="" val="1521049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976611-0C8F-48E9-9395-FAE698D5A138}" type="datetimeFigureOut">
              <a:rPr lang="en-US" smtClean="0"/>
              <a:pPr/>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2F7E2E-CFE6-443E-9C21-C4A863CEAFE1}" type="slidenum">
              <a:rPr lang="en-US" smtClean="0"/>
              <a:pPr/>
              <a:t>‹#›</a:t>
            </a:fld>
            <a:endParaRPr lang="en-US"/>
          </a:p>
        </p:txBody>
      </p:sp>
    </p:spTree>
    <p:extLst>
      <p:ext uri="{BB962C8B-B14F-4D97-AF65-F5344CB8AC3E}">
        <p14:creationId xmlns:p14="http://schemas.microsoft.com/office/powerpoint/2010/main" xmlns="" val="1553243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976611-0C8F-48E9-9395-FAE698D5A138}" type="datetimeFigureOut">
              <a:rPr lang="en-US" smtClean="0"/>
              <a:pPr/>
              <a:t>3/28/2017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2F7E2E-CFE6-443E-9C21-C4A863CEAFE1}" type="slidenum">
              <a:rPr lang="en-US" smtClean="0"/>
              <a:pPr/>
              <a:t>‹#›</a:t>
            </a:fld>
            <a:endParaRPr lang="en-US"/>
          </a:p>
        </p:txBody>
      </p:sp>
    </p:spTree>
    <p:extLst>
      <p:ext uri="{BB962C8B-B14F-4D97-AF65-F5344CB8AC3E}">
        <p14:creationId xmlns:p14="http://schemas.microsoft.com/office/powerpoint/2010/main" xmlns="" val="1688462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976611-0C8F-48E9-9395-FAE698D5A138}" type="datetimeFigureOut">
              <a:rPr lang="en-US" smtClean="0"/>
              <a:pPr/>
              <a:t>3/28/2017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2F7E2E-CFE6-443E-9C21-C4A863CEAFE1}" type="slidenum">
              <a:rPr lang="en-US" smtClean="0"/>
              <a:pPr/>
              <a:t>‹#›</a:t>
            </a:fld>
            <a:endParaRPr lang="en-US"/>
          </a:p>
        </p:txBody>
      </p:sp>
    </p:spTree>
    <p:extLst>
      <p:ext uri="{BB962C8B-B14F-4D97-AF65-F5344CB8AC3E}">
        <p14:creationId xmlns:p14="http://schemas.microsoft.com/office/powerpoint/2010/main" xmlns="" val="1294918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976611-0C8F-48E9-9395-FAE698D5A138}" type="datetimeFigureOut">
              <a:rPr lang="en-US" smtClean="0"/>
              <a:pPr/>
              <a:t>3/28/2017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2F7E2E-CFE6-443E-9C21-C4A863CEAFE1}" type="slidenum">
              <a:rPr lang="en-US" smtClean="0"/>
              <a:pPr/>
              <a:t>‹#›</a:t>
            </a:fld>
            <a:endParaRPr lang="en-US"/>
          </a:p>
        </p:txBody>
      </p:sp>
    </p:spTree>
    <p:extLst>
      <p:ext uri="{BB962C8B-B14F-4D97-AF65-F5344CB8AC3E}">
        <p14:creationId xmlns:p14="http://schemas.microsoft.com/office/powerpoint/2010/main" xmlns="" val="3101006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976611-0C8F-48E9-9395-FAE698D5A138}" type="datetimeFigureOut">
              <a:rPr lang="en-US" smtClean="0"/>
              <a:pPr/>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2F7E2E-CFE6-443E-9C21-C4A863CEAFE1}" type="slidenum">
              <a:rPr lang="en-US" smtClean="0"/>
              <a:pPr/>
              <a:t>‹#›</a:t>
            </a:fld>
            <a:endParaRPr lang="en-US"/>
          </a:p>
        </p:txBody>
      </p:sp>
    </p:spTree>
    <p:extLst>
      <p:ext uri="{BB962C8B-B14F-4D97-AF65-F5344CB8AC3E}">
        <p14:creationId xmlns:p14="http://schemas.microsoft.com/office/powerpoint/2010/main" xmlns="" val="2705522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976611-0C8F-48E9-9395-FAE698D5A138}" type="datetimeFigureOut">
              <a:rPr lang="en-US" smtClean="0"/>
              <a:pPr/>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2F7E2E-CFE6-443E-9C21-C4A863CEAFE1}" type="slidenum">
              <a:rPr lang="en-US" smtClean="0"/>
              <a:pPr/>
              <a:t>‹#›</a:t>
            </a:fld>
            <a:endParaRPr lang="en-US"/>
          </a:p>
        </p:txBody>
      </p:sp>
    </p:spTree>
    <p:extLst>
      <p:ext uri="{BB962C8B-B14F-4D97-AF65-F5344CB8AC3E}">
        <p14:creationId xmlns:p14="http://schemas.microsoft.com/office/powerpoint/2010/main" xmlns="" val="3405338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976611-0C8F-48E9-9395-FAE698D5A138}" type="datetimeFigureOut">
              <a:rPr lang="en-US" smtClean="0"/>
              <a:pPr/>
              <a:t>3/28/2017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2F7E2E-CFE6-443E-9C21-C4A863CEAFE1}" type="slidenum">
              <a:rPr lang="en-US" smtClean="0"/>
              <a:pPr/>
              <a:t>‹#›</a:t>
            </a:fld>
            <a:endParaRPr lang="en-US"/>
          </a:p>
        </p:txBody>
      </p:sp>
    </p:spTree>
    <p:extLst>
      <p:ext uri="{BB962C8B-B14F-4D97-AF65-F5344CB8AC3E}">
        <p14:creationId xmlns:p14="http://schemas.microsoft.com/office/powerpoint/2010/main" xmlns="" val="568204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media/media1.avi"/><Relationship Id="rId5" Type="http://schemas.openxmlformats.org/officeDocument/2006/relationships/image" Target="../media/image23.png"/><Relationship Id="rId4" Type="http://schemas.microsoft.com/office/2007/relationships/media" Target="../media/media1.avi"/></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772400" cy="2228850"/>
          </a:xfrm>
          <a:ln>
            <a:noFill/>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a:normAutofit/>
          </a:bodyPr>
          <a:lstStyle/>
          <a:p>
            <a:r>
              <a:rPr lang="en-US" dirty="0" smtClean="0"/>
              <a:t>Autonomous Placement of Ultrasound Probe for Spinal Procedures</a:t>
            </a:r>
            <a:endParaRPr lang="en-US" dirty="0"/>
          </a:p>
        </p:txBody>
      </p:sp>
      <p:sp>
        <p:nvSpPr>
          <p:cNvPr id="3" name="Subtitle 2"/>
          <p:cNvSpPr>
            <a:spLocks noGrp="1"/>
          </p:cNvSpPr>
          <p:nvPr>
            <p:ph type="subTitle" idx="1"/>
          </p:nvPr>
        </p:nvSpPr>
        <p:spPr/>
        <p:txBody>
          <a:bodyPr/>
          <a:lstStyle/>
          <a:p>
            <a:r>
              <a:rPr lang="en-US" dirty="0" smtClean="0"/>
              <a:t>Student: Joshua Shubert</a:t>
            </a:r>
          </a:p>
          <a:p>
            <a:r>
              <a:rPr lang="en-US" dirty="0" smtClean="0"/>
              <a:t>Mentor: Dr. </a:t>
            </a:r>
            <a:r>
              <a:rPr lang="en-US" dirty="0" err="1" smtClean="0"/>
              <a:t>Muyinatu</a:t>
            </a:r>
            <a:r>
              <a:rPr lang="en-US" dirty="0" smtClean="0"/>
              <a:t> Bell</a:t>
            </a:r>
            <a:endParaRPr lang="en-US" dirty="0"/>
          </a:p>
        </p:txBody>
      </p:sp>
    </p:spTree>
    <p:extLst>
      <p:ext uri="{BB962C8B-B14F-4D97-AF65-F5344CB8AC3E}">
        <p14:creationId xmlns:p14="http://schemas.microsoft.com/office/powerpoint/2010/main" xmlns="" val="3263611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Recap</a:t>
            </a:r>
            <a:endParaRPr lang="en-US" dirty="0"/>
          </a:p>
        </p:txBody>
      </p:sp>
      <p:sp>
        <p:nvSpPr>
          <p:cNvPr id="3" name="Content Placeholder 2"/>
          <p:cNvSpPr>
            <a:spLocks noGrp="1"/>
          </p:cNvSpPr>
          <p:nvPr>
            <p:ph idx="1"/>
          </p:nvPr>
        </p:nvSpPr>
        <p:spPr/>
        <p:txBody>
          <a:bodyPr/>
          <a:lstStyle/>
          <a:p>
            <a:r>
              <a:rPr lang="en-US" dirty="0" smtClean="0"/>
              <a:t>We have the person segmented</a:t>
            </a:r>
          </a:p>
          <a:p>
            <a:r>
              <a:rPr lang="en-US" dirty="0" smtClean="0"/>
              <a:t>Now we need to figure out where to put the US probe</a:t>
            </a:r>
          </a:p>
        </p:txBody>
      </p:sp>
      <p:sp>
        <p:nvSpPr>
          <p:cNvPr id="4" name="TextBox 3"/>
          <p:cNvSpPr txBox="1"/>
          <p:nvPr/>
        </p:nvSpPr>
        <p:spPr>
          <a:xfrm>
            <a:off x="8210551" y="0"/>
            <a:ext cx="933449" cy="369332"/>
          </a:xfrm>
          <a:prstGeom prst="rect">
            <a:avLst/>
          </a:prstGeom>
          <a:noFill/>
        </p:spPr>
        <p:txBody>
          <a:bodyPr wrap="square" rtlCol="0">
            <a:spAutoFit/>
          </a:bodyPr>
          <a:lstStyle/>
          <a:p>
            <a:r>
              <a:rPr lang="en-US" dirty="0" smtClean="0"/>
              <a:t>Phase 1</a:t>
            </a:r>
            <a:endParaRPr lang="en-US" dirty="0"/>
          </a:p>
        </p:txBody>
      </p:sp>
    </p:spTree>
    <p:extLst>
      <p:ext uri="{BB962C8B-B14F-4D97-AF65-F5344CB8AC3E}">
        <p14:creationId xmlns:p14="http://schemas.microsoft.com/office/powerpoint/2010/main" xmlns="" val="2758568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Body Part Classification</a:t>
            </a:r>
            <a:br>
              <a:rPr lang="en-US" dirty="0" smtClean="0"/>
            </a:br>
            <a:r>
              <a:rPr lang="en-US" sz="2700" dirty="0" smtClean="0"/>
              <a:t>Convolutional Pose Networks</a:t>
            </a:r>
            <a:endParaRPr lang="en-US" sz="27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57200" y="1676400"/>
            <a:ext cx="8229600" cy="3915052"/>
          </a:xfrm>
        </p:spPr>
      </p:pic>
      <p:sp>
        <p:nvSpPr>
          <p:cNvPr id="4" name="TextBox 3"/>
          <p:cNvSpPr txBox="1"/>
          <p:nvPr/>
        </p:nvSpPr>
        <p:spPr>
          <a:xfrm>
            <a:off x="8210551" y="0"/>
            <a:ext cx="933449" cy="369332"/>
          </a:xfrm>
          <a:prstGeom prst="rect">
            <a:avLst/>
          </a:prstGeom>
          <a:noFill/>
        </p:spPr>
        <p:txBody>
          <a:bodyPr wrap="square" rtlCol="0">
            <a:spAutoFit/>
          </a:bodyPr>
          <a:lstStyle/>
          <a:p>
            <a:r>
              <a:rPr lang="en-US" dirty="0" smtClean="0"/>
              <a:t>Phase 1</a:t>
            </a:r>
            <a:endParaRPr lang="en-US" dirty="0"/>
          </a:p>
        </p:txBody>
      </p:sp>
    </p:spTree>
    <p:extLst>
      <p:ext uri="{BB962C8B-B14F-4D97-AF65-F5344CB8AC3E}">
        <p14:creationId xmlns:p14="http://schemas.microsoft.com/office/powerpoint/2010/main" xmlns="" val="1899696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Body Part Classification</a:t>
            </a:r>
            <a:br>
              <a:rPr lang="en-US" dirty="0" smtClean="0"/>
            </a:br>
            <a:r>
              <a:rPr lang="en-US" sz="2700" dirty="0" smtClean="0"/>
              <a:t>Convolutional Pose Networks</a:t>
            </a:r>
            <a:endParaRPr lang="en-US" sz="2700" dirty="0"/>
          </a:p>
        </p:txBody>
      </p:sp>
      <p:sp>
        <p:nvSpPr>
          <p:cNvPr id="3" name="Content Placeholder 2"/>
          <p:cNvSpPr>
            <a:spLocks noGrp="1"/>
          </p:cNvSpPr>
          <p:nvPr>
            <p:ph idx="1"/>
          </p:nvPr>
        </p:nvSpPr>
        <p:spPr>
          <a:xfrm>
            <a:off x="457200" y="5943600"/>
            <a:ext cx="8229600" cy="639763"/>
          </a:xfrm>
        </p:spPr>
        <p:txBody>
          <a:bodyPr/>
          <a:lstStyle/>
          <a:p>
            <a:pPr marL="0" indent="0" algn="ctr">
              <a:buNone/>
            </a:pPr>
            <a:r>
              <a:rPr lang="en-US" dirty="0" smtClean="0"/>
              <a:t>Worked well enough on my body, but…</a:t>
            </a:r>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33600" y="1905000"/>
            <a:ext cx="4876800" cy="403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8210551" y="0"/>
            <a:ext cx="933449" cy="369332"/>
          </a:xfrm>
          <a:prstGeom prst="rect">
            <a:avLst/>
          </a:prstGeom>
          <a:noFill/>
        </p:spPr>
        <p:txBody>
          <a:bodyPr wrap="square" rtlCol="0">
            <a:spAutoFit/>
          </a:bodyPr>
          <a:lstStyle/>
          <a:p>
            <a:r>
              <a:rPr lang="en-US" dirty="0" smtClean="0"/>
              <a:t>Phase 1</a:t>
            </a:r>
            <a:endParaRPr lang="en-US" dirty="0"/>
          </a:p>
        </p:txBody>
      </p:sp>
    </p:spTree>
    <p:extLst>
      <p:ext uri="{BB962C8B-B14F-4D97-AF65-F5344CB8AC3E}">
        <p14:creationId xmlns:p14="http://schemas.microsoft.com/office/powerpoint/2010/main" xmlns="" val="269104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Body Part Classification</a:t>
            </a:r>
            <a:br>
              <a:rPr lang="en-US" dirty="0"/>
            </a:br>
            <a:r>
              <a:rPr lang="en-US" sz="2700" dirty="0"/>
              <a:t>Convolutional Pose Networks</a:t>
            </a:r>
          </a:p>
        </p:txBody>
      </p:sp>
      <p:sp>
        <p:nvSpPr>
          <p:cNvPr id="3" name="Content Placeholder 2"/>
          <p:cNvSpPr>
            <a:spLocks noGrp="1"/>
          </p:cNvSpPr>
          <p:nvPr>
            <p:ph idx="1"/>
          </p:nvPr>
        </p:nvSpPr>
        <p:spPr>
          <a:xfrm>
            <a:off x="457200" y="5334000"/>
            <a:ext cx="8229600" cy="792163"/>
          </a:xfrm>
        </p:spPr>
        <p:txBody>
          <a:bodyPr/>
          <a:lstStyle/>
          <a:p>
            <a:pPr marL="0" indent="0" algn="ctr">
              <a:buNone/>
            </a:pPr>
            <a:r>
              <a:rPr lang="en-US" dirty="0" smtClean="0"/>
              <a:t>Convolutional Pose Network – Too finicky</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1524000"/>
            <a:ext cx="4229100" cy="3505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8200" y="1524000"/>
            <a:ext cx="4229100" cy="3505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8210551" y="0"/>
            <a:ext cx="933449" cy="369332"/>
          </a:xfrm>
          <a:prstGeom prst="rect">
            <a:avLst/>
          </a:prstGeom>
          <a:noFill/>
        </p:spPr>
        <p:txBody>
          <a:bodyPr wrap="square" rtlCol="0">
            <a:spAutoFit/>
          </a:bodyPr>
          <a:lstStyle/>
          <a:p>
            <a:r>
              <a:rPr lang="en-US" dirty="0" smtClean="0"/>
              <a:t>Phase 1</a:t>
            </a:r>
            <a:endParaRPr lang="en-US" dirty="0"/>
          </a:p>
        </p:txBody>
      </p:sp>
    </p:spTree>
    <p:extLst>
      <p:ext uri="{BB962C8B-B14F-4D97-AF65-F5344CB8AC3E}">
        <p14:creationId xmlns:p14="http://schemas.microsoft.com/office/powerpoint/2010/main" xmlns="" val="17699604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Body Part Classification</a:t>
            </a:r>
            <a:br>
              <a:rPr lang="en-US" dirty="0" smtClean="0"/>
            </a:br>
            <a:r>
              <a:rPr lang="en-US" sz="2700" dirty="0" smtClean="0"/>
              <a:t>“Geometric” Approach</a:t>
            </a:r>
            <a:endParaRPr lang="en-US" sz="2700" dirty="0"/>
          </a:p>
        </p:txBody>
      </p:sp>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33600" y="1524000"/>
            <a:ext cx="4887095" cy="4051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8210551" y="0"/>
            <a:ext cx="933449" cy="369332"/>
          </a:xfrm>
          <a:prstGeom prst="rect">
            <a:avLst/>
          </a:prstGeom>
          <a:noFill/>
        </p:spPr>
        <p:txBody>
          <a:bodyPr wrap="square" rtlCol="0">
            <a:spAutoFit/>
          </a:bodyPr>
          <a:lstStyle/>
          <a:p>
            <a:r>
              <a:rPr lang="en-US" dirty="0" smtClean="0"/>
              <a:t>Phase 1</a:t>
            </a:r>
            <a:endParaRPr lang="en-US" dirty="0"/>
          </a:p>
        </p:txBody>
      </p:sp>
    </p:spTree>
    <p:extLst>
      <p:ext uri="{BB962C8B-B14F-4D97-AF65-F5344CB8AC3E}">
        <p14:creationId xmlns:p14="http://schemas.microsoft.com/office/powerpoint/2010/main" xmlns="" val="789890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Recap</a:t>
            </a:r>
            <a:endParaRPr lang="en-US" dirty="0"/>
          </a:p>
        </p:txBody>
      </p:sp>
      <p:sp>
        <p:nvSpPr>
          <p:cNvPr id="3" name="Content Placeholder 2"/>
          <p:cNvSpPr>
            <a:spLocks noGrp="1"/>
          </p:cNvSpPr>
          <p:nvPr>
            <p:ph idx="1"/>
          </p:nvPr>
        </p:nvSpPr>
        <p:spPr/>
        <p:txBody>
          <a:bodyPr/>
          <a:lstStyle/>
          <a:p>
            <a:r>
              <a:rPr lang="en-US" dirty="0" smtClean="0"/>
              <a:t>We have the person segmented</a:t>
            </a:r>
          </a:p>
          <a:p>
            <a:r>
              <a:rPr lang="en-US" dirty="0" smtClean="0"/>
              <a:t>We know where we would like to place the probe (In robot coordinates)</a:t>
            </a:r>
          </a:p>
          <a:p>
            <a:r>
              <a:rPr lang="en-US" dirty="0" smtClean="0"/>
              <a:t>Now we need to place the probe gently</a:t>
            </a:r>
          </a:p>
          <a:p>
            <a:pPr lvl="1"/>
            <a:r>
              <a:rPr lang="en-US" dirty="0" smtClean="0"/>
              <a:t>Use force feedback</a:t>
            </a:r>
            <a:endParaRPr lang="en-US" dirty="0"/>
          </a:p>
        </p:txBody>
      </p:sp>
      <p:sp>
        <p:nvSpPr>
          <p:cNvPr id="4" name="TextBox 3"/>
          <p:cNvSpPr txBox="1"/>
          <p:nvPr/>
        </p:nvSpPr>
        <p:spPr>
          <a:xfrm>
            <a:off x="8210551" y="0"/>
            <a:ext cx="933449" cy="369332"/>
          </a:xfrm>
          <a:prstGeom prst="rect">
            <a:avLst/>
          </a:prstGeom>
          <a:noFill/>
        </p:spPr>
        <p:txBody>
          <a:bodyPr wrap="square" rtlCol="0">
            <a:spAutoFit/>
          </a:bodyPr>
          <a:lstStyle/>
          <a:p>
            <a:r>
              <a:rPr lang="en-US" dirty="0" smtClean="0"/>
              <a:t>Phase 1</a:t>
            </a:r>
            <a:endParaRPr lang="en-US" dirty="0"/>
          </a:p>
        </p:txBody>
      </p:sp>
    </p:spTree>
    <p:extLst>
      <p:ext uri="{BB962C8B-B14F-4D97-AF65-F5344CB8AC3E}">
        <p14:creationId xmlns:p14="http://schemas.microsoft.com/office/powerpoint/2010/main" xmlns="" val="6367271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 Control</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457200" y="1600200"/>
                <a:ext cx="5257800" cy="4525963"/>
              </a:xfrm>
            </p:spPr>
            <p:txBody>
              <a:bodyPr>
                <a:normAutofit fontScale="85000" lnSpcReduction="10000"/>
              </a:bodyPr>
              <a:lstStyle/>
              <a:p>
                <a:r>
                  <a:rPr lang="en-US" dirty="0" smtClean="0"/>
                  <a:t>For 6 DOF robots</a:t>
                </a:r>
              </a:p>
              <a:p>
                <a:pPr lvl="1"/>
                <a:r>
                  <a:rPr lang="en-US" b="0" dirty="0" smtClean="0"/>
                  <a:t>Velocity IK: </a:t>
                </a:r>
                <a14:m>
                  <m:oMath xmlns:m="http://schemas.openxmlformats.org/officeDocument/2006/math">
                    <m:acc>
                      <m:accPr>
                        <m:chr m:val="̇"/>
                        <m:ctrlPr>
                          <a:rPr lang="en-US" b="0" i="1" smtClean="0">
                            <a:latin typeface="Cambria Math"/>
                          </a:rPr>
                        </m:ctrlPr>
                      </m:accPr>
                      <m:e>
                        <m:r>
                          <a:rPr lang="en-US" b="0" i="1" smtClean="0">
                            <a:latin typeface="Cambria Math"/>
                          </a:rPr>
                          <m:t>𝑥</m:t>
                        </m:r>
                      </m:e>
                    </m:acc>
                    <m:r>
                      <a:rPr lang="en-US" b="0" i="1" smtClean="0">
                        <a:latin typeface="Cambria Math"/>
                      </a:rPr>
                      <m:t>=</m:t>
                    </m:r>
                    <m:r>
                      <a:rPr lang="en-US" b="0" i="1" smtClean="0">
                        <a:latin typeface="Cambria Math"/>
                      </a:rPr>
                      <m:t>𝐽</m:t>
                    </m:r>
                    <m:acc>
                      <m:accPr>
                        <m:chr m:val="̇"/>
                        <m:ctrlPr>
                          <a:rPr lang="en-US" b="0" i="1" smtClean="0">
                            <a:latin typeface="Cambria Math"/>
                          </a:rPr>
                        </m:ctrlPr>
                      </m:accPr>
                      <m:e>
                        <m:r>
                          <a:rPr lang="en-US" b="0" i="1" smtClean="0">
                            <a:latin typeface="Cambria Math"/>
                            <a:ea typeface="Cambria Math"/>
                          </a:rPr>
                          <m:t>𝜃</m:t>
                        </m:r>
                      </m:e>
                    </m:acc>
                  </m:oMath>
                </a14:m>
                <a:endParaRPr lang="en-US" dirty="0" smtClean="0"/>
              </a:p>
              <a:p>
                <a:pPr lvl="1"/>
                <a:r>
                  <a:rPr lang="en-US" dirty="0" smtClean="0">
                    <a:ea typeface="Cambria Math"/>
                  </a:rPr>
                  <a:t>Force IK: </a:t>
                </a:r>
                <a14:m>
                  <m:oMath xmlns:m="http://schemas.openxmlformats.org/officeDocument/2006/math">
                    <m:r>
                      <a:rPr lang="en-US" i="1" smtClean="0">
                        <a:latin typeface="Cambria Math"/>
                        <a:ea typeface="Cambria Math"/>
                      </a:rPr>
                      <m:t>𝜏</m:t>
                    </m:r>
                    <m:r>
                      <a:rPr lang="en-US" b="0" i="1" smtClean="0">
                        <a:latin typeface="Cambria Math"/>
                        <a:ea typeface="Cambria Math"/>
                      </a:rPr>
                      <m:t>= </m:t>
                    </m:r>
                    <m:sSup>
                      <m:sSupPr>
                        <m:ctrlPr>
                          <a:rPr lang="en-US" b="0" i="1" smtClean="0">
                            <a:latin typeface="Cambria Math"/>
                            <a:ea typeface="Cambria Math"/>
                          </a:rPr>
                        </m:ctrlPr>
                      </m:sSupPr>
                      <m:e>
                        <m:r>
                          <a:rPr lang="en-US" b="0" i="1" smtClean="0">
                            <a:latin typeface="Cambria Math"/>
                            <a:ea typeface="Cambria Math"/>
                          </a:rPr>
                          <m:t>𝐽</m:t>
                        </m:r>
                      </m:e>
                      <m:sup>
                        <m:r>
                          <a:rPr lang="en-US" b="0" i="1" smtClean="0">
                            <a:latin typeface="Cambria Math"/>
                            <a:ea typeface="Cambria Math"/>
                          </a:rPr>
                          <m:t>𝑇</m:t>
                        </m:r>
                      </m:sup>
                    </m:sSup>
                    <m:r>
                      <a:rPr lang="en-US" b="0" i="1" smtClean="0">
                        <a:latin typeface="Cambria Math"/>
                        <a:ea typeface="Cambria Math"/>
                      </a:rPr>
                      <m:t>𝐹</m:t>
                    </m:r>
                  </m:oMath>
                </a14:m>
                <a:endParaRPr lang="en-US" dirty="0" smtClean="0"/>
              </a:p>
              <a:p>
                <a:r>
                  <a:rPr lang="en-US" dirty="0" smtClean="0"/>
                  <a:t>Sawyer is 7 DOF</a:t>
                </a:r>
              </a:p>
              <a:p>
                <a:pPr lvl="1"/>
                <a:r>
                  <a:rPr lang="en-US" dirty="0" smtClean="0"/>
                  <a:t>J is not square</a:t>
                </a:r>
              </a:p>
              <a:p>
                <a:pPr lvl="1"/>
                <a:r>
                  <a:rPr lang="en-US" dirty="0" smtClean="0"/>
                  <a:t>Thus J is not invertible</a:t>
                </a:r>
              </a:p>
              <a:p>
                <a:r>
                  <a:rPr lang="en-US" dirty="0" smtClean="0"/>
                  <a:t>Resolved using </a:t>
                </a:r>
                <a:r>
                  <a:rPr lang="en-US" dirty="0" err="1" smtClean="0"/>
                  <a:t>Orocos</a:t>
                </a:r>
                <a:r>
                  <a:rPr lang="en-US" dirty="0" smtClean="0"/>
                  <a:t> KDL, which can solve n-DOF kinematic chains</a:t>
                </a:r>
              </a:p>
              <a:p>
                <a:r>
                  <a:rPr lang="en-US" dirty="0" smtClean="0"/>
                  <a:t>Tested by having robot press US probe down onto phantom</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600200"/>
                <a:ext cx="5257800" cy="4525963"/>
              </a:xfrm>
              <a:blipFill rotWithShape="1">
                <a:blip r:embed="rId3" cstate="print"/>
                <a:stretch>
                  <a:fillRect l="-1854" t="-2022" r="-3244" b="-5930"/>
                </a:stretch>
              </a:blipFill>
            </p:spPr>
            <p:txBody>
              <a:bodyPr/>
              <a:lstStyle/>
              <a:p>
                <a:r>
                  <a:rPr lang="en-US">
                    <a:noFill/>
                  </a:rPr>
                  <a:t> </a:t>
                </a:r>
              </a:p>
            </p:txBody>
          </p:sp>
        </mc:Fallback>
      </mc:AlternateContent>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62625" y="1600200"/>
            <a:ext cx="2914650" cy="4548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5762625" y="6248400"/>
            <a:ext cx="2847975" cy="381000"/>
          </a:xfrm>
          <a:prstGeom prst="rect">
            <a:avLst/>
          </a:prstGeom>
          <a:noFill/>
        </p:spPr>
        <p:txBody>
          <a:bodyPr wrap="square" rtlCol="0">
            <a:spAutoFit/>
          </a:bodyPr>
          <a:lstStyle/>
          <a:p>
            <a:pPr algn="ctr"/>
            <a:r>
              <a:rPr lang="en-US" dirty="0" smtClean="0"/>
              <a:t>Experimental Set-up</a:t>
            </a:r>
            <a:endParaRPr lang="en-US" dirty="0"/>
          </a:p>
        </p:txBody>
      </p:sp>
      <p:sp>
        <p:nvSpPr>
          <p:cNvPr id="7" name="TextBox 6"/>
          <p:cNvSpPr txBox="1"/>
          <p:nvPr/>
        </p:nvSpPr>
        <p:spPr>
          <a:xfrm>
            <a:off x="8210551" y="0"/>
            <a:ext cx="933449" cy="369332"/>
          </a:xfrm>
          <a:prstGeom prst="rect">
            <a:avLst/>
          </a:prstGeom>
          <a:noFill/>
        </p:spPr>
        <p:txBody>
          <a:bodyPr wrap="square" rtlCol="0">
            <a:spAutoFit/>
          </a:bodyPr>
          <a:lstStyle/>
          <a:p>
            <a:r>
              <a:rPr lang="en-US" dirty="0" smtClean="0"/>
              <a:t>Phase 1</a:t>
            </a:r>
            <a:endParaRPr lang="en-US" dirty="0"/>
          </a:p>
        </p:txBody>
      </p:sp>
      <p:sp>
        <p:nvSpPr>
          <p:cNvPr id="6" name="TextBox 5"/>
          <p:cNvSpPr txBox="1"/>
          <p:nvPr/>
        </p:nvSpPr>
        <p:spPr>
          <a:xfrm>
            <a:off x="5815012" y="2971800"/>
            <a:ext cx="890588" cy="369332"/>
          </a:xfrm>
          <a:prstGeom prst="rect">
            <a:avLst/>
          </a:prstGeom>
          <a:noFill/>
        </p:spPr>
        <p:txBody>
          <a:bodyPr wrap="square" rtlCol="0">
            <a:spAutoFit/>
          </a:bodyPr>
          <a:lstStyle/>
          <a:p>
            <a:r>
              <a:rPr lang="en-US" dirty="0" smtClean="0"/>
              <a:t>Robot</a:t>
            </a:r>
            <a:endParaRPr lang="en-US" dirty="0"/>
          </a:p>
        </p:txBody>
      </p:sp>
      <p:sp>
        <p:nvSpPr>
          <p:cNvPr id="8" name="TextBox 7"/>
          <p:cNvSpPr txBox="1"/>
          <p:nvPr/>
        </p:nvSpPr>
        <p:spPr>
          <a:xfrm>
            <a:off x="5815012" y="3505200"/>
            <a:ext cx="1195388" cy="369332"/>
          </a:xfrm>
          <a:prstGeom prst="rect">
            <a:avLst/>
          </a:prstGeom>
          <a:noFill/>
        </p:spPr>
        <p:txBody>
          <a:bodyPr wrap="square" rtlCol="0">
            <a:spAutoFit/>
          </a:bodyPr>
          <a:lstStyle/>
          <a:p>
            <a:r>
              <a:rPr lang="en-US" dirty="0" smtClean="0"/>
              <a:t>US Probe</a:t>
            </a:r>
            <a:endParaRPr lang="en-US" dirty="0"/>
          </a:p>
        </p:txBody>
      </p:sp>
      <p:sp>
        <p:nvSpPr>
          <p:cNvPr id="9" name="TextBox 8"/>
          <p:cNvSpPr txBox="1"/>
          <p:nvPr/>
        </p:nvSpPr>
        <p:spPr>
          <a:xfrm>
            <a:off x="5815012" y="4114800"/>
            <a:ext cx="1042988" cy="369332"/>
          </a:xfrm>
          <a:prstGeom prst="rect">
            <a:avLst/>
          </a:prstGeom>
          <a:noFill/>
        </p:spPr>
        <p:txBody>
          <a:bodyPr wrap="square" rtlCol="0">
            <a:spAutoFit/>
          </a:bodyPr>
          <a:lstStyle/>
          <a:p>
            <a:r>
              <a:rPr lang="en-US" dirty="0" smtClean="0"/>
              <a:t>Phantom</a:t>
            </a:r>
            <a:endParaRPr lang="en-US" dirty="0"/>
          </a:p>
        </p:txBody>
      </p:sp>
      <p:cxnSp>
        <p:nvCxnSpPr>
          <p:cNvPr id="11" name="Straight Arrow Connector 10"/>
          <p:cNvCxnSpPr/>
          <p:nvPr/>
        </p:nvCxnSpPr>
        <p:spPr>
          <a:xfrm flipV="1">
            <a:off x="6553200" y="2590800"/>
            <a:ext cx="0" cy="565666"/>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flipV="1">
            <a:off x="6858000" y="3505200"/>
            <a:ext cx="328612" cy="184666"/>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flipV="1">
            <a:off x="6743700" y="4114800"/>
            <a:ext cx="190500" cy="762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2564232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 Control</a:t>
            </a:r>
            <a:endParaRPr lang="en-US" dirty="0"/>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0" y="1600200"/>
            <a:ext cx="6210300" cy="3732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1676400" y="5541042"/>
            <a:ext cx="5715000" cy="523220"/>
          </a:xfrm>
          <a:prstGeom prst="rect">
            <a:avLst/>
          </a:prstGeom>
          <a:noFill/>
        </p:spPr>
        <p:txBody>
          <a:bodyPr wrap="square" rtlCol="0">
            <a:spAutoFit/>
          </a:bodyPr>
          <a:lstStyle/>
          <a:p>
            <a:pPr algn="ctr"/>
            <a:r>
              <a:rPr lang="en-US" sz="2800" dirty="0" smtClean="0"/>
              <a:t>The desired force in this trial was 10 N </a:t>
            </a:r>
            <a:endParaRPr lang="en-US" sz="2800" dirty="0"/>
          </a:p>
        </p:txBody>
      </p:sp>
      <p:sp>
        <p:nvSpPr>
          <p:cNvPr id="6" name="TextBox 5"/>
          <p:cNvSpPr txBox="1"/>
          <p:nvPr/>
        </p:nvSpPr>
        <p:spPr>
          <a:xfrm>
            <a:off x="8210551" y="0"/>
            <a:ext cx="933449" cy="369332"/>
          </a:xfrm>
          <a:prstGeom prst="rect">
            <a:avLst/>
          </a:prstGeom>
          <a:noFill/>
        </p:spPr>
        <p:txBody>
          <a:bodyPr wrap="square" rtlCol="0">
            <a:spAutoFit/>
          </a:bodyPr>
          <a:lstStyle/>
          <a:p>
            <a:r>
              <a:rPr lang="en-US" dirty="0" smtClean="0"/>
              <a:t>Phase 1</a:t>
            </a:r>
            <a:endParaRPr lang="en-US" dirty="0"/>
          </a:p>
        </p:txBody>
      </p:sp>
    </p:spTree>
    <p:extLst>
      <p:ext uri="{BB962C8B-B14F-4D97-AF65-F5344CB8AC3E}">
        <p14:creationId xmlns:p14="http://schemas.microsoft.com/office/powerpoint/2010/main" xmlns="" val="8408886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Recap</a:t>
            </a:r>
            <a:endParaRPr lang="en-US" dirty="0"/>
          </a:p>
        </p:txBody>
      </p:sp>
      <p:sp>
        <p:nvSpPr>
          <p:cNvPr id="3" name="Content Placeholder 2"/>
          <p:cNvSpPr>
            <a:spLocks noGrp="1"/>
          </p:cNvSpPr>
          <p:nvPr>
            <p:ph idx="1"/>
          </p:nvPr>
        </p:nvSpPr>
        <p:spPr/>
        <p:txBody>
          <a:bodyPr/>
          <a:lstStyle/>
          <a:p>
            <a:r>
              <a:rPr lang="en-US" dirty="0" smtClean="0"/>
              <a:t>Once these components are combined the US Probe can be autonomously placed on the spine</a:t>
            </a:r>
          </a:p>
          <a:p>
            <a:r>
              <a:rPr lang="en-US" dirty="0" smtClean="0"/>
              <a:t>Now the robot needs to automatically adjust the probe position to keep track of the surgeon’s needle</a:t>
            </a:r>
          </a:p>
          <a:p>
            <a:endParaRPr lang="en-US" dirty="0" smtClean="0"/>
          </a:p>
          <a:p>
            <a:endParaRPr lang="en-US" dirty="0"/>
          </a:p>
        </p:txBody>
      </p:sp>
      <p:sp>
        <p:nvSpPr>
          <p:cNvPr id="4" name="TextBox 3"/>
          <p:cNvSpPr txBox="1"/>
          <p:nvPr/>
        </p:nvSpPr>
        <p:spPr>
          <a:xfrm>
            <a:off x="8210551" y="0"/>
            <a:ext cx="933449" cy="369332"/>
          </a:xfrm>
          <a:prstGeom prst="rect">
            <a:avLst/>
          </a:prstGeom>
          <a:noFill/>
        </p:spPr>
        <p:txBody>
          <a:bodyPr wrap="square" rtlCol="0">
            <a:spAutoFit/>
          </a:bodyPr>
          <a:lstStyle/>
          <a:p>
            <a:r>
              <a:rPr lang="en-US" dirty="0" smtClean="0"/>
              <a:t>Phase 2</a:t>
            </a:r>
            <a:endParaRPr lang="en-US" dirty="0"/>
          </a:p>
        </p:txBody>
      </p:sp>
    </p:spTree>
    <p:extLst>
      <p:ext uri="{BB962C8B-B14F-4D97-AF65-F5344CB8AC3E}">
        <p14:creationId xmlns:p14="http://schemas.microsoft.com/office/powerpoint/2010/main" xmlns="" val="10882564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Photoacoustic Images from Spine</a:t>
            </a:r>
          </a:p>
        </p:txBody>
      </p:sp>
      <p:pic>
        <p:nvPicPr>
          <p:cNvPr id="14338"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9810" y="1600200"/>
            <a:ext cx="8044379"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2590800" y="6248400"/>
            <a:ext cx="4038600" cy="369332"/>
          </a:xfrm>
          <a:prstGeom prst="rect">
            <a:avLst/>
          </a:prstGeom>
          <a:noFill/>
        </p:spPr>
        <p:txBody>
          <a:bodyPr wrap="square" rtlCol="0">
            <a:spAutoFit/>
          </a:bodyPr>
          <a:lstStyle/>
          <a:p>
            <a:pPr algn="ctr"/>
            <a:r>
              <a:rPr lang="en-US" dirty="0" smtClean="0"/>
              <a:t>Experimental Set-up</a:t>
            </a:r>
            <a:endParaRPr lang="en-US" dirty="0"/>
          </a:p>
        </p:txBody>
      </p:sp>
      <p:sp>
        <p:nvSpPr>
          <p:cNvPr id="5" name="TextBox 4"/>
          <p:cNvSpPr txBox="1"/>
          <p:nvPr/>
        </p:nvSpPr>
        <p:spPr>
          <a:xfrm>
            <a:off x="8210551" y="0"/>
            <a:ext cx="933449" cy="369332"/>
          </a:xfrm>
          <a:prstGeom prst="rect">
            <a:avLst/>
          </a:prstGeom>
          <a:noFill/>
        </p:spPr>
        <p:txBody>
          <a:bodyPr wrap="square" rtlCol="0">
            <a:spAutoFit/>
          </a:bodyPr>
          <a:lstStyle/>
          <a:p>
            <a:r>
              <a:rPr lang="en-US" dirty="0" smtClean="0"/>
              <a:t>Phase 2</a:t>
            </a:r>
            <a:endParaRPr lang="en-US" dirty="0"/>
          </a:p>
        </p:txBody>
      </p:sp>
      <p:sp>
        <p:nvSpPr>
          <p:cNvPr id="4" name="TextBox 3"/>
          <p:cNvSpPr txBox="1"/>
          <p:nvPr/>
        </p:nvSpPr>
        <p:spPr>
          <a:xfrm>
            <a:off x="1828800" y="1676400"/>
            <a:ext cx="1219200" cy="369332"/>
          </a:xfrm>
          <a:prstGeom prst="rect">
            <a:avLst/>
          </a:prstGeom>
          <a:noFill/>
        </p:spPr>
        <p:txBody>
          <a:bodyPr wrap="square" rtlCol="0">
            <a:spAutoFit/>
          </a:bodyPr>
          <a:lstStyle/>
          <a:p>
            <a:r>
              <a:rPr lang="en-US" dirty="0" smtClean="0"/>
              <a:t>US Probe</a:t>
            </a:r>
            <a:endParaRPr lang="en-US" dirty="0"/>
          </a:p>
        </p:txBody>
      </p:sp>
      <p:sp>
        <p:nvSpPr>
          <p:cNvPr id="6" name="TextBox 5"/>
          <p:cNvSpPr txBox="1"/>
          <p:nvPr/>
        </p:nvSpPr>
        <p:spPr>
          <a:xfrm>
            <a:off x="2590800" y="5029200"/>
            <a:ext cx="2057400" cy="923330"/>
          </a:xfrm>
          <a:prstGeom prst="rect">
            <a:avLst/>
          </a:prstGeom>
          <a:noFill/>
        </p:spPr>
        <p:txBody>
          <a:bodyPr wrap="square" rtlCol="0">
            <a:spAutoFit/>
          </a:bodyPr>
          <a:lstStyle/>
          <a:p>
            <a:r>
              <a:rPr lang="en-US" dirty="0" smtClean="0"/>
              <a:t>Hollow Biopsy Needle with Optical Fiber Inside</a:t>
            </a:r>
            <a:endParaRPr lang="en-US" dirty="0"/>
          </a:p>
        </p:txBody>
      </p:sp>
      <p:cxnSp>
        <p:nvCxnSpPr>
          <p:cNvPr id="8" name="Straight Arrow Connector 7"/>
          <p:cNvCxnSpPr/>
          <p:nvPr/>
        </p:nvCxnSpPr>
        <p:spPr>
          <a:xfrm>
            <a:off x="3048000" y="1861066"/>
            <a:ext cx="990600"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a:stCxn id="6" idx="3"/>
          </p:cNvCxnSpPr>
          <p:nvPr/>
        </p:nvCxnSpPr>
        <p:spPr>
          <a:xfrm>
            <a:off x="4648200" y="5490865"/>
            <a:ext cx="1143000"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1371600" y="3810000"/>
            <a:ext cx="1905000" cy="369332"/>
          </a:xfrm>
          <a:prstGeom prst="rect">
            <a:avLst/>
          </a:prstGeom>
          <a:noFill/>
        </p:spPr>
        <p:txBody>
          <a:bodyPr wrap="square" rtlCol="0">
            <a:spAutoFit/>
          </a:bodyPr>
          <a:lstStyle/>
          <a:p>
            <a:r>
              <a:rPr lang="en-US" dirty="0" smtClean="0"/>
              <a:t>Spine</a:t>
            </a:r>
            <a:endParaRPr lang="en-US" dirty="0"/>
          </a:p>
        </p:txBody>
      </p:sp>
      <p:cxnSp>
        <p:nvCxnSpPr>
          <p:cNvPr id="13" name="Straight Arrow Connector 12"/>
          <p:cNvCxnSpPr/>
          <p:nvPr/>
        </p:nvCxnSpPr>
        <p:spPr>
          <a:xfrm flipV="1">
            <a:off x="2133600" y="3657600"/>
            <a:ext cx="304800" cy="337066"/>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3887147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and Motivation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Challenges:</a:t>
            </a:r>
          </a:p>
          <a:p>
            <a:pPr lvl="1"/>
            <a:r>
              <a:rPr lang="en-US" dirty="0" smtClean="0"/>
              <a:t>Many spinal surgeries utilize fluoroscopy for guidance of tools –&gt; risk of radiation dose to patient and surgeon</a:t>
            </a:r>
          </a:p>
          <a:p>
            <a:pPr lvl="1"/>
            <a:r>
              <a:rPr lang="en-US" dirty="0" smtClean="0"/>
              <a:t>Vital structures such as blood vessels and nerves are not visible with fluoroscopy –&gt; risk of injury</a:t>
            </a:r>
          </a:p>
          <a:p>
            <a:r>
              <a:rPr lang="en-US" dirty="0" smtClean="0"/>
              <a:t>Potential Solution:</a:t>
            </a:r>
          </a:p>
          <a:p>
            <a:pPr lvl="1"/>
            <a:r>
              <a:rPr lang="en-US" dirty="0" smtClean="0"/>
              <a:t>Photoacoustic Image guidance could potentially solve both problems at once</a:t>
            </a:r>
          </a:p>
          <a:p>
            <a:r>
              <a:rPr lang="en-US" dirty="0" smtClean="0"/>
              <a:t>Approach:</a:t>
            </a:r>
          </a:p>
          <a:p>
            <a:pPr lvl="1"/>
            <a:r>
              <a:rPr lang="en-US" dirty="0" smtClean="0"/>
              <a:t>Phase 1 : Autonomous placement of probe onto spine</a:t>
            </a:r>
          </a:p>
          <a:p>
            <a:pPr lvl="1"/>
            <a:r>
              <a:rPr lang="en-US" dirty="0" smtClean="0"/>
              <a:t>Phase 2 : Automatic Tracking of Needle by Robot-controlled US probe</a:t>
            </a:r>
          </a:p>
        </p:txBody>
      </p:sp>
      <p:pic>
        <p:nvPicPr>
          <p:cNvPr id="1026" name="Picture 2"/>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0" b="100000" l="0" r="93734">
                        <a14:foregroundMark x1="50653" y1="29644" x2="50653" y2="29644"/>
                        <a14:foregroundMark x1="59530" y1="25296" x2="59530" y2="25296"/>
                        <a14:foregroundMark x1="66057" y1="23320" x2="66057" y2="23320"/>
                        <a14:foregroundMark x1="44125" y1="54941" x2="44125" y2="54941"/>
                        <a14:foregroundMark x1="79112" y1="74704" x2="79112" y2="74704"/>
                        <a14:foregroundMark x1="87728" y1="82609" x2="87728" y2="82609"/>
                        <a14:foregroundMark x1="84334" y1="80237" x2="84334" y2="80237"/>
                        <a14:foregroundMark x1="81462" y1="78261" x2="81462" y2="78261"/>
                        <a14:foregroundMark x1="79896" y1="75889" x2="79896" y2="75889"/>
                        <a14:foregroundMark x1="40731" y1="54150" x2="40731" y2="54150"/>
                        <a14:foregroundMark x1="39164" y1="52569" x2="39164" y2="52569"/>
                        <a14:foregroundMark x1="36815" y1="48617" x2="36815" y2="48617"/>
                        <a14:foregroundMark x1="49869" y1="29644" x2="49869" y2="29644"/>
                        <a14:foregroundMark x1="47258" y1="37154" x2="47258" y2="37154"/>
                        <a14:foregroundMark x1="47258" y1="37154" x2="49869" y2="37549"/>
                        <a14:foregroundMark x1="51436" y1="37549" x2="51436" y2="37549"/>
                        <a14:foregroundMark x1="51697" y1="37154" x2="52742" y2="33202"/>
                        <a14:foregroundMark x1="53786" y1="32016" x2="53786" y2="32016"/>
                        <a14:foregroundMark x1="42820" y1="32016" x2="42820" y2="32016"/>
                        <a14:foregroundMark x1="39164" y1="28854" x2="39164" y2="28854"/>
                        <a14:backgroundMark x1="58747" y1="7905" x2="58747" y2="7905"/>
                        <a14:backgroundMark x1="83551" y1="44269" x2="83551" y2="44269"/>
                        <a14:backgroundMark x1="55091" y1="80237" x2="55091" y2="80237"/>
                        <a14:backgroundMark x1="5744" y1="36364" x2="5744" y2="36364"/>
                        <a14:backgroundMark x1="6005" y1="86957" x2="6005" y2="86957"/>
                        <a14:backgroundMark x1="87990" y1="9881" x2="87990" y2="9881"/>
                        <a14:backgroundMark x1="67363" y1="47431" x2="67363" y2="47431"/>
                        <a14:backgroundMark x1="77807" y1="58498" x2="77807" y2="58498"/>
                        <a14:backgroundMark x1="72324" y1="86561" x2="72324" y2="86561"/>
                        <a14:backgroundMark x1="41514" y1="72727" x2="41514" y2="72727"/>
                        <a14:backgroundMark x1="42298" y1="90119" x2="42298" y2="90119"/>
                      </a14:backgroundRemoval>
                    </a14:imgEffect>
                  </a14:imgLayer>
                </a14:imgProps>
              </a:ext>
              <a:ext uri="{28A0092B-C50C-407E-A947-70E740481C1C}">
                <a14:useLocalDpi xmlns:a14="http://schemas.microsoft.com/office/drawing/2010/main" xmlns="" val="0"/>
              </a:ext>
            </a:extLst>
          </a:blip>
          <a:srcRect/>
          <a:stretch>
            <a:fillRect/>
          </a:stretch>
        </p:blipFill>
        <p:spPr bwMode="auto">
          <a:xfrm>
            <a:off x="6808787" y="5343525"/>
            <a:ext cx="2335213" cy="1543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68965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Photoacoustic Images from Spine</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685800" y="1535509"/>
            <a:ext cx="6910868" cy="4091781"/>
          </a:xfrm>
        </p:spPr>
      </p:pic>
      <p:sp>
        <p:nvSpPr>
          <p:cNvPr id="3" name="TextBox 2"/>
          <p:cNvSpPr txBox="1"/>
          <p:nvPr/>
        </p:nvSpPr>
        <p:spPr>
          <a:xfrm>
            <a:off x="609600" y="5715000"/>
            <a:ext cx="3429000" cy="369332"/>
          </a:xfrm>
          <a:prstGeom prst="rect">
            <a:avLst/>
          </a:prstGeom>
          <a:noFill/>
        </p:spPr>
        <p:txBody>
          <a:bodyPr wrap="square" rtlCol="0">
            <a:spAutoFit/>
          </a:bodyPr>
          <a:lstStyle/>
          <a:p>
            <a:pPr algn="ctr"/>
            <a:r>
              <a:rPr lang="en-US" dirty="0" smtClean="0"/>
              <a:t>Photoacoustic Image</a:t>
            </a:r>
            <a:endParaRPr lang="en-US" dirty="0"/>
          </a:p>
        </p:txBody>
      </p:sp>
      <p:sp>
        <p:nvSpPr>
          <p:cNvPr id="5" name="TextBox 4"/>
          <p:cNvSpPr txBox="1"/>
          <p:nvPr/>
        </p:nvSpPr>
        <p:spPr>
          <a:xfrm>
            <a:off x="4152900" y="5715000"/>
            <a:ext cx="3505200" cy="369332"/>
          </a:xfrm>
          <a:prstGeom prst="rect">
            <a:avLst/>
          </a:prstGeom>
          <a:noFill/>
        </p:spPr>
        <p:txBody>
          <a:bodyPr wrap="square" rtlCol="0">
            <a:spAutoFit/>
          </a:bodyPr>
          <a:lstStyle/>
          <a:p>
            <a:pPr algn="ctr"/>
            <a:r>
              <a:rPr lang="en-US" dirty="0" smtClean="0"/>
              <a:t>B-Mode Ultrasound Image</a:t>
            </a:r>
            <a:endParaRPr lang="en-US" dirty="0"/>
          </a:p>
        </p:txBody>
      </p:sp>
      <p:sp>
        <p:nvSpPr>
          <p:cNvPr id="6" name="TextBox 5"/>
          <p:cNvSpPr txBox="1"/>
          <p:nvPr/>
        </p:nvSpPr>
        <p:spPr>
          <a:xfrm>
            <a:off x="8210551" y="0"/>
            <a:ext cx="933449" cy="369332"/>
          </a:xfrm>
          <a:prstGeom prst="rect">
            <a:avLst/>
          </a:prstGeom>
          <a:noFill/>
        </p:spPr>
        <p:txBody>
          <a:bodyPr wrap="square" rtlCol="0">
            <a:spAutoFit/>
          </a:bodyPr>
          <a:lstStyle/>
          <a:p>
            <a:r>
              <a:rPr lang="en-US" dirty="0" smtClean="0"/>
              <a:t>Phase 2</a:t>
            </a:r>
            <a:endParaRPr lang="en-US" dirty="0"/>
          </a:p>
        </p:txBody>
      </p:sp>
      <p:cxnSp>
        <p:nvCxnSpPr>
          <p:cNvPr id="8" name="Straight Arrow Connector 7"/>
          <p:cNvCxnSpPr/>
          <p:nvPr/>
        </p:nvCxnSpPr>
        <p:spPr>
          <a:xfrm flipV="1">
            <a:off x="5029200" y="3733800"/>
            <a:ext cx="228600" cy="5334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72000" y="4333875"/>
            <a:ext cx="914400" cy="381000"/>
          </a:xfrm>
          <a:prstGeom prst="rect">
            <a:avLst/>
          </a:prstGeom>
          <a:noFill/>
        </p:spPr>
        <p:txBody>
          <a:bodyPr wrap="square" rtlCol="0">
            <a:spAutoFit/>
          </a:bodyPr>
          <a:lstStyle/>
          <a:p>
            <a:r>
              <a:rPr lang="en-US" dirty="0" smtClean="0">
                <a:solidFill>
                  <a:schemeClr val="bg1"/>
                </a:solidFill>
              </a:rPr>
              <a:t>Spine</a:t>
            </a:r>
            <a:endParaRPr lang="en-US" dirty="0">
              <a:solidFill>
                <a:schemeClr val="bg1"/>
              </a:solidFill>
            </a:endParaRPr>
          </a:p>
        </p:txBody>
      </p:sp>
      <p:cxnSp>
        <p:nvCxnSpPr>
          <p:cNvPr id="11" name="Straight Arrow Connector 10"/>
          <p:cNvCxnSpPr/>
          <p:nvPr/>
        </p:nvCxnSpPr>
        <p:spPr>
          <a:xfrm flipH="1" flipV="1">
            <a:off x="1743075" y="4067175"/>
            <a:ext cx="838200" cy="5334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628900" y="4458563"/>
            <a:ext cx="1143000" cy="646331"/>
          </a:xfrm>
          <a:prstGeom prst="rect">
            <a:avLst/>
          </a:prstGeom>
          <a:noFill/>
        </p:spPr>
        <p:txBody>
          <a:bodyPr wrap="square" rtlCol="0">
            <a:spAutoFit/>
          </a:bodyPr>
          <a:lstStyle/>
          <a:p>
            <a:r>
              <a:rPr lang="en-US" dirty="0" smtClean="0">
                <a:solidFill>
                  <a:schemeClr val="bg1"/>
                </a:solidFill>
              </a:rPr>
              <a:t>Needle Tip</a:t>
            </a:r>
            <a:endParaRPr lang="en-US" dirty="0">
              <a:solidFill>
                <a:schemeClr val="bg1"/>
              </a:solidFill>
            </a:endParaRPr>
          </a:p>
        </p:txBody>
      </p:sp>
      <p:sp>
        <p:nvSpPr>
          <p:cNvPr id="15" name="Right Brace 14"/>
          <p:cNvSpPr/>
          <p:nvPr/>
        </p:nvSpPr>
        <p:spPr>
          <a:xfrm>
            <a:off x="7696200" y="1600200"/>
            <a:ext cx="441959" cy="3962400"/>
          </a:xfrm>
          <a:prstGeom prst="rightBrace">
            <a:avLst>
              <a:gd name="adj1" fmla="val 8333"/>
              <a:gd name="adj2" fmla="val 50240"/>
            </a:avLst>
          </a:prstGeom>
          <a:ln w="28575"/>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sp>
        <p:nvSpPr>
          <p:cNvPr id="16" name="TextBox 15"/>
          <p:cNvSpPr txBox="1"/>
          <p:nvPr/>
        </p:nvSpPr>
        <p:spPr>
          <a:xfrm>
            <a:off x="8210551" y="3217724"/>
            <a:ext cx="933449" cy="646331"/>
          </a:xfrm>
          <a:prstGeom prst="rect">
            <a:avLst/>
          </a:prstGeom>
          <a:noFill/>
        </p:spPr>
        <p:txBody>
          <a:bodyPr wrap="square" rtlCol="0">
            <a:spAutoFit/>
          </a:bodyPr>
          <a:lstStyle/>
          <a:p>
            <a:r>
              <a:rPr lang="en-US" dirty="0" smtClean="0"/>
              <a:t>4.5cm Depth</a:t>
            </a:r>
            <a:endParaRPr lang="en-US" dirty="0"/>
          </a:p>
        </p:txBody>
      </p:sp>
    </p:spTree>
    <p:extLst>
      <p:ext uri="{BB962C8B-B14F-4D97-AF65-F5344CB8AC3E}">
        <p14:creationId xmlns:p14="http://schemas.microsoft.com/office/powerpoint/2010/main" xmlns="" val="32834976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Photoacoustic Images from Spine</a:t>
            </a:r>
            <a:endParaRPr lang="en-US"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49920" y="1600200"/>
            <a:ext cx="384416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ight Brace 4"/>
          <p:cNvSpPr/>
          <p:nvPr/>
        </p:nvSpPr>
        <p:spPr>
          <a:xfrm>
            <a:off x="6629400" y="1609724"/>
            <a:ext cx="441959" cy="4486275"/>
          </a:xfrm>
          <a:prstGeom prst="rightBrace">
            <a:avLst>
              <a:gd name="adj1" fmla="val 8333"/>
              <a:gd name="adj2" fmla="val 50240"/>
            </a:avLst>
          </a:prstGeom>
          <a:ln w="28575"/>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sp>
        <p:nvSpPr>
          <p:cNvPr id="6" name="TextBox 5"/>
          <p:cNvSpPr txBox="1"/>
          <p:nvPr/>
        </p:nvSpPr>
        <p:spPr>
          <a:xfrm>
            <a:off x="7277102" y="3529695"/>
            <a:ext cx="933449" cy="646331"/>
          </a:xfrm>
          <a:prstGeom prst="rect">
            <a:avLst/>
          </a:prstGeom>
          <a:noFill/>
        </p:spPr>
        <p:txBody>
          <a:bodyPr wrap="square" rtlCol="0">
            <a:spAutoFit/>
          </a:bodyPr>
          <a:lstStyle/>
          <a:p>
            <a:r>
              <a:rPr lang="en-US" dirty="0" smtClean="0"/>
              <a:t>4.5cm Depth</a:t>
            </a:r>
            <a:endParaRPr lang="en-US" dirty="0"/>
          </a:p>
        </p:txBody>
      </p:sp>
      <p:sp>
        <p:nvSpPr>
          <p:cNvPr id="4" name="TextBox 3"/>
          <p:cNvSpPr txBox="1"/>
          <p:nvPr/>
        </p:nvSpPr>
        <p:spPr>
          <a:xfrm>
            <a:off x="1905000" y="6172200"/>
            <a:ext cx="5295902" cy="523220"/>
          </a:xfrm>
          <a:prstGeom prst="rect">
            <a:avLst/>
          </a:prstGeom>
          <a:noFill/>
        </p:spPr>
        <p:txBody>
          <a:bodyPr wrap="square" rtlCol="0">
            <a:spAutoFit/>
          </a:bodyPr>
          <a:lstStyle/>
          <a:p>
            <a:pPr algn="ctr"/>
            <a:r>
              <a:rPr lang="en-US" sz="2800" dirty="0" smtClean="0"/>
              <a:t>Bare fiber directly pointed at bone</a:t>
            </a:r>
            <a:endParaRPr lang="en-US" sz="2800" dirty="0"/>
          </a:p>
        </p:txBody>
      </p:sp>
    </p:spTree>
    <p:extLst>
      <p:ext uri="{BB962C8B-B14F-4D97-AF65-F5344CB8AC3E}">
        <p14:creationId xmlns:p14="http://schemas.microsoft.com/office/powerpoint/2010/main" xmlns="" val="4232318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a:t>
            </a:r>
            <a:r>
              <a:rPr lang="en-US" dirty="0" err="1" smtClean="0"/>
              <a:t>Servoing</a:t>
            </a:r>
            <a:r>
              <a:rPr lang="en-US" dirty="0" smtClean="0"/>
              <a:t> </a:t>
            </a:r>
            <a:endParaRPr lang="en-US" dirty="0"/>
          </a:p>
        </p:txBody>
      </p:sp>
      <p:pic>
        <p:nvPicPr>
          <p:cNvPr id="5" name="ghsgfds.avi">
            <a:hlinkClick r:id="" action="ppaction://media"/>
          </p:cNvPr>
          <p:cNvPicPr>
            <a:picLocks noGrp="1" noChangeAspect="1"/>
          </p:cNvPicPr>
          <p:nvPr>
            <p:ph idx="1"/>
            <a:videoFile r:link="rId1"/>
            <p:extLst>
              <p:ext uri="{DAA4B4D4-6D71-4841-9C94-3DE7FCFB9230}">
                <p14:media xmlns:p14="http://schemas.microsoft.com/office/powerpoint/2010/main" xmlns="" r:embed="rId4"/>
              </p:ext>
            </p:extLst>
          </p:nvPr>
        </p:nvPicPr>
        <p:blipFill>
          <a:blip r:embed="rId5" cstate="print"/>
          <a:stretch>
            <a:fillRect/>
          </a:stretch>
        </p:blipFill>
        <p:spPr>
          <a:xfrm>
            <a:off x="592138" y="1219200"/>
            <a:ext cx="7618413" cy="4525963"/>
          </a:xfrm>
        </p:spPr>
      </p:pic>
      <p:sp>
        <p:nvSpPr>
          <p:cNvPr id="3" name="TextBox 2"/>
          <p:cNvSpPr txBox="1"/>
          <p:nvPr/>
        </p:nvSpPr>
        <p:spPr>
          <a:xfrm>
            <a:off x="762000" y="6172200"/>
            <a:ext cx="3810000" cy="369332"/>
          </a:xfrm>
          <a:prstGeom prst="rect">
            <a:avLst/>
          </a:prstGeom>
          <a:noFill/>
        </p:spPr>
        <p:txBody>
          <a:bodyPr wrap="square" rtlCol="0">
            <a:spAutoFit/>
          </a:bodyPr>
          <a:lstStyle/>
          <a:p>
            <a:pPr algn="ctr"/>
            <a:r>
              <a:rPr lang="en-US" dirty="0" smtClean="0"/>
              <a:t>Photoacoustic Image</a:t>
            </a:r>
            <a:endParaRPr lang="en-US" dirty="0"/>
          </a:p>
        </p:txBody>
      </p:sp>
      <p:sp>
        <p:nvSpPr>
          <p:cNvPr id="4" name="TextBox 3"/>
          <p:cNvSpPr txBox="1"/>
          <p:nvPr/>
        </p:nvSpPr>
        <p:spPr>
          <a:xfrm>
            <a:off x="4572000" y="6015276"/>
            <a:ext cx="3733800" cy="861774"/>
          </a:xfrm>
          <a:prstGeom prst="rect">
            <a:avLst/>
          </a:prstGeom>
          <a:noFill/>
        </p:spPr>
        <p:txBody>
          <a:bodyPr wrap="square" rtlCol="0">
            <a:spAutoFit/>
          </a:bodyPr>
          <a:lstStyle/>
          <a:p>
            <a:pPr algn="ctr"/>
            <a:r>
              <a:rPr lang="en-US" dirty="0" smtClean="0"/>
              <a:t>Segmented Image</a:t>
            </a:r>
            <a:br>
              <a:rPr lang="en-US" dirty="0" smtClean="0"/>
            </a:br>
            <a:r>
              <a:rPr lang="en-US" sz="1600" dirty="0" smtClean="0"/>
              <a:t>Red Circle – Detected Needle Tip Location</a:t>
            </a:r>
          </a:p>
          <a:p>
            <a:pPr algn="ctr"/>
            <a:r>
              <a:rPr lang="en-US" sz="1600" dirty="0" smtClean="0"/>
              <a:t>Green Line – Center Line</a:t>
            </a:r>
            <a:endParaRPr lang="en-US" sz="1600" dirty="0"/>
          </a:p>
        </p:txBody>
      </p:sp>
      <p:sp>
        <p:nvSpPr>
          <p:cNvPr id="6" name="TextBox 5"/>
          <p:cNvSpPr txBox="1"/>
          <p:nvPr/>
        </p:nvSpPr>
        <p:spPr>
          <a:xfrm>
            <a:off x="8210551" y="0"/>
            <a:ext cx="933449" cy="369332"/>
          </a:xfrm>
          <a:prstGeom prst="rect">
            <a:avLst/>
          </a:prstGeom>
          <a:noFill/>
        </p:spPr>
        <p:txBody>
          <a:bodyPr wrap="square" rtlCol="0">
            <a:spAutoFit/>
          </a:bodyPr>
          <a:lstStyle/>
          <a:p>
            <a:r>
              <a:rPr lang="en-US" dirty="0" smtClean="0"/>
              <a:t>Phase 2</a:t>
            </a:r>
            <a:endParaRPr lang="en-US" dirty="0"/>
          </a:p>
        </p:txBody>
      </p:sp>
      <p:cxnSp>
        <p:nvCxnSpPr>
          <p:cNvPr id="8" name="Straight Connector 7"/>
          <p:cNvCxnSpPr>
            <a:stCxn id="5" idx="0"/>
            <a:endCxn id="5" idx="2"/>
          </p:cNvCxnSpPr>
          <p:nvPr/>
        </p:nvCxnSpPr>
        <p:spPr>
          <a:xfrm>
            <a:off x="4401345" y="1219200"/>
            <a:ext cx="0" cy="452596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476988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a:t>
            </a:r>
            <a:r>
              <a:rPr lang="en-US" dirty="0" err="1" smtClean="0"/>
              <a:t>Servoing</a:t>
            </a:r>
            <a:endParaRPr lang="en-US" dirty="0"/>
          </a:p>
        </p:txBody>
      </p:sp>
      <p:sp>
        <p:nvSpPr>
          <p:cNvPr id="3" name="Content Placeholder 2"/>
          <p:cNvSpPr>
            <a:spLocks noGrp="1"/>
          </p:cNvSpPr>
          <p:nvPr>
            <p:ph idx="1"/>
          </p:nvPr>
        </p:nvSpPr>
        <p:spPr/>
        <p:txBody>
          <a:bodyPr/>
          <a:lstStyle/>
          <a:p>
            <a:r>
              <a:rPr lang="en-US" dirty="0" smtClean="0"/>
              <a:t>My system tracks the needle tip with high accuracy (~0.5mm average error ex vivo)</a:t>
            </a:r>
          </a:p>
          <a:p>
            <a:r>
              <a:rPr lang="en-US" dirty="0" smtClean="0"/>
              <a:t>Need to test it on vertebral phantom</a:t>
            </a:r>
          </a:p>
          <a:p>
            <a:endParaRPr lang="en-US" dirty="0"/>
          </a:p>
        </p:txBody>
      </p:sp>
      <p:sp>
        <p:nvSpPr>
          <p:cNvPr id="4" name="TextBox 3"/>
          <p:cNvSpPr txBox="1"/>
          <p:nvPr/>
        </p:nvSpPr>
        <p:spPr>
          <a:xfrm>
            <a:off x="8210551" y="0"/>
            <a:ext cx="933449" cy="369332"/>
          </a:xfrm>
          <a:prstGeom prst="rect">
            <a:avLst/>
          </a:prstGeom>
          <a:noFill/>
        </p:spPr>
        <p:txBody>
          <a:bodyPr wrap="square" rtlCol="0">
            <a:spAutoFit/>
          </a:bodyPr>
          <a:lstStyle/>
          <a:p>
            <a:r>
              <a:rPr lang="en-US" dirty="0" smtClean="0"/>
              <a:t>Phase 2</a:t>
            </a:r>
            <a:endParaRPr lang="en-US" dirty="0"/>
          </a:p>
        </p:txBody>
      </p:sp>
    </p:spTree>
    <p:extLst>
      <p:ext uri="{BB962C8B-B14F-4D97-AF65-F5344CB8AC3E}">
        <p14:creationId xmlns:p14="http://schemas.microsoft.com/office/powerpoint/2010/main" xmlns="" val="34191114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Original Timeline</a:t>
            </a:r>
            <a:endParaRPr lang="en-US" dirty="0"/>
          </a:p>
        </p:txBody>
      </p:sp>
      <p:sp>
        <p:nvSpPr>
          <p:cNvPr id="3" name="Content Placeholder 2"/>
          <p:cNvSpPr>
            <a:spLocks noGrp="1"/>
          </p:cNvSpPr>
          <p:nvPr>
            <p:ph idx="1"/>
          </p:nvPr>
        </p:nvSpPr>
        <p:spPr>
          <a:xfrm>
            <a:off x="1143000" y="1600200"/>
            <a:ext cx="7772400" cy="4525963"/>
          </a:xfrm>
        </p:spPr>
        <p:txBody>
          <a:bodyPr>
            <a:normAutofit fontScale="92500"/>
          </a:bodyPr>
          <a:lstStyle/>
          <a:p>
            <a:r>
              <a:rPr lang="en-US" sz="2400" dirty="0" smtClean="0"/>
              <a:t>Calibrate </a:t>
            </a:r>
            <a:r>
              <a:rPr lang="en-US" sz="2400" dirty="0" err="1" smtClean="0"/>
              <a:t>Kinect</a:t>
            </a:r>
            <a:r>
              <a:rPr lang="en-US" sz="2400" dirty="0"/>
              <a:t> </a:t>
            </a:r>
            <a:r>
              <a:rPr lang="en-US" sz="2400" dirty="0" smtClean="0"/>
              <a:t>and Register to robot		     Feb</a:t>
            </a:r>
            <a:r>
              <a:rPr lang="en-US" sz="2400" dirty="0"/>
              <a:t>. 20</a:t>
            </a:r>
          </a:p>
          <a:p>
            <a:endParaRPr lang="en-US" sz="2400" dirty="0" smtClean="0"/>
          </a:p>
          <a:p>
            <a:r>
              <a:rPr lang="en-US" sz="2400" dirty="0" smtClean="0"/>
              <a:t>Develop Autonomous Probe Placement 		 March </a:t>
            </a:r>
            <a:r>
              <a:rPr lang="en-US" sz="2400" dirty="0"/>
              <a:t>20</a:t>
            </a:r>
          </a:p>
          <a:p>
            <a:endParaRPr lang="en-US" sz="2400" dirty="0" smtClean="0"/>
          </a:p>
          <a:p>
            <a:r>
              <a:rPr lang="en-US" sz="2400" dirty="0" smtClean="0"/>
              <a:t>Explore PA Imaging </a:t>
            </a:r>
            <a:r>
              <a:rPr lang="en-US" sz="2400" dirty="0"/>
              <a:t>in Spine </a:t>
            </a:r>
            <a:r>
              <a:rPr lang="en-US" sz="2400" dirty="0" smtClean="0"/>
              <a:t>			          	 March </a:t>
            </a:r>
            <a:r>
              <a:rPr lang="en-US" sz="2400" dirty="0"/>
              <a:t>20</a:t>
            </a:r>
          </a:p>
          <a:p>
            <a:endParaRPr lang="en-US" sz="2400" dirty="0" smtClean="0"/>
          </a:p>
          <a:p>
            <a:r>
              <a:rPr lang="en-US" sz="2400" dirty="0" smtClean="0"/>
              <a:t>Develop Needle Tip Segmentation and Visual </a:t>
            </a:r>
          </a:p>
          <a:p>
            <a:pPr marL="0" indent="0">
              <a:buNone/>
            </a:pPr>
            <a:r>
              <a:rPr lang="en-US" sz="2400" dirty="0" smtClean="0"/>
              <a:t>     </a:t>
            </a:r>
            <a:r>
              <a:rPr lang="en-US" sz="2400" dirty="0" err="1" smtClean="0"/>
              <a:t>Servoing</a:t>
            </a:r>
            <a:r>
              <a:rPr lang="en-US" sz="2400" dirty="0" smtClean="0"/>
              <a:t> System for Spinal PA 			    April </a:t>
            </a:r>
            <a:r>
              <a:rPr lang="en-US" sz="2400" dirty="0"/>
              <a:t>10</a:t>
            </a:r>
          </a:p>
          <a:p>
            <a:endParaRPr lang="en-US" sz="2400" dirty="0" smtClean="0"/>
          </a:p>
          <a:p>
            <a:r>
              <a:rPr lang="en-US" sz="2400" dirty="0" smtClean="0"/>
              <a:t>Demonstrate system on </a:t>
            </a:r>
            <a:r>
              <a:rPr lang="en-US" sz="2400" dirty="0"/>
              <a:t>a Phantom </a:t>
            </a:r>
            <a:r>
              <a:rPr lang="en-US" sz="2400" dirty="0" smtClean="0"/>
              <a:t>			     May </a:t>
            </a:r>
            <a:r>
              <a:rPr lang="en-US" sz="2400" dirty="0"/>
              <a:t>15</a:t>
            </a:r>
          </a:p>
          <a:p>
            <a:endParaRPr lang="en-US" sz="2400" dirty="0"/>
          </a:p>
        </p:txBody>
      </p:sp>
      <p:sp>
        <p:nvSpPr>
          <p:cNvPr id="5" name="TextBox 4"/>
          <p:cNvSpPr txBox="1"/>
          <p:nvPr/>
        </p:nvSpPr>
        <p:spPr>
          <a:xfrm>
            <a:off x="1143000" y="1066800"/>
            <a:ext cx="3048000" cy="461665"/>
          </a:xfrm>
          <a:prstGeom prst="rect">
            <a:avLst/>
          </a:prstGeom>
          <a:noFill/>
        </p:spPr>
        <p:txBody>
          <a:bodyPr wrap="square" rtlCol="0">
            <a:spAutoFit/>
          </a:bodyPr>
          <a:lstStyle/>
          <a:p>
            <a:r>
              <a:rPr lang="en-US" sz="2400" dirty="0" smtClean="0"/>
              <a:t>Tasks</a:t>
            </a:r>
            <a:endParaRPr lang="en-US" sz="2400" dirty="0"/>
          </a:p>
        </p:txBody>
      </p:sp>
      <p:sp>
        <p:nvSpPr>
          <p:cNvPr id="6" name="TextBox 5"/>
          <p:cNvSpPr txBox="1"/>
          <p:nvPr/>
        </p:nvSpPr>
        <p:spPr>
          <a:xfrm>
            <a:off x="7620000" y="1066800"/>
            <a:ext cx="1524000" cy="461665"/>
          </a:xfrm>
          <a:prstGeom prst="rect">
            <a:avLst/>
          </a:prstGeom>
          <a:noFill/>
        </p:spPr>
        <p:txBody>
          <a:bodyPr wrap="square" rtlCol="0">
            <a:spAutoFit/>
          </a:bodyPr>
          <a:lstStyle/>
          <a:p>
            <a:r>
              <a:rPr lang="en-US" sz="2400" dirty="0" smtClean="0"/>
              <a:t>Deadlines</a:t>
            </a:r>
            <a:endParaRPr lang="en-US" sz="2400" dirty="0"/>
          </a:p>
        </p:txBody>
      </p:sp>
      <p:sp>
        <p:nvSpPr>
          <p:cNvPr id="8" name="Left Brace 7"/>
          <p:cNvSpPr/>
          <p:nvPr/>
        </p:nvSpPr>
        <p:spPr>
          <a:xfrm>
            <a:off x="762000" y="1600200"/>
            <a:ext cx="381000" cy="1447800"/>
          </a:xfrm>
          <a:prstGeom prst="leftBrace">
            <a:avLst/>
          </a:prstGeom>
          <a:ln w="28575"/>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sp>
        <p:nvSpPr>
          <p:cNvPr id="9" name="Left Brace 8"/>
          <p:cNvSpPr/>
          <p:nvPr/>
        </p:nvSpPr>
        <p:spPr>
          <a:xfrm>
            <a:off x="762000" y="3200400"/>
            <a:ext cx="381000" cy="2438400"/>
          </a:xfrm>
          <a:prstGeom prst="leftBrace">
            <a:avLst/>
          </a:prstGeom>
          <a:ln w="28575"/>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sp>
        <p:nvSpPr>
          <p:cNvPr id="10" name="TextBox 9"/>
          <p:cNvSpPr txBox="1"/>
          <p:nvPr/>
        </p:nvSpPr>
        <p:spPr>
          <a:xfrm>
            <a:off x="-57150" y="4234934"/>
            <a:ext cx="933449" cy="369332"/>
          </a:xfrm>
          <a:prstGeom prst="rect">
            <a:avLst/>
          </a:prstGeom>
          <a:noFill/>
        </p:spPr>
        <p:txBody>
          <a:bodyPr wrap="square" rtlCol="0">
            <a:spAutoFit/>
          </a:bodyPr>
          <a:lstStyle/>
          <a:p>
            <a:r>
              <a:rPr lang="en-US" dirty="0" smtClean="0"/>
              <a:t>Phase 2</a:t>
            </a:r>
            <a:endParaRPr lang="en-US" dirty="0"/>
          </a:p>
        </p:txBody>
      </p:sp>
      <p:sp>
        <p:nvSpPr>
          <p:cNvPr id="11" name="TextBox 10"/>
          <p:cNvSpPr txBox="1"/>
          <p:nvPr/>
        </p:nvSpPr>
        <p:spPr>
          <a:xfrm>
            <a:off x="-57150" y="2139434"/>
            <a:ext cx="933449" cy="369332"/>
          </a:xfrm>
          <a:prstGeom prst="rect">
            <a:avLst/>
          </a:prstGeom>
          <a:noFill/>
        </p:spPr>
        <p:txBody>
          <a:bodyPr wrap="square" rtlCol="0">
            <a:spAutoFit/>
          </a:bodyPr>
          <a:lstStyle/>
          <a:p>
            <a:r>
              <a:rPr lang="en-US" dirty="0" smtClean="0"/>
              <a:t>Phase 1</a:t>
            </a:r>
            <a:endParaRPr lang="en-US" dirty="0"/>
          </a:p>
        </p:txBody>
      </p:sp>
    </p:spTree>
    <p:extLst>
      <p:ext uri="{BB962C8B-B14F-4D97-AF65-F5344CB8AC3E}">
        <p14:creationId xmlns:p14="http://schemas.microsoft.com/office/powerpoint/2010/main" xmlns="" val="4219173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Original Timeline</a:t>
            </a:r>
            <a:endParaRPr lang="en-US" dirty="0"/>
          </a:p>
        </p:txBody>
      </p:sp>
      <p:sp>
        <p:nvSpPr>
          <p:cNvPr id="3" name="Content Placeholder 2"/>
          <p:cNvSpPr>
            <a:spLocks noGrp="1"/>
          </p:cNvSpPr>
          <p:nvPr>
            <p:ph idx="1"/>
          </p:nvPr>
        </p:nvSpPr>
        <p:spPr>
          <a:xfrm>
            <a:off x="1143000" y="1600200"/>
            <a:ext cx="7772400" cy="4525963"/>
          </a:xfrm>
        </p:spPr>
        <p:txBody>
          <a:bodyPr>
            <a:normAutofit fontScale="92500"/>
          </a:bodyPr>
          <a:lstStyle/>
          <a:p>
            <a:r>
              <a:rPr lang="en-US" sz="2400" dirty="0" smtClean="0"/>
              <a:t>Calibrate </a:t>
            </a:r>
            <a:r>
              <a:rPr lang="en-US" sz="2400" dirty="0" err="1" smtClean="0"/>
              <a:t>Kinect</a:t>
            </a:r>
            <a:r>
              <a:rPr lang="en-US" sz="2400" dirty="0"/>
              <a:t> </a:t>
            </a:r>
            <a:r>
              <a:rPr lang="en-US" sz="2400" dirty="0" smtClean="0"/>
              <a:t>and Register to robot		     Feb</a:t>
            </a:r>
            <a:r>
              <a:rPr lang="en-US" sz="2400" dirty="0"/>
              <a:t>. 20</a:t>
            </a:r>
          </a:p>
          <a:p>
            <a:endParaRPr lang="en-US" sz="2400" dirty="0" smtClean="0"/>
          </a:p>
          <a:p>
            <a:r>
              <a:rPr lang="en-US" sz="2400" dirty="0" smtClean="0"/>
              <a:t>Develop Autonomous Probe Placement 		 March </a:t>
            </a:r>
            <a:r>
              <a:rPr lang="en-US" sz="2400" dirty="0"/>
              <a:t>20</a:t>
            </a:r>
          </a:p>
          <a:p>
            <a:endParaRPr lang="en-US" sz="2400" dirty="0" smtClean="0"/>
          </a:p>
          <a:p>
            <a:r>
              <a:rPr lang="en-US" sz="2400" dirty="0" smtClean="0"/>
              <a:t>Explore PA Imaging </a:t>
            </a:r>
            <a:r>
              <a:rPr lang="en-US" sz="2400" dirty="0"/>
              <a:t>in Spine </a:t>
            </a:r>
            <a:r>
              <a:rPr lang="en-US" sz="2400" dirty="0" smtClean="0"/>
              <a:t>			          	 March </a:t>
            </a:r>
            <a:r>
              <a:rPr lang="en-US" sz="2400" dirty="0"/>
              <a:t>20</a:t>
            </a:r>
          </a:p>
          <a:p>
            <a:endParaRPr lang="en-US" sz="2400" dirty="0" smtClean="0"/>
          </a:p>
          <a:p>
            <a:r>
              <a:rPr lang="en-US" sz="2400" dirty="0" smtClean="0"/>
              <a:t>Develop Needle Tip Segmentation and Visual </a:t>
            </a:r>
          </a:p>
          <a:p>
            <a:pPr marL="0" indent="0">
              <a:buNone/>
            </a:pPr>
            <a:r>
              <a:rPr lang="en-US" sz="2400" dirty="0" smtClean="0"/>
              <a:t>     </a:t>
            </a:r>
            <a:r>
              <a:rPr lang="en-US" sz="2400" dirty="0" err="1" smtClean="0"/>
              <a:t>Servoing</a:t>
            </a:r>
            <a:r>
              <a:rPr lang="en-US" sz="2400" dirty="0" smtClean="0"/>
              <a:t> System for Spinal PA 			    April </a:t>
            </a:r>
            <a:r>
              <a:rPr lang="en-US" sz="2400" dirty="0"/>
              <a:t>10</a:t>
            </a:r>
          </a:p>
          <a:p>
            <a:endParaRPr lang="en-US" sz="2400" dirty="0" smtClean="0"/>
          </a:p>
          <a:p>
            <a:r>
              <a:rPr lang="en-US" sz="2400" dirty="0" smtClean="0"/>
              <a:t>Demonstrate system on </a:t>
            </a:r>
            <a:r>
              <a:rPr lang="en-US" sz="2400" dirty="0"/>
              <a:t>a Phantom </a:t>
            </a:r>
            <a:r>
              <a:rPr lang="en-US" sz="2400" dirty="0" smtClean="0"/>
              <a:t>			     May </a:t>
            </a:r>
            <a:r>
              <a:rPr lang="en-US" sz="2400" dirty="0"/>
              <a:t>15</a:t>
            </a:r>
          </a:p>
          <a:p>
            <a:endParaRPr lang="en-US" sz="2400" dirty="0"/>
          </a:p>
        </p:txBody>
      </p:sp>
      <p:sp>
        <p:nvSpPr>
          <p:cNvPr id="5" name="TextBox 4"/>
          <p:cNvSpPr txBox="1"/>
          <p:nvPr/>
        </p:nvSpPr>
        <p:spPr>
          <a:xfrm>
            <a:off x="1143000" y="1066800"/>
            <a:ext cx="3048000" cy="461665"/>
          </a:xfrm>
          <a:prstGeom prst="rect">
            <a:avLst/>
          </a:prstGeom>
          <a:noFill/>
        </p:spPr>
        <p:txBody>
          <a:bodyPr wrap="square" rtlCol="0">
            <a:spAutoFit/>
          </a:bodyPr>
          <a:lstStyle/>
          <a:p>
            <a:r>
              <a:rPr lang="en-US" sz="2400" dirty="0" smtClean="0"/>
              <a:t>Tasks</a:t>
            </a:r>
            <a:endParaRPr lang="en-US" sz="2400" dirty="0"/>
          </a:p>
        </p:txBody>
      </p:sp>
      <p:sp>
        <p:nvSpPr>
          <p:cNvPr id="6" name="TextBox 5"/>
          <p:cNvSpPr txBox="1"/>
          <p:nvPr/>
        </p:nvSpPr>
        <p:spPr>
          <a:xfrm>
            <a:off x="7620000" y="1066800"/>
            <a:ext cx="1524000" cy="461665"/>
          </a:xfrm>
          <a:prstGeom prst="rect">
            <a:avLst/>
          </a:prstGeom>
          <a:noFill/>
        </p:spPr>
        <p:txBody>
          <a:bodyPr wrap="square" rtlCol="0">
            <a:spAutoFit/>
          </a:bodyPr>
          <a:lstStyle/>
          <a:p>
            <a:r>
              <a:rPr lang="en-US" sz="2400" dirty="0" smtClean="0"/>
              <a:t>Deadlines</a:t>
            </a:r>
            <a:endParaRPr lang="en-US" sz="2400" dirty="0"/>
          </a:p>
        </p:txBody>
      </p:sp>
      <p:sp>
        <p:nvSpPr>
          <p:cNvPr id="8" name="Left Brace 7"/>
          <p:cNvSpPr/>
          <p:nvPr/>
        </p:nvSpPr>
        <p:spPr>
          <a:xfrm>
            <a:off x="762000" y="1600200"/>
            <a:ext cx="381000" cy="1447800"/>
          </a:xfrm>
          <a:prstGeom prst="leftBrace">
            <a:avLst/>
          </a:prstGeom>
          <a:ln w="28575"/>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sp>
        <p:nvSpPr>
          <p:cNvPr id="9" name="Left Brace 8"/>
          <p:cNvSpPr/>
          <p:nvPr/>
        </p:nvSpPr>
        <p:spPr>
          <a:xfrm>
            <a:off x="762000" y="3200400"/>
            <a:ext cx="381000" cy="2438400"/>
          </a:xfrm>
          <a:prstGeom prst="leftBrace">
            <a:avLst/>
          </a:prstGeom>
          <a:ln w="28575"/>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sp>
        <p:nvSpPr>
          <p:cNvPr id="10" name="TextBox 9"/>
          <p:cNvSpPr txBox="1"/>
          <p:nvPr/>
        </p:nvSpPr>
        <p:spPr>
          <a:xfrm>
            <a:off x="-57151" y="4234934"/>
            <a:ext cx="933449" cy="369332"/>
          </a:xfrm>
          <a:prstGeom prst="rect">
            <a:avLst/>
          </a:prstGeom>
          <a:noFill/>
        </p:spPr>
        <p:txBody>
          <a:bodyPr wrap="square" rtlCol="0">
            <a:spAutoFit/>
          </a:bodyPr>
          <a:lstStyle/>
          <a:p>
            <a:r>
              <a:rPr lang="en-US" dirty="0" smtClean="0"/>
              <a:t>Phase 2</a:t>
            </a:r>
            <a:endParaRPr lang="en-US" dirty="0"/>
          </a:p>
        </p:txBody>
      </p:sp>
      <p:sp>
        <p:nvSpPr>
          <p:cNvPr id="11" name="TextBox 10"/>
          <p:cNvSpPr txBox="1"/>
          <p:nvPr/>
        </p:nvSpPr>
        <p:spPr>
          <a:xfrm>
            <a:off x="-57150" y="2139434"/>
            <a:ext cx="933449" cy="369332"/>
          </a:xfrm>
          <a:prstGeom prst="rect">
            <a:avLst/>
          </a:prstGeom>
          <a:noFill/>
        </p:spPr>
        <p:txBody>
          <a:bodyPr wrap="square" rtlCol="0">
            <a:spAutoFit/>
          </a:bodyPr>
          <a:lstStyle/>
          <a:p>
            <a:r>
              <a:rPr lang="en-US" dirty="0" smtClean="0"/>
              <a:t>Phase 1</a:t>
            </a: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802624" y="1637538"/>
            <a:ext cx="341376" cy="341376"/>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802624" y="3276600"/>
            <a:ext cx="341376" cy="341376"/>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812149" y="4464296"/>
            <a:ext cx="341376" cy="341376"/>
          </a:xfrm>
          <a:prstGeom prst="rect">
            <a:avLst/>
          </a:prstGeom>
        </p:spPr>
      </p:pic>
    </p:spTree>
    <p:extLst>
      <p:ext uri="{BB962C8B-B14F-4D97-AF65-F5344CB8AC3E}">
        <p14:creationId xmlns:p14="http://schemas.microsoft.com/office/powerpoint/2010/main" xmlns="" val="37500521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Revised Timeline</a:t>
            </a:r>
            <a:endParaRPr lang="en-US" dirty="0"/>
          </a:p>
        </p:txBody>
      </p:sp>
      <p:sp>
        <p:nvSpPr>
          <p:cNvPr id="3" name="Content Placeholder 2"/>
          <p:cNvSpPr>
            <a:spLocks noGrp="1"/>
          </p:cNvSpPr>
          <p:nvPr>
            <p:ph idx="1"/>
          </p:nvPr>
        </p:nvSpPr>
        <p:spPr>
          <a:xfrm>
            <a:off x="1143000" y="1600200"/>
            <a:ext cx="7772400" cy="4525963"/>
          </a:xfrm>
        </p:spPr>
        <p:txBody>
          <a:bodyPr>
            <a:normAutofit fontScale="92500"/>
          </a:bodyPr>
          <a:lstStyle/>
          <a:p>
            <a:r>
              <a:rPr lang="en-US" sz="2400" dirty="0" smtClean="0"/>
              <a:t>Calibrate </a:t>
            </a:r>
            <a:r>
              <a:rPr lang="en-US" sz="2400" dirty="0" err="1" smtClean="0"/>
              <a:t>Kinect</a:t>
            </a:r>
            <a:r>
              <a:rPr lang="en-US" sz="2400" dirty="0"/>
              <a:t> </a:t>
            </a:r>
            <a:r>
              <a:rPr lang="en-US" sz="2400" dirty="0" smtClean="0"/>
              <a:t>and Register to robot		     Feb</a:t>
            </a:r>
            <a:r>
              <a:rPr lang="en-US" sz="2400" dirty="0"/>
              <a:t>. 20</a:t>
            </a:r>
          </a:p>
          <a:p>
            <a:endParaRPr lang="en-US" sz="2400" dirty="0" smtClean="0"/>
          </a:p>
          <a:p>
            <a:r>
              <a:rPr lang="en-US" sz="2400" dirty="0" smtClean="0"/>
              <a:t>Develop Autonomous Probe Placement 		    April 15</a:t>
            </a:r>
            <a:endParaRPr lang="en-US" sz="2400" dirty="0"/>
          </a:p>
          <a:p>
            <a:endParaRPr lang="en-US" sz="2400" dirty="0" smtClean="0"/>
          </a:p>
          <a:p>
            <a:r>
              <a:rPr lang="en-US" sz="2400" dirty="0" smtClean="0"/>
              <a:t>Explore PA Imaging </a:t>
            </a:r>
            <a:r>
              <a:rPr lang="en-US" sz="2400" dirty="0"/>
              <a:t>in Spine </a:t>
            </a:r>
            <a:r>
              <a:rPr lang="en-US" sz="2400" dirty="0" smtClean="0"/>
              <a:t>			          	 March </a:t>
            </a:r>
            <a:r>
              <a:rPr lang="en-US" sz="2400" dirty="0"/>
              <a:t>20</a:t>
            </a:r>
          </a:p>
          <a:p>
            <a:endParaRPr lang="en-US" sz="2400" dirty="0" smtClean="0"/>
          </a:p>
          <a:p>
            <a:r>
              <a:rPr lang="en-US" sz="2400" dirty="0" smtClean="0"/>
              <a:t>Develop Needle Tip Segmentation and Visual </a:t>
            </a:r>
          </a:p>
          <a:p>
            <a:pPr marL="0" indent="0">
              <a:buNone/>
            </a:pPr>
            <a:r>
              <a:rPr lang="en-US" sz="2400" dirty="0" smtClean="0"/>
              <a:t>     </a:t>
            </a:r>
            <a:r>
              <a:rPr lang="en-US" sz="2400" dirty="0" err="1" smtClean="0"/>
              <a:t>Servoing</a:t>
            </a:r>
            <a:r>
              <a:rPr lang="en-US" sz="2400" dirty="0" smtClean="0"/>
              <a:t> System for Spinal PA 			    April 10</a:t>
            </a:r>
            <a:endParaRPr lang="en-US" sz="2400" dirty="0"/>
          </a:p>
          <a:p>
            <a:endParaRPr lang="en-US" sz="2400" dirty="0" smtClean="0"/>
          </a:p>
          <a:p>
            <a:r>
              <a:rPr lang="en-US" sz="2400" dirty="0" smtClean="0"/>
              <a:t>Demonstrate system on </a:t>
            </a:r>
            <a:r>
              <a:rPr lang="en-US" sz="2400" dirty="0"/>
              <a:t>a Phantom </a:t>
            </a:r>
            <a:r>
              <a:rPr lang="en-US" sz="2400" dirty="0" smtClean="0"/>
              <a:t>			     May </a:t>
            </a:r>
            <a:r>
              <a:rPr lang="en-US" sz="2400" dirty="0"/>
              <a:t>15</a:t>
            </a:r>
          </a:p>
          <a:p>
            <a:endParaRPr lang="en-US" sz="2400" dirty="0"/>
          </a:p>
        </p:txBody>
      </p:sp>
      <p:sp>
        <p:nvSpPr>
          <p:cNvPr id="5" name="TextBox 4"/>
          <p:cNvSpPr txBox="1"/>
          <p:nvPr/>
        </p:nvSpPr>
        <p:spPr>
          <a:xfrm>
            <a:off x="1143000" y="1066800"/>
            <a:ext cx="3048000" cy="461665"/>
          </a:xfrm>
          <a:prstGeom prst="rect">
            <a:avLst/>
          </a:prstGeom>
          <a:noFill/>
        </p:spPr>
        <p:txBody>
          <a:bodyPr wrap="square" rtlCol="0">
            <a:spAutoFit/>
          </a:bodyPr>
          <a:lstStyle/>
          <a:p>
            <a:r>
              <a:rPr lang="en-US" sz="2400" dirty="0" smtClean="0"/>
              <a:t>Tasks</a:t>
            </a:r>
            <a:endParaRPr lang="en-US" sz="2400" dirty="0"/>
          </a:p>
        </p:txBody>
      </p:sp>
      <p:sp>
        <p:nvSpPr>
          <p:cNvPr id="6" name="TextBox 5"/>
          <p:cNvSpPr txBox="1"/>
          <p:nvPr/>
        </p:nvSpPr>
        <p:spPr>
          <a:xfrm>
            <a:off x="7620000" y="1066800"/>
            <a:ext cx="1524000" cy="461665"/>
          </a:xfrm>
          <a:prstGeom prst="rect">
            <a:avLst/>
          </a:prstGeom>
          <a:noFill/>
        </p:spPr>
        <p:txBody>
          <a:bodyPr wrap="square" rtlCol="0">
            <a:spAutoFit/>
          </a:bodyPr>
          <a:lstStyle/>
          <a:p>
            <a:r>
              <a:rPr lang="en-US" sz="2400" dirty="0" smtClean="0"/>
              <a:t>Deadlines</a:t>
            </a:r>
            <a:endParaRPr lang="en-US" sz="2400" dirty="0"/>
          </a:p>
        </p:txBody>
      </p:sp>
      <p:sp>
        <p:nvSpPr>
          <p:cNvPr id="8" name="Left Brace 7"/>
          <p:cNvSpPr/>
          <p:nvPr/>
        </p:nvSpPr>
        <p:spPr>
          <a:xfrm>
            <a:off x="762000" y="1600200"/>
            <a:ext cx="381000" cy="1447800"/>
          </a:xfrm>
          <a:prstGeom prst="leftBrace">
            <a:avLst/>
          </a:prstGeom>
          <a:ln w="28575"/>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sp>
        <p:nvSpPr>
          <p:cNvPr id="9" name="Left Brace 8"/>
          <p:cNvSpPr/>
          <p:nvPr/>
        </p:nvSpPr>
        <p:spPr>
          <a:xfrm>
            <a:off x="762000" y="3200400"/>
            <a:ext cx="381000" cy="2438400"/>
          </a:xfrm>
          <a:prstGeom prst="leftBrace">
            <a:avLst/>
          </a:prstGeom>
          <a:ln w="28575"/>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sp>
        <p:nvSpPr>
          <p:cNvPr id="10" name="TextBox 9"/>
          <p:cNvSpPr txBox="1"/>
          <p:nvPr/>
        </p:nvSpPr>
        <p:spPr>
          <a:xfrm>
            <a:off x="-57150" y="4234934"/>
            <a:ext cx="933449" cy="369332"/>
          </a:xfrm>
          <a:prstGeom prst="rect">
            <a:avLst/>
          </a:prstGeom>
          <a:noFill/>
        </p:spPr>
        <p:txBody>
          <a:bodyPr wrap="square" rtlCol="0">
            <a:spAutoFit/>
          </a:bodyPr>
          <a:lstStyle/>
          <a:p>
            <a:r>
              <a:rPr lang="en-US" dirty="0" smtClean="0"/>
              <a:t>Phase 2</a:t>
            </a:r>
            <a:endParaRPr lang="en-US" dirty="0"/>
          </a:p>
        </p:txBody>
      </p:sp>
      <p:sp>
        <p:nvSpPr>
          <p:cNvPr id="11" name="TextBox 10"/>
          <p:cNvSpPr txBox="1"/>
          <p:nvPr/>
        </p:nvSpPr>
        <p:spPr>
          <a:xfrm>
            <a:off x="-57150" y="2139434"/>
            <a:ext cx="933449" cy="369332"/>
          </a:xfrm>
          <a:prstGeom prst="rect">
            <a:avLst/>
          </a:prstGeom>
          <a:noFill/>
        </p:spPr>
        <p:txBody>
          <a:bodyPr wrap="square" rtlCol="0">
            <a:spAutoFit/>
          </a:bodyPr>
          <a:lstStyle/>
          <a:p>
            <a:r>
              <a:rPr lang="en-US" dirty="0" smtClean="0"/>
              <a:t>Phase 1</a:t>
            </a:r>
            <a:endParaRPr lang="en-U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802624" y="1637538"/>
            <a:ext cx="341376" cy="341376"/>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802624" y="3276600"/>
            <a:ext cx="341376" cy="341376"/>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802624" y="4483346"/>
            <a:ext cx="341376" cy="341376"/>
          </a:xfrm>
          <a:prstGeom prst="rect">
            <a:avLst/>
          </a:prstGeom>
        </p:spPr>
      </p:pic>
    </p:spTree>
    <p:extLst>
      <p:ext uri="{BB962C8B-B14F-4D97-AF65-F5344CB8AC3E}">
        <p14:creationId xmlns:p14="http://schemas.microsoft.com/office/powerpoint/2010/main" xmlns="" val="4281771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Deliverables</a:t>
            </a:r>
            <a:endParaRPr lang="en-US" dirty="0"/>
          </a:p>
        </p:txBody>
      </p:sp>
      <p:sp>
        <p:nvSpPr>
          <p:cNvPr id="3" name="Content Placeholder 2"/>
          <p:cNvSpPr>
            <a:spLocks noGrp="1"/>
          </p:cNvSpPr>
          <p:nvPr>
            <p:ph idx="1"/>
          </p:nvPr>
        </p:nvSpPr>
        <p:spPr>
          <a:xfrm>
            <a:off x="1143000" y="1600200"/>
            <a:ext cx="7772400" cy="4525963"/>
          </a:xfrm>
        </p:spPr>
        <p:txBody>
          <a:bodyPr>
            <a:normAutofit/>
          </a:bodyPr>
          <a:lstStyle/>
          <a:p>
            <a:r>
              <a:rPr lang="en-US" sz="2400" dirty="0" smtClean="0"/>
              <a:t>Minimum</a:t>
            </a:r>
          </a:p>
          <a:p>
            <a:pPr lvl="1"/>
            <a:r>
              <a:rPr lang="en-US" sz="2000" dirty="0" smtClean="0"/>
              <a:t>Robot Control Software to Autonomous Place US Probe</a:t>
            </a:r>
          </a:p>
          <a:p>
            <a:pPr lvl="2"/>
            <a:r>
              <a:rPr lang="en-US" sz="1600" dirty="0" smtClean="0"/>
              <a:t>Force Feedback, Human Segmentation, Nice GUI</a:t>
            </a:r>
          </a:p>
          <a:p>
            <a:pPr lvl="1"/>
            <a:r>
              <a:rPr lang="en-US" sz="2000" dirty="0" smtClean="0"/>
              <a:t>Demonstration of Probe Placement and Segmentation Algorithm</a:t>
            </a:r>
          </a:p>
          <a:p>
            <a:r>
              <a:rPr lang="en-US" sz="2400" dirty="0" smtClean="0"/>
              <a:t>Expected</a:t>
            </a:r>
          </a:p>
          <a:p>
            <a:pPr lvl="1"/>
            <a:r>
              <a:rPr lang="en-US" sz="2000" dirty="0" smtClean="0"/>
              <a:t>Photoacoustic Images of Needle inside Vertebrae</a:t>
            </a:r>
          </a:p>
          <a:p>
            <a:pPr lvl="1"/>
            <a:r>
              <a:rPr lang="en-US" sz="2000" dirty="0" smtClean="0"/>
              <a:t>Needle Segmentation Algorithm for Needle Tip inside Vertebrae</a:t>
            </a:r>
          </a:p>
          <a:p>
            <a:r>
              <a:rPr lang="en-US" sz="2400" dirty="0" smtClean="0"/>
              <a:t>Maximum</a:t>
            </a:r>
          </a:p>
          <a:p>
            <a:pPr lvl="1"/>
            <a:r>
              <a:rPr lang="en-US" sz="2000" dirty="0" smtClean="0"/>
              <a:t>Robot Control Software to Track Needle with US Probe</a:t>
            </a:r>
          </a:p>
          <a:p>
            <a:pPr lvl="2"/>
            <a:r>
              <a:rPr lang="en-US" sz="1600" dirty="0" smtClean="0"/>
              <a:t>Needle Segmentation, Visual </a:t>
            </a:r>
            <a:r>
              <a:rPr lang="en-US" sz="1600" dirty="0" err="1" smtClean="0"/>
              <a:t>Servoing</a:t>
            </a:r>
            <a:r>
              <a:rPr lang="en-US" sz="1600" dirty="0" smtClean="0"/>
              <a:t>, Overlaid display of PA on US</a:t>
            </a:r>
          </a:p>
          <a:p>
            <a:pPr lvl="1"/>
            <a:r>
              <a:rPr lang="en-US" sz="2000" dirty="0" smtClean="0"/>
              <a:t>Demonstration on Spine Phantom</a:t>
            </a:r>
            <a:endParaRPr lang="en-US" sz="2000" dirty="0"/>
          </a:p>
        </p:txBody>
      </p:sp>
      <p:sp>
        <p:nvSpPr>
          <p:cNvPr id="8" name="Left Brace 7"/>
          <p:cNvSpPr/>
          <p:nvPr/>
        </p:nvSpPr>
        <p:spPr>
          <a:xfrm>
            <a:off x="762000" y="1676400"/>
            <a:ext cx="381000" cy="1371600"/>
          </a:xfrm>
          <a:prstGeom prst="leftBrace">
            <a:avLst/>
          </a:prstGeom>
          <a:ln w="28575"/>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sp>
        <p:nvSpPr>
          <p:cNvPr id="9" name="Left Brace 8"/>
          <p:cNvSpPr/>
          <p:nvPr/>
        </p:nvSpPr>
        <p:spPr>
          <a:xfrm>
            <a:off x="762000" y="3124200"/>
            <a:ext cx="381000" cy="2514600"/>
          </a:xfrm>
          <a:prstGeom prst="leftBrace">
            <a:avLst/>
          </a:prstGeom>
          <a:ln w="28575"/>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sp>
        <p:nvSpPr>
          <p:cNvPr id="10" name="TextBox 9"/>
          <p:cNvSpPr txBox="1"/>
          <p:nvPr/>
        </p:nvSpPr>
        <p:spPr>
          <a:xfrm>
            <a:off x="-85726" y="4196834"/>
            <a:ext cx="933449" cy="369332"/>
          </a:xfrm>
          <a:prstGeom prst="rect">
            <a:avLst/>
          </a:prstGeom>
          <a:noFill/>
        </p:spPr>
        <p:txBody>
          <a:bodyPr wrap="square" rtlCol="0">
            <a:spAutoFit/>
          </a:bodyPr>
          <a:lstStyle/>
          <a:p>
            <a:r>
              <a:rPr lang="en-US" dirty="0" smtClean="0"/>
              <a:t>Phase 2</a:t>
            </a:r>
            <a:endParaRPr lang="en-US" dirty="0"/>
          </a:p>
        </p:txBody>
      </p:sp>
      <p:sp>
        <p:nvSpPr>
          <p:cNvPr id="11" name="TextBox 10"/>
          <p:cNvSpPr txBox="1"/>
          <p:nvPr/>
        </p:nvSpPr>
        <p:spPr>
          <a:xfrm>
            <a:off x="-85725" y="2177534"/>
            <a:ext cx="933449" cy="369332"/>
          </a:xfrm>
          <a:prstGeom prst="rect">
            <a:avLst/>
          </a:prstGeom>
          <a:noFill/>
        </p:spPr>
        <p:txBody>
          <a:bodyPr wrap="square" rtlCol="0">
            <a:spAutoFit/>
          </a:bodyPr>
          <a:lstStyle/>
          <a:p>
            <a:r>
              <a:rPr lang="en-US" dirty="0" smtClean="0"/>
              <a:t>Phase 1</a:t>
            </a:r>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802624" y="3568946"/>
            <a:ext cx="341376" cy="341376"/>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812149" y="3924300"/>
            <a:ext cx="341376" cy="341376"/>
          </a:xfrm>
          <a:prstGeom prst="rect">
            <a:avLst/>
          </a:prstGeom>
        </p:spPr>
      </p:pic>
    </p:spTree>
    <p:extLst>
      <p:ext uri="{BB962C8B-B14F-4D97-AF65-F5344CB8AC3E}">
        <p14:creationId xmlns:p14="http://schemas.microsoft.com/office/powerpoint/2010/main" xmlns="" val="37227962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Unmet Dependencies</a:t>
            </a:r>
            <a:endParaRPr lang="en-US" dirty="0"/>
          </a:p>
        </p:txBody>
      </p:sp>
      <p:sp>
        <p:nvSpPr>
          <p:cNvPr id="3" name="Content Placeholder 2"/>
          <p:cNvSpPr>
            <a:spLocks noGrp="1"/>
          </p:cNvSpPr>
          <p:nvPr>
            <p:ph idx="1"/>
          </p:nvPr>
        </p:nvSpPr>
        <p:spPr>
          <a:xfrm>
            <a:off x="457200" y="1752600"/>
            <a:ext cx="2667000" cy="4525963"/>
          </a:xfrm>
        </p:spPr>
        <p:txBody>
          <a:bodyPr/>
          <a:lstStyle/>
          <a:p>
            <a:r>
              <a:rPr lang="en-US" sz="2400" dirty="0" smtClean="0"/>
              <a:t>New Human Spine Sample</a:t>
            </a:r>
          </a:p>
          <a:p>
            <a:pPr>
              <a:buNone/>
            </a:pPr>
            <a:endParaRPr lang="en-US" sz="2400" dirty="0" smtClean="0"/>
          </a:p>
          <a:p>
            <a:r>
              <a:rPr lang="en-US" sz="2400" dirty="0" smtClean="0"/>
              <a:t>Phantom Making Supplies</a:t>
            </a:r>
          </a:p>
          <a:p>
            <a:endParaRPr lang="en-US" dirty="0"/>
          </a:p>
        </p:txBody>
      </p:sp>
      <p:sp>
        <p:nvSpPr>
          <p:cNvPr id="5" name="TextBox 4"/>
          <p:cNvSpPr txBox="1"/>
          <p:nvPr/>
        </p:nvSpPr>
        <p:spPr>
          <a:xfrm>
            <a:off x="6629400" y="1752600"/>
            <a:ext cx="2514600" cy="1200329"/>
          </a:xfrm>
          <a:prstGeom prst="rect">
            <a:avLst/>
          </a:prstGeom>
          <a:noFill/>
        </p:spPr>
        <p:txBody>
          <a:bodyPr wrap="square" rtlCol="0">
            <a:spAutoFit/>
          </a:bodyPr>
          <a:lstStyle/>
          <a:p>
            <a:pPr>
              <a:buFont typeface="Arial" pitchFamily="34" charset="0"/>
              <a:buChar char="•"/>
            </a:pPr>
            <a:r>
              <a:rPr lang="en-US" sz="2400" dirty="0" smtClean="0"/>
              <a:t> Go to Butcher Shop, get </a:t>
            </a:r>
            <a:r>
              <a:rPr lang="en-US" sz="2400" dirty="0" err="1" smtClean="0"/>
              <a:t>Dermestid</a:t>
            </a:r>
            <a:r>
              <a:rPr lang="en-US" sz="2400" dirty="0" smtClean="0"/>
              <a:t> Beetles</a:t>
            </a:r>
            <a:endParaRPr lang="en-US" sz="2400" dirty="0"/>
          </a:p>
        </p:txBody>
      </p:sp>
      <p:sp>
        <p:nvSpPr>
          <p:cNvPr id="6" name="TextBox 5"/>
          <p:cNvSpPr txBox="1"/>
          <p:nvPr/>
        </p:nvSpPr>
        <p:spPr>
          <a:xfrm>
            <a:off x="3581400" y="1295400"/>
            <a:ext cx="2133600" cy="461665"/>
          </a:xfrm>
          <a:prstGeom prst="rect">
            <a:avLst/>
          </a:prstGeom>
          <a:noFill/>
        </p:spPr>
        <p:txBody>
          <a:bodyPr wrap="square" rtlCol="0">
            <a:spAutoFit/>
          </a:bodyPr>
          <a:lstStyle/>
          <a:p>
            <a:r>
              <a:rPr lang="en-US" sz="2400" dirty="0" smtClean="0"/>
              <a:t>Resolve By:</a:t>
            </a:r>
            <a:endParaRPr lang="en-US" sz="2400" dirty="0"/>
          </a:p>
        </p:txBody>
      </p:sp>
      <p:sp>
        <p:nvSpPr>
          <p:cNvPr id="7" name="TextBox 6"/>
          <p:cNvSpPr txBox="1"/>
          <p:nvPr/>
        </p:nvSpPr>
        <p:spPr>
          <a:xfrm>
            <a:off x="457200" y="1295400"/>
            <a:ext cx="2133600" cy="461665"/>
          </a:xfrm>
          <a:prstGeom prst="rect">
            <a:avLst/>
          </a:prstGeom>
          <a:noFill/>
        </p:spPr>
        <p:txBody>
          <a:bodyPr wrap="square" rtlCol="0">
            <a:spAutoFit/>
          </a:bodyPr>
          <a:lstStyle/>
          <a:p>
            <a:r>
              <a:rPr lang="en-US" sz="2400" dirty="0" smtClean="0"/>
              <a:t>Dependency:</a:t>
            </a:r>
            <a:endParaRPr lang="en-US" sz="2400" dirty="0"/>
          </a:p>
        </p:txBody>
      </p:sp>
      <p:sp>
        <p:nvSpPr>
          <p:cNvPr id="8" name="TextBox 7"/>
          <p:cNvSpPr txBox="1"/>
          <p:nvPr/>
        </p:nvSpPr>
        <p:spPr>
          <a:xfrm>
            <a:off x="6934200" y="1295400"/>
            <a:ext cx="1828800" cy="369332"/>
          </a:xfrm>
          <a:prstGeom prst="rect">
            <a:avLst/>
          </a:prstGeom>
          <a:noFill/>
        </p:spPr>
        <p:txBody>
          <a:bodyPr wrap="square" rtlCol="0">
            <a:spAutoFit/>
          </a:bodyPr>
          <a:lstStyle/>
          <a:p>
            <a:endParaRPr lang="en-US" dirty="0"/>
          </a:p>
        </p:txBody>
      </p:sp>
      <p:sp>
        <p:nvSpPr>
          <p:cNvPr id="9" name="TextBox 8"/>
          <p:cNvSpPr txBox="1"/>
          <p:nvPr/>
        </p:nvSpPr>
        <p:spPr>
          <a:xfrm>
            <a:off x="6553200" y="1295400"/>
            <a:ext cx="2133600" cy="461665"/>
          </a:xfrm>
          <a:prstGeom prst="rect">
            <a:avLst/>
          </a:prstGeom>
          <a:noFill/>
        </p:spPr>
        <p:txBody>
          <a:bodyPr wrap="square" rtlCol="0">
            <a:spAutoFit/>
          </a:bodyPr>
          <a:lstStyle/>
          <a:p>
            <a:r>
              <a:rPr lang="en-US" sz="2400" dirty="0" smtClean="0"/>
              <a:t>Plan B:</a:t>
            </a:r>
            <a:endParaRPr lang="en-US" sz="2400" dirty="0"/>
          </a:p>
        </p:txBody>
      </p:sp>
      <p:sp>
        <p:nvSpPr>
          <p:cNvPr id="10" name="TextBox 9"/>
          <p:cNvSpPr txBox="1"/>
          <p:nvPr/>
        </p:nvSpPr>
        <p:spPr>
          <a:xfrm>
            <a:off x="3657600" y="1752600"/>
            <a:ext cx="3124200" cy="1754326"/>
          </a:xfrm>
          <a:prstGeom prst="rect">
            <a:avLst/>
          </a:prstGeom>
          <a:noFill/>
        </p:spPr>
        <p:txBody>
          <a:bodyPr wrap="square" rtlCol="0">
            <a:spAutoFit/>
          </a:bodyPr>
          <a:lstStyle/>
          <a:p>
            <a:pPr>
              <a:buFont typeface="Arial" pitchFamily="34" charset="0"/>
              <a:buChar char="•"/>
            </a:pPr>
            <a:r>
              <a:rPr lang="en-US" sz="2400" dirty="0" smtClean="0"/>
              <a:t> Purchased, currently being shipped</a:t>
            </a:r>
          </a:p>
          <a:p>
            <a:pPr>
              <a:buFont typeface="Arial" pitchFamily="34" charset="0"/>
              <a:buChar char="•"/>
            </a:pPr>
            <a:endParaRPr lang="en-US" sz="3600" dirty="0" smtClean="0"/>
          </a:p>
          <a:p>
            <a:pPr>
              <a:buFont typeface="Arial" pitchFamily="34" charset="0"/>
              <a:buChar char="•"/>
            </a:pPr>
            <a:r>
              <a:rPr lang="en-US" sz="2400" dirty="0" smtClean="0"/>
              <a:t> Order by April 15th</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525" y="3505200"/>
            <a:ext cx="7448550" cy="47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3" name="Rectangle 32"/>
          <p:cNvSpPr/>
          <p:nvPr/>
        </p:nvSpPr>
        <p:spPr>
          <a:xfrm>
            <a:off x="558303" y="909891"/>
            <a:ext cx="1828800" cy="685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Rectangle 4"/>
          <p:cNvSpPr/>
          <p:nvPr/>
        </p:nvSpPr>
        <p:spPr>
          <a:xfrm>
            <a:off x="558303" y="61374"/>
            <a:ext cx="1828800" cy="685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7" name="Elbow Connector 6"/>
          <p:cNvCxnSpPr>
            <a:stCxn id="5" idx="3"/>
          </p:cNvCxnSpPr>
          <p:nvPr/>
        </p:nvCxnSpPr>
        <p:spPr>
          <a:xfrm>
            <a:off x="2387103" y="404274"/>
            <a:ext cx="571500" cy="410367"/>
          </a:xfrm>
          <a:prstGeom prst="bent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1" name="Elbow Connector 10"/>
          <p:cNvCxnSpPr/>
          <p:nvPr/>
        </p:nvCxnSpPr>
        <p:spPr>
          <a:xfrm flipV="1">
            <a:off x="2387103" y="814641"/>
            <a:ext cx="571500" cy="438152"/>
          </a:xfrm>
          <a:prstGeom prst="bent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sp>
        <p:nvSpPr>
          <p:cNvPr id="14" name="Rectangle 13"/>
          <p:cNvSpPr/>
          <p:nvPr/>
        </p:nvSpPr>
        <p:spPr>
          <a:xfrm>
            <a:off x="4825503" y="509842"/>
            <a:ext cx="1676400" cy="609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Rectangle 15"/>
          <p:cNvSpPr/>
          <p:nvPr/>
        </p:nvSpPr>
        <p:spPr>
          <a:xfrm>
            <a:off x="6858000" y="1586166"/>
            <a:ext cx="1520328" cy="609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TextBox 14"/>
          <p:cNvSpPr txBox="1"/>
          <p:nvPr/>
        </p:nvSpPr>
        <p:spPr>
          <a:xfrm>
            <a:off x="710703" y="81108"/>
            <a:ext cx="1524000" cy="646331"/>
          </a:xfrm>
          <a:prstGeom prst="rect">
            <a:avLst/>
          </a:prstGeom>
          <a:noFill/>
        </p:spPr>
        <p:txBody>
          <a:bodyPr wrap="square" rtlCol="0">
            <a:spAutoFit/>
          </a:bodyPr>
          <a:lstStyle/>
          <a:p>
            <a:pPr algn="ctr"/>
            <a:r>
              <a:rPr lang="en-US" dirty="0" smtClean="0"/>
              <a:t>Calibration Depth Image</a:t>
            </a:r>
            <a:endParaRPr lang="en-US" dirty="0"/>
          </a:p>
        </p:txBody>
      </p:sp>
      <p:sp>
        <p:nvSpPr>
          <p:cNvPr id="18" name="TextBox 17"/>
          <p:cNvSpPr txBox="1"/>
          <p:nvPr/>
        </p:nvSpPr>
        <p:spPr>
          <a:xfrm>
            <a:off x="710703" y="929626"/>
            <a:ext cx="1524000" cy="646331"/>
          </a:xfrm>
          <a:prstGeom prst="rect">
            <a:avLst/>
          </a:prstGeom>
          <a:noFill/>
        </p:spPr>
        <p:txBody>
          <a:bodyPr wrap="square" rtlCol="0">
            <a:spAutoFit/>
          </a:bodyPr>
          <a:lstStyle/>
          <a:p>
            <a:pPr algn="ctr"/>
            <a:r>
              <a:rPr lang="en-US" dirty="0" smtClean="0"/>
              <a:t>Current Depth Image</a:t>
            </a:r>
            <a:endParaRPr lang="en-US" dirty="0"/>
          </a:p>
        </p:txBody>
      </p:sp>
      <p:sp>
        <p:nvSpPr>
          <p:cNvPr id="19" name="TextBox 18"/>
          <p:cNvSpPr txBox="1"/>
          <p:nvPr/>
        </p:nvSpPr>
        <p:spPr>
          <a:xfrm>
            <a:off x="4901703" y="491477"/>
            <a:ext cx="1524000" cy="646331"/>
          </a:xfrm>
          <a:prstGeom prst="rect">
            <a:avLst/>
          </a:prstGeom>
          <a:noFill/>
        </p:spPr>
        <p:txBody>
          <a:bodyPr wrap="square" rtlCol="0">
            <a:spAutoFit/>
          </a:bodyPr>
          <a:lstStyle/>
          <a:p>
            <a:pPr algn="ctr"/>
            <a:r>
              <a:rPr lang="en-US" dirty="0" smtClean="0"/>
              <a:t>Human Shape Image</a:t>
            </a:r>
            <a:endParaRPr lang="en-US" dirty="0"/>
          </a:p>
        </p:txBody>
      </p:sp>
      <p:sp>
        <p:nvSpPr>
          <p:cNvPr id="20" name="TextBox 19"/>
          <p:cNvSpPr txBox="1"/>
          <p:nvPr/>
        </p:nvSpPr>
        <p:spPr>
          <a:xfrm>
            <a:off x="6787653" y="1557591"/>
            <a:ext cx="1524000" cy="646331"/>
          </a:xfrm>
          <a:prstGeom prst="rect">
            <a:avLst/>
          </a:prstGeom>
          <a:noFill/>
        </p:spPr>
        <p:txBody>
          <a:bodyPr wrap="square" rtlCol="0">
            <a:spAutoFit/>
          </a:bodyPr>
          <a:lstStyle/>
          <a:p>
            <a:pPr algn="ctr"/>
            <a:r>
              <a:rPr lang="en-US" dirty="0" smtClean="0"/>
              <a:t>Spine Location</a:t>
            </a:r>
            <a:endParaRPr lang="en-US" dirty="0"/>
          </a:p>
        </p:txBody>
      </p:sp>
      <p:sp>
        <p:nvSpPr>
          <p:cNvPr id="22" name="Oval 21"/>
          <p:cNvSpPr/>
          <p:nvPr/>
        </p:nvSpPr>
        <p:spPr>
          <a:xfrm>
            <a:off x="2996703" y="405860"/>
            <a:ext cx="1524000" cy="838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3" name="TextBox 22"/>
          <p:cNvSpPr txBox="1"/>
          <p:nvPr/>
        </p:nvSpPr>
        <p:spPr>
          <a:xfrm>
            <a:off x="6749553" y="491476"/>
            <a:ext cx="1600200" cy="646331"/>
          </a:xfrm>
          <a:prstGeom prst="rect">
            <a:avLst/>
          </a:prstGeom>
          <a:noFill/>
        </p:spPr>
        <p:txBody>
          <a:bodyPr wrap="square" rtlCol="0">
            <a:spAutoFit/>
          </a:bodyPr>
          <a:lstStyle/>
          <a:p>
            <a:pPr algn="ctr"/>
            <a:r>
              <a:rPr lang="en-US" dirty="0" smtClean="0"/>
              <a:t>Subtraction,</a:t>
            </a:r>
            <a:br>
              <a:rPr lang="en-US" dirty="0" smtClean="0"/>
            </a:br>
            <a:r>
              <a:rPr lang="en-US" dirty="0" smtClean="0"/>
              <a:t>Filtering</a:t>
            </a:r>
            <a:endParaRPr lang="en-US" dirty="0"/>
          </a:p>
        </p:txBody>
      </p:sp>
      <p:sp>
        <p:nvSpPr>
          <p:cNvPr id="30" name="Oval 29"/>
          <p:cNvSpPr/>
          <p:nvPr/>
        </p:nvSpPr>
        <p:spPr>
          <a:xfrm>
            <a:off x="6778128" y="395541"/>
            <a:ext cx="1680072" cy="838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 name="TextBox 30"/>
          <p:cNvSpPr txBox="1"/>
          <p:nvPr/>
        </p:nvSpPr>
        <p:spPr>
          <a:xfrm>
            <a:off x="3006228" y="509842"/>
            <a:ext cx="1600200" cy="646331"/>
          </a:xfrm>
          <a:prstGeom prst="rect">
            <a:avLst/>
          </a:prstGeom>
          <a:noFill/>
        </p:spPr>
        <p:txBody>
          <a:bodyPr wrap="square" rtlCol="0">
            <a:spAutoFit/>
          </a:bodyPr>
          <a:lstStyle/>
          <a:p>
            <a:pPr algn="ctr"/>
            <a:r>
              <a:rPr lang="en-US" dirty="0" smtClean="0"/>
              <a:t>Subtraction,</a:t>
            </a:r>
            <a:br>
              <a:rPr lang="en-US" dirty="0" smtClean="0"/>
            </a:br>
            <a:r>
              <a:rPr lang="en-US" dirty="0" smtClean="0"/>
              <a:t>Filtering</a:t>
            </a:r>
            <a:endParaRPr lang="en-US" dirty="0"/>
          </a:p>
        </p:txBody>
      </p:sp>
      <p:sp>
        <p:nvSpPr>
          <p:cNvPr id="32" name="TextBox 31"/>
          <p:cNvSpPr txBox="1"/>
          <p:nvPr/>
        </p:nvSpPr>
        <p:spPr>
          <a:xfrm>
            <a:off x="6818064" y="473111"/>
            <a:ext cx="1600200" cy="646331"/>
          </a:xfrm>
          <a:prstGeom prst="rect">
            <a:avLst/>
          </a:prstGeom>
          <a:noFill/>
        </p:spPr>
        <p:txBody>
          <a:bodyPr wrap="square" rtlCol="0">
            <a:spAutoFit/>
          </a:bodyPr>
          <a:lstStyle/>
          <a:p>
            <a:pPr algn="ctr"/>
            <a:r>
              <a:rPr lang="en-US" dirty="0" smtClean="0"/>
              <a:t>Body Part Classification</a:t>
            </a:r>
            <a:endParaRPr lang="en-US" dirty="0"/>
          </a:p>
        </p:txBody>
      </p:sp>
      <p:sp>
        <p:nvSpPr>
          <p:cNvPr id="34" name="Oval 33"/>
          <p:cNvSpPr/>
          <p:nvPr/>
        </p:nvSpPr>
        <p:spPr>
          <a:xfrm>
            <a:off x="6778128" y="2510573"/>
            <a:ext cx="1680072" cy="838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5" name="Oval 34"/>
          <p:cNvSpPr/>
          <p:nvPr/>
        </p:nvSpPr>
        <p:spPr>
          <a:xfrm>
            <a:off x="4901703" y="2499774"/>
            <a:ext cx="1524000" cy="838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6" name="TextBox 35"/>
          <p:cNvSpPr txBox="1"/>
          <p:nvPr/>
        </p:nvSpPr>
        <p:spPr>
          <a:xfrm>
            <a:off x="6741614" y="2595702"/>
            <a:ext cx="1716585" cy="646331"/>
          </a:xfrm>
          <a:prstGeom prst="rect">
            <a:avLst/>
          </a:prstGeom>
          <a:noFill/>
        </p:spPr>
        <p:txBody>
          <a:bodyPr wrap="square" rtlCol="0">
            <a:spAutoFit/>
          </a:bodyPr>
          <a:lstStyle/>
          <a:p>
            <a:pPr algn="ctr"/>
            <a:r>
              <a:rPr lang="en-US" dirty="0" smtClean="0"/>
              <a:t>Coordinate Transformation</a:t>
            </a:r>
            <a:endParaRPr lang="en-US" dirty="0"/>
          </a:p>
        </p:txBody>
      </p:sp>
      <p:sp>
        <p:nvSpPr>
          <p:cNvPr id="37" name="TextBox 36"/>
          <p:cNvSpPr txBox="1"/>
          <p:nvPr/>
        </p:nvSpPr>
        <p:spPr>
          <a:xfrm>
            <a:off x="4863603" y="2533408"/>
            <a:ext cx="1600200" cy="646331"/>
          </a:xfrm>
          <a:prstGeom prst="rect">
            <a:avLst/>
          </a:prstGeom>
          <a:noFill/>
        </p:spPr>
        <p:txBody>
          <a:bodyPr wrap="square" rtlCol="0">
            <a:spAutoFit/>
          </a:bodyPr>
          <a:lstStyle/>
          <a:p>
            <a:pPr algn="ctr"/>
            <a:r>
              <a:rPr lang="en-US" dirty="0" smtClean="0"/>
              <a:t>Robot</a:t>
            </a:r>
            <a:br>
              <a:rPr lang="en-US" dirty="0" smtClean="0"/>
            </a:br>
            <a:r>
              <a:rPr lang="en-US" dirty="0" smtClean="0"/>
              <a:t>Path Planning</a:t>
            </a:r>
            <a:endParaRPr lang="en-US" dirty="0"/>
          </a:p>
        </p:txBody>
      </p:sp>
      <p:sp>
        <p:nvSpPr>
          <p:cNvPr id="38" name="Oval 37"/>
          <p:cNvSpPr/>
          <p:nvPr/>
        </p:nvSpPr>
        <p:spPr>
          <a:xfrm>
            <a:off x="3044328" y="2499772"/>
            <a:ext cx="1524000" cy="838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9" name="TextBox 38"/>
          <p:cNvSpPr txBox="1"/>
          <p:nvPr/>
        </p:nvSpPr>
        <p:spPr>
          <a:xfrm>
            <a:off x="3006228" y="2734208"/>
            <a:ext cx="1600200" cy="369332"/>
          </a:xfrm>
          <a:prstGeom prst="rect">
            <a:avLst/>
          </a:prstGeom>
          <a:noFill/>
        </p:spPr>
        <p:txBody>
          <a:bodyPr wrap="square" rtlCol="0">
            <a:spAutoFit/>
          </a:bodyPr>
          <a:lstStyle/>
          <a:p>
            <a:pPr algn="ctr"/>
            <a:r>
              <a:rPr lang="en-US" dirty="0" smtClean="0"/>
              <a:t>Force Control</a:t>
            </a:r>
            <a:endParaRPr lang="en-US" dirty="0"/>
          </a:p>
        </p:txBody>
      </p:sp>
      <p:sp>
        <p:nvSpPr>
          <p:cNvPr id="40" name="Rectangle 39"/>
          <p:cNvSpPr/>
          <p:nvPr/>
        </p:nvSpPr>
        <p:spPr>
          <a:xfrm>
            <a:off x="634503" y="2499772"/>
            <a:ext cx="1676400" cy="8382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1" name="TextBox 40"/>
          <p:cNvSpPr txBox="1"/>
          <p:nvPr/>
        </p:nvSpPr>
        <p:spPr>
          <a:xfrm>
            <a:off x="609600" y="2468008"/>
            <a:ext cx="1676400" cy="923330"/>
          </a:xfrm>
          <a:prstGeom prst="rect">
            <a:avLst/>
          </a:prstGeom>
          <a:noFill/>
        </p:spPr>
        <p:txBody>
          <a:bodyPr wrap="square" rtlCol="0">
            <a:spAutoFit/>
          </a:bodyPr>
          <a:lstStyle/>
          <a:p>
            <a:pPr algn="ctr"/>
            <a:r>
              <a:rPr lang="en-US" dirty="0" smtClean="0"/>
              <a:t>Probe Autonomously Placed on Spine</a:t>
            </a:r>
            <a:endParaRPr lang="en-US" dirty="0"/>
          </a:p>
        </p:txBody>
      </p:sp>
      <p:cxnSp>
        <p:nvCxnSpPr>
          <p:cNvPr id="42" name="Straight Arrow Connector 41"/>
          <p:cNvCxnSpPr>
            <a:endCxn id="14" idx="1"/>
          </p:cNvCxnSpPr>
          <p:nvPr/>
        </p:nvCxnSpPr>
        <p:spPr>
          <a:xfrm>
            <a:off x="4520703" y="814640"/>
            <a:ext cx="304800" cy="2"/>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cxnSp>
        <p:nvCxnSpPr>
          <p:cNvPr id="44" name="Straight Arrow Connector 43"/>
          <p:cNvCxnSpPr>
            <a:stCxn id="14" idx="3"/>
            <a:endCxn id="23" idx="1"/>
          </p:cNvCxnSpPr>
          <p:nvPr/>
        </p:nvCxnSpPr>
        <p:spPr>
          <a:xfrm>
            <a:off x="6501903" y="814642"/>
            <a:ext cx="247650" cy="0"/>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cxnSp>
        <p:nvCxnSpPr>
          <p:cNvPr id="46" name="Straight Arrow Connector 45"/>
          <p:cNvCxnSpPr>
            <a:stCxn id="30" idx="4"/>
            <a:endCxn id="16" idx="0"/>
          </p:cNvCxnSpPr>
          <p:nvPr/>
        </p:nvCxnSpPr>
        <p:spPr>
          <a:xfrm>
            <a:off x="7618164" y="1233741"/>
            <a:ext cx="0" cy="352425"/>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cxnSp>
        <p:nvCxnSpPr>
          <p:cNvPr id="48" name="Straight Arrow Connector 47"/>
          <p:cNvCxnSpPr>
            <a:stCxn id="16" idx="2"/>
          </p:cNvCxnSpPr>
          <p:nvPr/>
        </p:nvCxnSpPr>
        <p:spPr>
          <a:xfrm>
            <a:off x="7618164" y="2195766"/>
            <a:ext cx="0" cy="314807"/>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cxnSp>
        <p:nvCxnSpPr>
          <p:cNvPr id="50" name="Straight Arrow Connector 49"/>
          <p:cNvCxnSpPr>
            <a:stCxn id="34" idx="2"/>
            <a:endCxn id="35" idx="6"/>
          </p:cNvCxnSpPr>
          <p:nvPr/>
        </p:nvCxnSpPr>
        <p:spPr>
          <a:xfrm flipH="1" flipV="1">
            <a:off x="6425703" y="2918874"/>
            <a:ext cx="352425" cy="10799"/>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cxnSp>
        <p:nvCxnSpPr>
          <p:cNvPr id="52" name="Straight Arrow Connector 51"/>
          <p:cNvCxnSpPr>
            <a:stCxn id="35" idx="2"/>
            <a:endCxn id="38" idx="6"/>
          </p:cNvCxnSpPr>
          <p:nvPr/>
        </p:nvCxnSpPr>
        <p:spPr>
          <a:xfrm flipH="1" flipV="1">
            <a:off x="4568328" y="2918872"/>
            <a:ext cx="333375" cy="2"/>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cxnSp>
        <p:nvCxnSpPr>
          <p:cNvPr id="54" name="Straight Arrow Connector 53"/>
          <p:cNvCxnSpPr>
            <a:stCxn id="39" idx="1"/>
            <a:endCxn id="40" idx="3"/>
          </p:cNvCxnSpPr>
          <p:nvPr/>
        </p:nvCxnSpPr>
        <p:spPr>
          <a:xfrm flipH="1" flipV="1">
            <a:off x="2310903" y="2918873"/>
            <a:ext cx="695325" cy="1"/>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sp>
        <p:nvSpPr>
          <p:cNvPr id="70" name="Oval 69"/>
          <p:cNvSpPr/>
          <p:nvPr/>
        </p:nvSpPr>
        <p:spPr>
          <a:xfrm>
            <a:off x="6896099" y="5282205"/>
            <a:ext cx="257175" cy="25913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3" name="Rectangle 42"/>
          <p:cNvSpPr/>
          <p:nvPr/>
        </p:nvSpPr>
        <p:spPr>
          <a:xfrm>
            <a:off x="4444503" y="3757717"/>
            <a:ext cx="1981200" cy="9906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5" name="Rectangle 44"/>
          <p:cNvSpPr/>
          <p:nvPr/>
        </p:nvSpPr>
        <p:spPr>
          <a:xfrm>
            <a:off x="6677025" y="5014224"/>
            <a:ext cx="1676400" cy="609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7" name="TextBox 46"/>
          <p:cNvSpPr txBox="1"/>
          <p:nvPr/>
        </p:nvSpPr>
        <p:spPr>
          <a:xfrm>
            <a:off x="4459881" y="3912734"/>
            <a:ext cx="1219200" cy="646331"/>
          </a:xfrm>
          <a:prstGeom prst="rect">
            <a:avLst/>
          </a:prstGeom>
          <a:noFill/>
        </p:spPr>
        <p:txBody>
          <a:bodyPr wrap="square" rtlCol="0">
            <a:spAutoFit/>
          </a:bodyPr>
          <a:lstStyle/>
          <a:p>
            <a:pPr algn="ctr"/>
            <a:r>
              <a:rPr lang="en-US" dirty="0" smtClean="0"/>
              <a:t>PA Image Produced</a:t>
            </a:r>
            <a:endParaRPr lang="en-US" dirty="0"/>
          </a:p>
        </p:txBody>
      </p:sp>
      <p:sp>
        <p:nvSpPr>
          <p:cNvPr id="49" name="TextBox 48"/>
          <p:cNvSpPr txBox="1"/>
          <p:nvPr/>
        </p:nvSpPr>
        <p:spPr>
          <a:xfrm>
            <a:off x="6762750" y="4985649"/>
            <a:ext cx="1524000" cy="646331"/>
          </a:xfrm>
          <a:prstGeom prst="rect">
            <a:avLst/>
          </a:prstGeom>
          <a:noFill/>
        </p:spPr>
        <p:txBody>
          <a:bodyPr wrap="square" rtlCol="0">
            <a:spAutoFit/>
          </a:bodyPr>
          <a:lstStyle/>
          <a:p>
            <a:pPr algn="ctr"/>
            <a:r>
              <a:rPr lang="en-US" dirty="0" smtClean="0"/>
              <a:t>Needle Tip Coordinates</a:t>
            </a:r>
            <a:endParaRPr lang="en-US" dirty="0"/>
          </a:p>
        </p:txBody>
      </p:sp>
      <p:sp>
        <p:nvSpPr>
          <p:cNvPr id="51" name="Oval 50"/>
          <p:cNvSpPr/>
          <p:nvPr/>
        </p:nvSpPr>
        <p:spPr>
          <a:xfrm>
            <a:off x="2514600" y="3833918"/>
            <a:ext cx="1524000" cy="838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3" name="TextBox 52"/>
          <p:cNvSpPr txBox="1"/>
          <p:nvPr/>
        </p:nvSpPr>
        <p:spPr>
          <a:xfrm>
            <a:off x="6724650" y="3919534"/>
            <a:ext cx="1600200" cy="646331"/>
          </a:xfrm>
          <a:prstGeom prst="rect">
            <a:avLst/>
          </a:prstGeom>
          <a:noFill/>
        </p:spPr>
        <p:txBody>
          <a:bodyPr wrap="square" rtlCol="0">
            <a:spAutoFit/>
          </a:bodyPr>
          <a:lstStyle/>
          <a:p>
            <a:pPr algn="ctr"/>
            <a:r>
              <a:rPr lang="en-US" dirty="0" smtClean="0"/>
              <a:t>Subtraction,</a:t>
            </a:r>
            <a:br>
              <a:rPr lang="en-US" dirty="0" smtClean="0"/>
            </a:br>
            <a:r>
              <a:rPr lang="en-US" dirty="0" smtClean="0"/>
              <a:t>Filtering</a:t>
            </a:r>
            <a:endParaRPr lang="en-US" dirty="0"/>
          </a:p>
        </p:txBody>
      </p:sp>
      <p:sp>
        <p:nvSpPr>
          <p:cNvPr id="55" name="Oval 54"/>
          <p:cNvSpPr/>
          <p:nvPr/>
        </p:nvSpPr>
        <p:spPr>
          <a:xfrm>
            <a:off x="6753225" y="3823599"/>
            <a:ext cx="1524000" cy="838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6" name="TextBox 55"/>
          <p:cNvSpPr txBox="1"/>
          <p:nvPr/>
        </p:nvSpPr>
        <p:spPr>
          <a:xfrm>
            <a:off x="2476500" y="4051234"/>
            <a:ext cx="1600200" cy="369332"/>
          </a:xfrm>
          <a:prstGeom prst="rect">
            <a:avLst/>
          </a:prstGeom>
          <a:noFill/>
        </p:spPr>
        <p:txBody>
          <a:bodyPr wrap="square" rtlCol="0">
            <a:spAutoFit/>
          </a:bodyPr>
          <a:lstStyle/>
          <a:p>
            <a:pPr algn="ctr"/>
            <a:r>
              <a:rPr lang="en-US" dirty="0" smtClean="0"/>
              <a:t>Laser is Fired</a:t>
            </a:r>
            <a:endParaRPr lang="en-US" dirty="0"/>
          </a:p>
        </p:txBody>
      </p:sp>
      <p:sp>
        <p:nvSpPr>
          <p:cNvPr id="57" name="TextBox 56"/>
          <p:cNvSpPr txBox="1"/>
          <p:nvPr/>
        </p:nvSpPr>
        <p:spPr>
          <a:xfrm>
            <a:off x="6715125" y="3929852"/>
            <a:ext cx="1600200" cy="646331"/>
          </a:xfrm>
          <a:prstGeom prst="rect">
            <a:avLst/>
          </a:prstGeom>
          <a:noFill/>
        </p:spPr>
        <p:txBody>
          <a:bodyPr wrap="square" rtlCol="0">
            <a:spAutoFit/>
          </a:bodyPr>
          <a:lstStyle/>
          <a:p>
            <a:pPr algn="ctr"/>
            <a:r>
              <a:rPr lang="en-US" dirty="0" smtClean="0"/>
              <a:t>Needle Tip Segmentation</a:t>
            </a:r>
            <a:endParaRPr lang="en-US" dirty="0"/>
          </a:p>
        </p:txBody>
      </p:sp>
      <p:sp>
        <p:nvSpPr>
          <p:cNvPr id="58" name="Oval 57"/>
          <p:cNvSpPr/>
          <p:nvPr/>
        </p:nvSpPr>
        <p:spPr>
          <a:xfrm>
            <a:off x="6753225" y="5938631"/>
            <a:ext cx="1524000" cy="838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9" name="Oval 58"/>
          <p:cNvSpPr/>
          <p:nvPr/>
        </p:nvSpPr>
        <p:spPr>
          <a:xfrm>
            <a:off x="4876800" y="5938630"/>
            <a:ext cx="1524000" cy="838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0" name="TextBox 59"/>
          <p:cNvSpPr txBox="1"/>
          <p:nvPr/>
        </p:nvSpPr>
        <p:spPr>
          <a:xfrm>
            <a:off x="6724650" y="5996573"/>
            <a:ext cx="1600200" cy="646331"/>
          </a:xfrm>
          <a:prstGeom prst="rect">
            <a:avLst/>
          </a:prstGeom>
          <a:noFill/>
        </p:spPr>
        <p:txBody>
          <a:bodyPr wrap="square" rtlCol="0">
            <a:spAutoFit/>
          </a:bodyPr>
          <a:lstStyle/>
          <a:p>
            <a:pPr algn="ctr"/>
            <a:r>
              <a:rPr lang="en-US" dirty="0" smtClean="0"/>
              <a:t>Coordinate Transformation</a:t>
            </a:r>
            <a:endParaRPr lang="en-US" dirty="0"/>
          </a:p>
        </p:txBody>
      </p:sp>
      <p:sp>
        <p:nvSpPr>
          <p:cNvPr id="61" name="Oval 60"/>
          <p:cNvSpPr/>
          <p:nvPr/>
        </p:nvSpPr>
        <p:spPr>
          <a:xfrm>
            <a:off x="3019425" y="5949436"/>
            <a:ext cx="1524000" cy="838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2" name="TextBox 61"/>
          <p:cNvSpPr txBox="1"/>
          <p:nvPr/>
        </p:nvSpPr>
        <p:spPr>
          <a:xfrm>
            <a:off x="2981325" y="6162266"/>
            <a:ext cx="1600200" cy="369332"/>
          </a:xfrm>
          <a:prstGeom prst="rect">
            <a:avLst/>
          </a:prstGeom>
          <a:noFill/>
        </p:spPr>
        <p:txBody>
          <a:bodyPr wrap="square" rtlCol="0">
            <a:spAutoFit/>
          </a:bodyPr>
          <a:lstStyle/>
          <a:p>
            <a:pPr algn="ctr"/>
            <a:r>
              <a:rPr lang="en-US" dirty="0" smtClean="0"/>
              <a:t>Force Control</a:t>
            </a:r>
            <a:endParaRPr lang="en-US" dirty="0"/>
          </a:p>
        </p:txBody>
      </p:sp>
      <p:sp>
        <p:nvSpPr>
          <p:cNvPr id="63" name="Rectangle 62"/>
          <p:cNvSpPr/>
          <p:nvPr/>
        </p:nvSpPr>
        <p:spPr>
          <a:xfrm>
            <a:off x="609600" y="5977148"/>
            <a:ext cx="1676400" cy="7611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4" name="TextBox 63"/>
          <p:cNvSpPr txBox="1"/>
          <p:nvPr/>
        </p:nvSpPr>
        <p:spPr>
          <a:xfrm>
            <a:off x="571499" y="6045369"/>
            <a:ext cx="1762125" cy="646331"/>
          </a:xfrm>
          <a:prstGeom prst="rect">
            <a:avLst/>
          </a:prstGeom>
          <a:noFill/>
        </p:spPr>
        <p:txBody>
          <a:bodyPr wrap="square" rtlCol="0">
            <a:spAutoFit/>
          </a:bodyPr>
          <a:lstStyle/>
          <a:p>
            <a:pPr algn="ctr"/>
            <a:r>
              <a:rPr lang="en-US" dirty="0" smtClean="0"/>
              <a:t>Probe Centered Over Needle Tip</a:t>
            </a:r>
            <a:endParaRPr lang="en-US" dirty="0"/>
          </a:p>
        </p:txBody>
      </p:sp>
      <p:cxnSp>
        <p:nvCxnSpPr>
          <p:cNvPr id="65" name="Straight Arrow Connector 64"/>
          <p:cNvCxnSpPr>
            <a:stCxn id="51" idx="6"/>
            <a:endCxn id="43" idx="1"/>
          </p:cNvCxnSpPr>
          <p:nvPr/>
        </p:nvCxnSpPr>
        <p:spPr>
          <a:xfrm>
            <a:off x="4038600" y="4253018"/>
            <a:ext cx="405903" cy="0"/>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cxnSp>
        <p:nvCxnSpPr>
          <p:cNvPr id="66" name="Straight Arrow Connector 65"/>
          <p:cNvCxnSpPr>
            <a:stCxn id="43" idx="3"/>
            <a:endCxn id="55" idx="2"/>
          </p:cNvCxnSpPr>
          <p:nvPr/>
        </p:nvCxnSpPr>
        <p:spPr>
          <a:xfrm flipV="1">
            <a:off x="6425703" y="4242699"/>
            <a:ext cx="327522" cy="10319"/>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cxnSp>
        <p:nvCxnSpPr>
          <p:cNvPr id="67" name="Straight Arrow Connector 66"/>
          <p:cNvCxnSpPr>
            <a:stCxn id="55" idx="4"/>
            <a:endCxn id="45" idx="0"/>
          </p:cNvCxnSpPr>
          <p:nvPr/>
        </p:nvCxnSpPr>
        <p:spPr>
          <a:xfrm>
            <a:off x="7515225" y="4661799"/>
            <a:ext cx="0" cy="352425"/>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cxnSp>
        <p:nvCxnSpPr>
          <p:cNvPr id="69" name="Straight Arrow Connector 68"/>
          <p:cNvCxnSpPr>
            <a:stCxn id="45" idx="2"/>
            <a:endCxn id="58" idx="0"/>
          </p:cNvCxnSpPr>
          <p:nvPr/>
        </p:nvCxnSpPr>
        <p:spPr>
          <a:xfrm>
            <a:off x="7515225" y="5623824"/>
            <a:ext cx="0" cy="314807"/>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cxnSp>
        <p:nvCxnSpPr>
          <p:cNvPr id="71" name="Straight Arrow Connector 70"/>
          <p:cNvCxnSpPr>
            <a:stCxn id="58" idx="2"/>
            <a:endCxn id="59" idx="6"/>
          </p:cNvCxnSpPr>
          <p:nvPr/>
        </p:nvCxnSpPr>
        <p:spPr>
          <a:xfrm flipH="1" flipV="1">
            <a:off x="6400800" y="6357730"/>
            <a:ext cx="352425" cy="1"/>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cxnSp>
        <p:nvCxnSpPr>
          <p:cNvPr id="72" name="Straight Arrow Connector 71"/>
          <p:cNvCxnSpPr>
            <a:endCxn id="61" idx="6"/>
          </p:cNvCxnSpPr>
          <p:nvPr/>
        </p:nvCxnSpPr>
        <p:spPr>
          <a:xfrm flipH="1" flipV="1">
            <a:off x="4543425" y="6368536"/>
            <a:ext cx="295275" cy="2"/>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cxnSp>
        <p:nvCxnSpPr>
          <p:cNvPr id="73" name="Straight Arrow Connector 72"/>
          <p:cNvCxnSpPr>
            <a:stCxn id="62" idx="1"/>
            <a:endCxn id="63" idx="3"/>
          </p:cNvCxnSpPr>
          <p:nvPr/>
        </p:nvCxnSpPr>
        <p:spPr>
          <a:xfrm flipH="1">
            <a:off x="2286000" y="6346932"/>
            <a:ext cx="695325" cy="10802"/>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sp>
        <p:nvSpPr>
          <p:cNvPr id="75" name="Rectangle 74"/>
          <p:cNvSpPr/>
          <p:nvPr/>
        </p:nvSpPr>
        <p:spPr>
          <a:xfrm>
            <a:off x="6838950" y="7351714"/>
            <a:ext cx="257175" cy="2414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6" name="Oval 75"/>
          <p:cNvSpPr/>
          <p:nvPr/>
        </p:nvSpPr>
        <p:spPr>
          <a:xfrm>
            <a:off x="6858001" y="8799027"/>
            <a:ext cx="257175" cy="25913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7" name="TextBox 76"/>
          <p:cNvSpPr txBox="1"/>
          <p:nvPr/>
        </p:nvSpPr>
        <p:spPr>
          <a:xfrm>
            <a:off x="7239000" y="7287752"/>
            <a:ext cx="1600200" cy="369332"/>
          </a:xfrm>
          <a:prstGeom prst="rect">
            <a:avLst/>
          </a:prstGeom>
          <a:noFill/>
        </p:spPr>
        <p:txBody>
          <a:bodyPr wrap="square" rtlCol="0">
            <a:spAutoFit/>
          </a:bodyPr>
          <a:lstStyle/>
          <a:p>
            <a:r>
              <a:rPr lang="en-US" dirty="0" smtClean="0"/>
              <a:t>= Data / Result</a:t>
            </a:r>
            <a:endParaRPr lang="en-US" dirty="0"/>
          </a:p>
        </p:txBody>
      </p:sp>
      <p:sp>
        <p:nvSpPr>
          <p:cNvPr id="78" name="TextBox 77"/>
          <p:cNvSpPr txBox="1"/>
          <p:nvPr/>
        </p:nvSpPr>
        <p:spPr>
          <a:xfrm>
            <a:off x="7258051" y="8743928"/>
            <a:ext cx="1600200" cy="369332"/>
          </a:xfrm>
          <a:prstGeom prst="rect">
            <a:avLst/>
          </a:prstGeom>
          <a:noFill/>
        </p:spPr>
        <p:txBody>
          <a:bodyPr wrap="square" rtlCol="0">
            <a:spAutoFit/>
          </a:bodyPr>
          <a:lstStyle/>
          <a:p>
            <a:r>
              <a:rPr lang="en-US" dirty="0" smtClean="0"/>
              <a:t>= Process</a:t>
            </a:r>
            <a:endParaRPr lang="en-US" dirty="0"/>
          </a:p>
        </p:txBody>
      </p:sp>
      <p:cxnSp>
        <p:nvCxnSpPr>
          <p:cNvPr id="83" name="Elbow Connector 82"/>
          <p:cNvCxnSpPr>
            <a:stCxn id="41" idx="2"/>
            <a:endCxn id="51" idx="2"/>
          </p:cNvCxnSpPr>
          <p:nvPr/>
        </p:nvCxnSpPr>
        <p:spPr>
          <a:xfrm rot="16200000" flipH="1">
            <a:off x="1550360" y="3288778"/>
            <a:ext cx="861680" cy="1066800"/>
          </a:xfrm>
          <a:prstGeom prst="bentConnector2">
            <a:avLst/>
          </a:prstGeom>
          <a:ln w="28575">
            <a:tailEnd type="arrow"/>
          </a:ln>
        </p:spPr>
        <p:style>
          <a:lnRef idx="1">
            <a:schemeClr val="accent5"/>
          </a:lnRef>
          <a:fillRef idx="0">
            <a:schemeClr val="accent5"/>
          </a:fillRef>
          <a:effectRef idx="0">
            <a:schemeClr val="accent5"/>
          </a:effectRef>
          <a:fontRef idx="minor">
            <a:schemeClr val="tx1"/>
          </a:fontRef>
        </p:style>
      </p:cxnSp>
      <p:sp>
        <p:nvSpPr>
          <p:cNvPr id="87" name="TextBox 86"/>
          <p:cNvSpPr txBox="1"/>
          <p:nvPr/>
        </p:nvSpPr>
        <p:spPr>
          <a:xfrm>
            <a:off x="4838700" y="5986146"/>
            <a:ext cx="1600200" cy="646331"/>
          </a:xfrm>
          <a:prstGeom prst="rect">
            <a:avLst/>
          </a:prstGeom>
          <a:noFill/>
        </p:spPr>
        <p:txBody>
          <a:bodyPr wrap="square" rtlCol="0">
            <a:spAutoFit/>
          </a:bodyPr>
          <a:lstStyle/>
          <a:p>
            <a:pPr algn="ctr"/>
            <a:r>
              <a:rPr lang="en-US" dirty="0" smtClean="0"/>
              <a:t>Robot</a:t>
            </a:r>
            <a:br>
              <a:rPr lang="en-US" dirty="0" smtClean="0"/>
            </a:br>
            <a:r>
              <a:rPr lang="en-US" dirty="0" smtClean="0"/>
              <a:t>Path Planning</a:t>
            </a:r>
            <a:endParaRPr lang="en-US"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29405" y="33755"/>
            <a:ext cx="885826" cy="548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34000" y="1143000"/>
            <a:ext cx="731837" cy="1493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1" name="TextBox 80"/>
          <p:cNvSpPr txBox="1"/>
          <p:nvPr/>
        </p:nvSpPr>
        <p:spPr>
          <a:xfrm>
            <a:off x="1371600" y="1563469"/>
            <a:ext cx="3810000" cy="646331"/>
          </a:xfrm>
          <a:prstGeom prst="rect">
            <a:avLst/>
          </a:prstGeom>
          <a:noFill/>
        </p:spPr>
        <p:txBody>
          <a:bodyPr wrap="square" rtlCol="0">
            <a:spAutoFit/>
          </a:bodyPr>
          <a:lstStyle/>
          <a:p>
            <a:pPr algn="ctr"/>
            <a:r>
              <a:rPr lang="en-US" b="1" dirty="0" smtClean="0"/>
              <a:t>PHA</a:t>
            </a:r>
            <a:r>
              <a:rPr lang="en-US" b="1" dirty="0"/>
              <a:t>SE </a:t>
            </a:r>
            <a:r>
              <a:rPr lang="en-US" b="1" dirty="0" smtClean="0"/>
              <a:t>1: </a:t>
            </a:r>
          </a:p>
          <a:p>
            <a:pPr algn="ctr"/>
            <a:r>
              <a:rPr lang="en-US" b="1" dirty="0" smtClean="0"/>
              <a:t>AUTONOMOUS PROBE PLACEMENT</a:t>
            </a:r>
            <a:endParaRPr lang="en-US" b="1" dirty="0"/>
          </a:p>
        </p:txBody>
      </p:sp>
      <p:sp>
        <p:nvSpPr>
          <p:cNvPr id="82" name="TextBox 81"/>
          <p:cNvSpPr txBox="1"/>
          <p:nvPr/>
        </p:nvSpPr>
        <p:spPr>
          <a:xfrm>
            <a:off x="1447800" y="4953000"/>
            <a:ext cx="5029200" cy="646331"/>
          </a:xfrm>
          <a:prstGeom prst="rect">
            <a:avLst/>
          </a:prstGeom>
          <a:noFill/>
        </p:spPr>
        <p:txBody>
          <a:bodyPr wrap="square" rtlCol="0">
            <a:spAutoFit/>
          </a:bodyPr>
          <a:lstStyle/>
          <a:p>
            <a:pPr algn="ctr"/>
            <a:r>
              <a:rPr lang="en-US" b="1" dirty="0" smtClean="0"/>
              <a:t>PHA</a:t>
            </a:r>
            <a:r>
              <a:rPr lang="en-US" b="1" dirty="0"/>
              <a:t>SE 2: </a:t>
            </a:r>
            <a:endParaRPr lang="en-US" b="1" dirty="0" smtClean="0"/>
          </a:p>
          <a:p>
            <a:pPr algn="ctr"/>
            <a:r>
              <a:rPr lang="en-US" b="1" dirty="0" smtClean="0"/>
              <a:t>VISUAL SERVOING AS SURGEON MOVES NEEDLE</a:t>
            </a:r>
            <a:endParaRPr lang="en-US" b="1" dirty="0"/>
          </a:p>
        </p:txBody>
      </p:sp>
      <p:cxnSp>
        <p:nvCxnSpPr>
          <p:cNvPr id="88" name="Elbow Connector 87"/>
          <p:cNvCxnSpPr>
            <a:stCxn id="63" idx="0"/>
            <a:endCxn id="51" idx="2"/>
          </p:cNvCxnSpPr>
          <p:nvPr/>
        </p:nvCxnSpPr>
        <p:spPr>
          <a:xfrm rot="5400000" flipH="1" flipV="1">
            <a:off x="1119135" y="4581683"/>
            <a:ext cx="1724130" cy="1066800"/>
          </a:xfrm>
          <a:prstGeom prst="bentConnector2">
            <a:avLst/>
          </a:prstGeom>
          <a:ln w="28575">
            <a:tailEnd type="arrow"/>
          </a:ln>
        </p:spPr>
        <p:style>
          <a:lnRef idx="1">
            <a:schemeClr val="accent5"/>
          </a:lnRef>
          <a:fillRef idx="0">
            <a:schemeClr val="accent5"/>
          </a:fillRef>
          <a:effectRef idx="0">
            <a:schemeClr val="accent5"/>
          </a:effectRef>
          <a:fontRef idx="minor">
            <a:schemeClr val="tx1"/>
          </a:fontRef>
        </p:style>
      </p:cxnSp>
      <p:pic>
        <p:nvPicPr>
          <p:cNvPr id="3"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2" r="5882" b="-2"/>
          <a:stretch/>
        </p:blipFill>
        <p:spPr bwMode="auto">
          <a:xfrm>
            <a:off x="2133600" y="3505200"/>
            <a:ext cx="7010400" cy="47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628668" y="3793603"/>
            <a:ext cx="772132" cy="9129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l="27148" t="43823" r="26872" b="10717"/>
          <a:stretch/>
        </p:blipFill>
        <p:spPr bwMode="auto">
          <a:xfrm>
            <a:off x="8458200" y="105774"/>
            <a:ext cx="566072" cy="4631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76034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want to get from here…</a:t>
            </a:r>
            <a:endParaRPr lang="en-US" dirty="0"/>
          </a:p>
        </p:txBody>
      </p:sp>
      <p:sp>
        <p:nvSpPr>
          <p:cNvPr id="5" name="TextBox 4"/>
          <p:cNvSpPr txBox="1"/>
          <p:nvPr/>
        </p:nvSpPr>
        <p:spPr>
          <a:xfrm>
            <a:off x="8210551" y="0"/>
            <a:ext cx="933449" cy="369332"/>
          </a:xfrm>
          <a:prstGeom prst="rect">
            <a:avLst/>
          </a:prstGeom>
          <a:noFill/>
        </p:spPr>
        <p:txBody>
          <a:bodyPr wrap="square" rtlCol="0">
            <a:spAutoFit/>
          </a:bodyPr>
          <a:lstStyle/>
          <a:p>
            <a:r>
              <a:rPr lang="en-US" dirty="0" smtClean="0"/>
              <a:t>Phase 1</a:t>
            </a:r>
            <a:endParaRPr lang="en-US" dirty="0"/>
          </a:p>
        </p:txBody>
      </p:sp>
      <p:pic>
        <p:nvPicPr>
          <p:cNvPr id="3074"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0042" y="1600200"/>
            <a:ext cx="8043916"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33321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here, autonomously</a:t>
            </a:r>
            <a:endParaRPr lang="en-US" dirty="0"/>
          </a:p>
        </p:txBody>
      </p:sp>
      <p:sp>
        <p:nvSpPr>
          <p:cNvPr id="4" name="TextBox 3"/>
          <p:cNvSpPr txBox="1"/>
          <p:nvPr/>
        </p:nvSpPr>
        <p:spPr>
          <a:xfrm>
            <a:off x="8210551" y="0"/>
            <a:ext cx="933449" cy="369332"/>
          </a:xfrm>
          <a:prstGeom prst="rect">
            <a:avLst/>
          </a:prstGeom>
          <a:noFill/>
        </p:spPr>
        <p:txBody>
          <a:bodyPr wrap="square" rtlCol="0">
            <a:spAutoFit/>
          </a:bodyPr>
          <a:lstStyle/>
          <a:p>
            <a:r>
              <a:rPr lang="en-US" dirty="0" smtClean="0"/>
              <a:t>Phase 1</a:t>
            </a:r>
            <a:endParaRPr lang="en-US"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0042" y="1600200"/>
            <a:ext cx="8043916"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4114800" y="1828800"/>
            <a:ext cx="1295400" cy="369332"/>
          </a:xfrm>
          <a:prstGeom prst="rect">
            <a:avLst/>
          </a:prstGeom>
          <a:noFill/>
        </p:spPr>
        <p:txBody>
          <a:bodyPr wrap="square" rtlCol="0">
            <a:spAutoFit/>
          </a:bodyPr>
          <a:lstStyle/>
          <a:p>
            <a:r>
              <a:rPr lang="en-US" dirty="0" err="1" smtClean="0">
                <a:solidFill>
                  <a:schemeClr val="bg1"/>
                </a:solidFill>
              </a:rPr>
              <a:t>Kinect</a:t>
            </a:r>
            <a:endParaRPr lang="en-US" dirty="0">
              <a:solidFill>
                <a:schemeClr val="bg1"/>
              </a:solidFill>
            </a:endParaRPr>
          </a:p>
        </p:txBody>
      </p:sp>
      <p:cxnSp>
        <p:nvCxnSpPr>
          <p:cNvPr id="9" name="Straight Arrow Connector 8"/>
          <p:cNvCxnSpPr/>
          <p:nvPr/>
        </p:nvCxnSpPr>
        <p:spPr>
          <a:xfrm flipH="1">
            <a:off x="3733800" y="2013466"/>
            <a:ext cx="381000" cy="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391400" y="5486400"/>
            <a:ext cx="1066800" cy="369332"/>
          </a:xfrm>
          <a:prstGeom prst="rect">
            <a:avLst/>
          </a:prstGeom>
          <a:noFill/>
        </p:spPr>
        <p:txBody>
          <a:bodyPr wrap="square" rtlCol="0">
            <a:spAutoFit/>
          </a:bodyPr>
          <a:lstStyle/>
          <a:p>
            <a:r>
              <a:rPr lang="en-US" dirty="0" smtClean="0"/>
              <a:t>Patient</a:t>
            </a:r>
            <a:endParaRPr lang="en-US" dirty="0"/>
          </a:p>
        </p:txBody>
      </p:sp>
      <p:cxnSp>
        <p:nvCxnSpPr>
          <p:cNvPr id="12" name="Straight Arrow Connector 11"/>
          <p:cNvCxnSpPr/>
          <p:nvPr/>
        </p:nvCxnSpPr>
        <p:spPr>
          <a:xfrm flipH="1">
            <a:off x="6781800" y="5671066"/>
            <a:ext cx="609600" cy="439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267200" y="5181600"/>
            <a:ext cx="1066800" cy="381000"/>
          </a:xfrm>
          <a:prstGeom prst="rect">
            <a:avLst/>
          </a:prstGeom>
          <a:noFill/>
        </p:spPr>
        <p:txBody>
          <a:bodyPr wrap="square" rtlCol="0">
            <a:spAutoFit/>
          </a:bodyPr>
          <a:lstStyle/>
          <a:p>
            <a:r>
              <a:rPr lang="en-US" dirty="0" smtClean="0"/>
              <a:t>US Probe</a:t>
            </a:r>
            <a:endParaRPr lang="en-US" dirty="0"/>
          </a:p>
        </p:txBody>
      </p:sp>
      <p:cxnSp>
        <p:nvCxnSpPr>
          <p:cNvPr id="15" name="Straight Arrow Connector 14"/>
          <p:cNvCxnSpPr/>
          <p:nvPr/>
        </p:nvCxnSpPr>
        <p:spPr>
          <a:xfrm>
            <a:off x="5334000" y="5372100"/>
            <a:ext cx="304800" cy="1143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12862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Segmentation</a:t>
            </a:r>
            <a:endParaRPr lang="en-US"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34799" y="1447800"/>
            <a:ext cx="4874401" cy="406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8210551" y="0"/>
            <a:ext cx="933449" cy="369332"/>
          </a:xfrm>
          <a:prstGeom prst="rect">
            <a:avLst/>
          </a:prstGeom>
          <a:noFill/>
        </p:spPr>
        <p:txBody>
          <a:bodyPr wrap="square" rtlCol="0">
            <a:spAutoFit/>
          </a:bodyPr>
          <a:lstStyle/>
          <a:p>
            <a:r>
              <a:rPr lang="en-US" dirty="0" smtClean="0"/>
              <a:t>Phase 1</a:t>
            </a:r>
            <a:endParaRPr lang="en-US" dirty="0"/>
          </a:p>
        </p:txBody>
      </p:sp>
    </p:spTree>
    <p:extLst>
      <p:ext uri="{BB962C8B-B14F-4D97-AF65-F5344CB8AC3E}">
        <p14:creationId xmlns:p14="http://schemas.microsoft.com/office/powerpoint/2010/main" xmlns="" val="712654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Segmentation</a:t>
            </a:r>
            <a:endParaRPr lang="en-US"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2106" y="1447800"/>
            <a:ext cx="4899788" cy="406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304800" y="5775841"/>
            <a:ext cx="8534400" cy="584775"/>
          </a:xfrm>
          <a:prstGeom prst="rect">
            <a:avLst/>
          </a:prstGeom>
          <a:noFill/>
        </p:spPr>
        <p:txBody>
          <a:bodyPr wrap="square" rtlCol="0">
            <a:spAutoFit/>
          </a:bodyPr>
          <a:lstStyle/>
          <a:p>
            <a:pPr algn="ctr"/>
            <a:r>
              <a:rPr lang="en-US" sz="3200" dirty="0" smtClean="0"/>
              <a:t>Take a Calibration image with no body present</a:t>
            </a:r>
            <a:endParaRPr lang="en-US" sz="3200" dirty="0"/>
          </a:p>
        </p:txBody>
      </p:sp>
      <p:sp>
        <p:nvSpPr>
          <p:cNvPr id="5" name="TextBox 4"/>
          <p:cNvSpPr txBox="1"/>
          <p:nvPr/>
        </p:nvSpPr>
        <p:spPr>
          <a:xfrm>
            <a:off x="8210551" y="0"/>
            <a:ext cx="933449" cy="369332"/>
          </a:xfrm>
          <a:prstGeom prst="rect">
            <a:avLst/>
          </a:prstGeom>
          <a:noFill/>
        </p:spPr>
        <p:txBody>
          <a:bodyPr wrap="square" rtlCol="0">
            <a:spAutoFit/>
          </a:bodyPr>
          <a:lstStyle/>
          <a:p>
            <a:r>
              <a:rPr lang="en-US" dirty="0" smtClean="0"/>
              <a:t>Phase 1</a:t>
            </a:r>
            <a:endParaRPr lang="en-US" dirty="0"/>
          </a:p>
        </p:txBody>
      </p:sp>
    </p:spTree>
    <p:extLst>
      <p:ext uri="{BB962C8B-B14F-4D97-AF65-F5344CB8AC3E}">
        <p14:creationId xmlns:p14="http://schemas.microsoft.com/office/powerpoint/2010/main" xmlns="" val="894225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Segmentation</a:t>
            </a:r>
            <a:endParaRPr lang="en-US"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34799" y="1447800"/>
            <a:ext cx="4874401" cy="406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304800" y="5775841"/>
            <a:ext cx="8534400" cy="584775"/>
          </a:xfrm>
          <a:prstGeom prst="rect">
            <a:avLst/>
          </a:prstGeom>
          <a:noFill/>
        </p:spPr>
        <p:txBody>
          <a:bodyPr wrap="square" rtlCol="0">
            <a:spAutoFit/>
          </a:bodyPr>
          <a:lstStyle/>
          <a:p>
            <a:pPr algn="ctr"/>
            <a:r>
              <a:rPr lang="en-US" sz="3200" dirty="0" smtClean="0"/>
              <a:t>Take another image with the person in position</a:t>
            </a:r>
            <a:endParaRPr lang="en-US" sz="3200" dirty="0"/>
          </a:p>
        </p:txBody>
      </p:sp>
      <p:sp>
        <p:nvSpPr>
          <p:cNvPr id="6" name="TextBox 5"/>
          <p:cNvSpPr txBox="1"/>
          <p:nvPr/>
        </p:nvSpPr>
        <p:spPr>
          <a:xfrm>
            <a:off x="8210551" y="0"/>
            <a:ext cx="933449" cy="369332"/>
          </a:xfrm>
          <a:prstGeom prst="rect">
            <a:avLst/>
          </a:prstGeom>
          <a:noFill/>
        </p:spPr>
        <p:txBody>
          <a:bodyPr wrap="square" rtlCol="0">
            <a:spAutoFit/>
          </a:bodyPr>
          <a:lstStyle/>
          <a:p>
            <a:r>
              <a:rPr lang="en-US" dirty="0" smtClean="0"/>
              <a:t>Phase 1</a:t>
            </a:r>
            <a:endParaRPr lang="en-US" dirty="0"/>
          </a:p>
        </p:txBody>
      </p:sp>
    </p:spTree>
    <p:extLst>
      <p:ext uri="{BB962C8B-B14F-4D97-AF65-F5344CB8AC3E}">
        <p14:creationId xmlns:p14="http://schemas.microsoft.com/office/powerpoint/2010/main" xmlns="" val="2302547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Segmentation</a:t>
            </a:r>
            <a:endParaRPr lang="en-US" dirty="0"/>
          </a:p>
        </p:txBody>
      </p:sp>
      <p:pic>
        <p:nvPicPr>
          <p:cNvPr id="5122"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33600" y="1371600"/>
            <a:ext cx="4876191" cy="4038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304800" y="5775841"/>
            <a:ext cx="8534400" cy="584775"/>
          </a:xfrm>
          <a:prstGeom prst="rect">
            <a:avLst/>
          </a:prstGeom>
          <a:noFill/>
        </p:spPr>
        <p:txBody>
          <a:bodyPr wrap="square" rtlCol="0">
            <a:spAutoFit/>
          </a:bodyPr>
          <a:lstStyle/>
          <a:p>
            <a:pPr algn="ctr"/>
            <a:r>
              <a:rPr lang="en-US" sz="3200" dirty="0" smtClean="0"/>
              <a:t>And subtract the two depth maps (Plus filtering)</a:t>
            </a:r>
            <a:endParaRPr lang="en-US" sz="3200" dirty="0"/>
          </a:p>
        </p:txBody>
      </p:sp>
      <p:sp>
        <p:nvSpPr>
          <p:cNvPr id="6" name="TextBox 5"/>
          <p:cNvSpPr txBox="1"/>
          <p:nvPr/>
        </p:nvSpPr>
        <p:spPr>
          <a:xfrm>
            <a:off x="8210551" y="0"/>
            <a:ext cx="933449" cy="369332"/>
          </a:xfrm>
          <a:prstGeom prst="rect">
            <a:avLst/>
          </a:prstGeom>
          <a:noFill/>
        </p:spPr>
        <p:txBody>
          <a:bodyPr wrap="square" rtlCol="0">
            <a:spAutoFit/>
          </a:bodyPr>
          <a:lstStyle/>
          <a:p>
            <a:r>
              <a:rPr lang="en-US" dirty="0" smtClean="0"/>
              <a:t>Phase 1</a:t>
            </a:r>
            <a:endParaRPr lang="en-US" dirty="0"/>
          </a:p>
        </p:txBody>
      </p:sp>
    </p:spTree>
    <p:extLst>
      <p:ext uri="{BB962C8B-B14F-4D97-AF65-F5344CB8AC3E}">
        <p14:creationId xmlns:p14="http://schemas.microsoft.com/office/powerpoint/2010/main" xmlns="" val="3599757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864</TotalTime>
  <Words>835</Words>
  <Application>Microsoft Office PowerPoint</Application>
  <PresentationFormat>On-screen Show (4:3)</PresentationFormat>
  <Paragraphs>215</Paragraphs>
  <Slides>28</Slides>
  <Notes>15</Notes>
  <HiddenSlides>0</HiddenSlides>
  <MMClips>1</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Autonomous Placement of Ultrasound Probe for Spinal Procedures</vt:lpstr>
      <vt:lpstr>Background and Motivation</vt:lpstr>
      <vt:lpstr>Slide 3</vt:lpstr>
      <vt:lpstr>We want to get from here…</vt:lpstr>
      <vt:lpstr>To here, autonomously</vt:lpstr>
      <vt:lpstr>Human Segmentation</vt:lpstr>
      <vt:lpstr>Human Segmentation</vt:lpstr>
      <vt:lpstr>Human Segmentation</vt:lpstr>
      <vt:lpstr>Human Segmentation</vt:lpstr>
      <vt:lpstr>Quick Recap</vt:lpstr>
      <vt:lpstr>Body Part Classification Convolutional Pose Networks</vt:lpstr>
      <vt:lpstr>Body Part Classification Convolutional Pose Networks</vt:lpstr>
      <vt:lpstr>Body Part Classification Convolutional Pose Networks</vt:lpstr>
      <vt:lpstr>Body Part Classification “Geometric” Approach</vt:lpstr>
      <vt:lpstr>Quick Recap</vt:lpstr>
      <vt:lpstr>Force Control</vt:lpstr>
      <vt:lpstr>Force Control</vt:lpstr>
      <vt:lpstr>Quick Recap</vt:lpstr>
      <vt:lpstr>Photoacoustic Images from Spine</vt:lpstr>
      <vt:lpstr>Photoacoustic Images from Spine</vt:lpstr>
      <vt:lpstr>Photoacoustic Images from Spine</vt:lpstr>
      <vt:lpstr>Visual Servoing </vt:lpstr>
      <vt:lpstr>Visual Servoing</vt:lpstr>
      <vt:lpstr>Original Timeline</vt:lpstr>
      <vt:lpstr>Original Timeline</vt:lpstr>
      <vt:lpstr>Revised Timeline</vt:lpstr>
      <vt:lpstr>Deliverables</vt:lpstr>
      <vt:lpstr>Unmet Dependencies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dc:creator>
  <cp:lastModifiedBy>Joshua Shubert</cp:lastModifiedBy>
  <cp:revision>59</cp:revision>
  <cp:lastPrinted>2017-03-28T16:38:35Z</cp:lastPrinted>
  <dcterms:created xsi:type="dcterms:W3CDTF">2017-02-28T03:39:05Z</dcterms:created>
  <dcterms:modified xsi:type="dcterms:W3CDTF">2017-03-28T18:06:33Z</dcterms:modified>
</cp:coreProperties>
</file>