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77" r:id="rId5"/>
    <p:sldId id="263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3" r:id="rId17"/>
    <p:sldId id="274" r:id="rId18"/>
    <p:sldId id="275" r:id="rId19"/>
    <p:sldId id="276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6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614F4-3348-4267-92F8-D4FEC0EA0C5C}" type="datetimeFigureOut">
              <a:rPr lang="en-US" smtClean="0"/>
              <a:t>3/12/2011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FE8DE-6ABC-4274-BD41-7AE9CA02DC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FE8DE-6ABC-4274-BD41-7AE9CA02DCF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90C7-1B62-4682-BFDE-1DEB75149AE7}" type="datetimeFigureOut">
              <a:rPr lang="en-US" smtClean="0"/>
              <a:t>3/12/2011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F2325EC-E325-40BF-9CF4-1C61B56F08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90C7-1B62-4682-BFDE-1DEB75149AE7}" type="datetimeFigureOut">
              <a:rPr lang="en-US" smtClean="0"/>
              <a:t>3/12/2011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25EC-E325-40BF-9CF4-1C61B56F0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90C7-1B62-4682-BFDE-1DEB75149AE7}" type="datetimeFigureOut">
              <a:rPr lang="en-US" smtClean="0"/>
              <a:t>3/12/2011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25EC-E325-40BF-9CF4-1C61B56F0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90C7-1B62-4682-BFDE-1DEB75149AE7}" type="datetimeFigureOut">
              <a:rPr lang="en-US" smtClean="0"/>
              <a:t>3/12/2011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25EC-E325-40BF-9CF4-1C61B56F08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90C7-1B62-4682-BFDE-1DEB75149AE7}" type="datetimeFigureOut">
              <a:rPr lang="en-US" smtClean="0"/>
              <a:t>3/12/2011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F2325EC-E325-40BF-9CF4-1C61B56F08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90C7-1B62-4682-BFDE-1DEB75149AE7}" type="datetimeFigureOut">
              <a:rPr lang="en-US" smtClean="0"/>
              <a:t>3/12/2011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25EC-E325-40BF-9CF4-1C61B56F08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90C7-1B62-4682-BFDE-1DEB75149AE7}" type="datetimeFigureOut">
              <a:rPr lang="en-US" smtClean="0"/>
              <a:t>3/12/2011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25EC-E325-40BF-9CF4-1C61B56F08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90C7-1B62-4682-BFDE-1DEB75149AE7}" type="datetimeFigureOut">
              <a:rPr lang="en-US" smtClean="0"/>
              <a:t>3/12/2011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25EC-E325-40BF-9CF4-1C61B56F0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90C7-1B62-4682-BFDE-1DEB75149AE7}" type="datetimeFigureOut">
              <a:rPr lang="en-US" smtClean="0"/>
              <a:t>3/12/2011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25EC-E325-40BF-9CF4-1C61B56F0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90C7-1B62-4682-BFDE-1DEB75149AE7}" type="datetimeFigureOut">
              <a:rPr lang="en-US" smtClean="0"/>
              <a:t>3/12/2011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25EC-E325-40BF-9CF4-1C61B56F08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90C7-1B62-4682-BFDE-1DEB75149AE7}" type="datetimeFigureOut">
              <a:rPr lang="en-US" smtClean="0"/>
              <a:t>3/12/2011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F2325EC-E325-40BF-9CF4-1C61B56F08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C790C7-1B62-4682-BFDE-1DEB75149AE7}" type="datetimeFigureOut">
              <a:rPr lang="en-US" smtClean="0"/>
              <a:t>3/12/2011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F2325EC-E325-40BF-9CF4-1C61B56F08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ltrasonix.com/wikisonix/index.php?title=File:DAQ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ultrasonix.com/wikisonix/index.php?title=File:DAQ.JPG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ultrasonix.com/wikisonix/index.php?title=File:DAQ.JPG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200400"/>
            <a:ext cx="4572000" cy="609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N. </a:t>
            </a:r>
            <a:r>
              <a:rPr lang="en-US" dirty="0" err="1" smtClean="0"/>
              <a:t>Kuo</a:t>
            </a:r>
            <a:r>
              <a:rPr lang="en-US" dirty="0" smtClean="0"/>
              <a:t>, H.J. Kang, T. </a:t>
            </a:r>
            <a:r>
              <a:rPr lang="en-US" dirty="0" err="1" smtClean="0"/>
              <a:t>DeJournett</a:t>
            </a:r>
            <a:r>
              <a:rPr lang="en-US" dirty="0" smtClean="0"/>
              <a:t>, J. Spicer, and E. </a:t>
            </a:r>
            <a:r>
              <a:rPr lang="en-US" dirty="0" err="1" smtClean="0"/>
              <a:t>Boctor</a:t>
            </a:r>
            <a:endParaRPr lang="en-US" dirty="0" smtClean="0"/>
          </a:p>
          <a:p>
            <a:r>
              <a:rPr lang="en-US" dirty="0" smtClean="0"/>
              <a:t>Proc</a:t>
            </a:r>
            <a:r>
              <a:rPr lang="en-US" dirty="0" smtClean="0"/>
              <a:t>. SPIE 7964, 796409 (2011); doi:10.1117/12.878041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Photoacoustic</a:t>
            </a:r>
            <a:r>
              <a:rPr lang="en-US" dirty="0" smtClean="0"/>
              <a:t> Imaging of Prostate </a:t>
            </a:r>
            <a:r>
              <a:rPr lang="en-US" dirty="0" err="1" smtClean="0"/>
              <a:t>Brachytherapy</a:t>
            </a:r>
            <a:r>
              <a:rPr lang="en-US" dirty="0" smtClean="0"/>
              <a:t> Seeds in Ex Vivo Prostate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410200"/>
            <a:ext cx="2286000" cy="101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5562600"/>
            <a:ext cx="2524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5334000"/>
            <a:ext cx="17716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3733800"/>
            <a:ext cx="5486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Steven Su</a:t>
            </a:r>
          </a:p>
          <a:p>
            <a:pPr algn="ctr"/>
            <a:r>
              <a:rPr lang="en-US" sz="2800" dirty="0" smtClean="0"/>
              <a:t>Department of Biomedical Engineering</a:t>
            </a:r>
          </a:p>
          <a:p>
            <a:pPr algn="ctr"/>
            <a:r>
              <a:rPr lang="en-US" sz="2800" dirty="0" smtClean="0"/>
              <a:t>3/15/11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r>
              <a:rPr lang="en-US" dirty="0" smtClean="0"/>
              <a:t>Methods: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4267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Laser: 1064 nm wavelength, 40 </a:t>
            </a:r>
            <a:r>
              <a:rPr lang="en-US" dirty="0" err="1" smtClean="0"/>
              <a:t>mJ</a:t>
            </a:r>
            <a:r>
              <a:rPr lang="en-US" dirty="0" smtClean="0"/>
              <a:t>/cm</a:t>
            </a:r>
            <a:r>
              <a:rPr lang="en-US" baseline="30000" dirty="0" smtClean="0"/>
              <a:t>2</a:t>
            </a:r>
            <a:r>
              <a:rPr lang="en-US" dirty="0" smtClean="0"/>
              <a:t> density</a:t>
            </a:r>
          </a:p>
          <a:p>
            <a:r>
              <a:rPr lang="en-US" dirty="0" smtClean="0"/>
              <a:t>Ultrasound:  60 mm linear array transducer with 128 elements (sensors)</a:t>
            </a:r>
          </a:p>
          <a:p>
            <a:pPr lvl="1"/>
            <a:r>
              <a:rPr lang="en-US" dirty="0" smtClean="0"/>
              <a:t>Wave emission off</a:t>
            </a:r>
          </a:p>
          <a:p>
            <a:pPr lvl="1"/>
            <a:r>
              <a:rPr lang="en-US" dirty="0" smtClean="0"/>
              <a:t>Wave detection on</a:t>
            </a:r>
          </a:p>
          <a:p>
            <a:r>
              <a:rPr lang="en-US" dirty="0" err="1" smtClean="0"/>
              <a:t>SonixDAQ</a:t>
            </a:r>
            <a:r>
              <a:rPr lang="en-US" dirty="0" smtClean="0"/>
              <a:t>: Data Acquisition for up to 128 elements with 12-bit sampling</a:t>
            </a:r>
          </a:p>
          <a:p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5411263" y="1752600"/>
            <a:ext cx="3531073" cy="3072809"/>
            <a:chOff x="1371600" y="-315952"/>
            <a:chExt cx="6172200" cy="5371174"/>
          </a:xfrm>
        </p:grpSpPr>
        <p:pic>
          <p:nvPicPr>
            <p:cNvPr id="40" name="Picture 2" descr="http://www.medgadget.com/archives/img/654347ul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-315952"/>
              <a:ext cx="914401" cy="1957648"/>
            </a:xfrm>
            <a:prstGeom prst="rect">
              <a:avLst/>
            </a:prstGeom>
            <a:noFill/>
          </p:spPr>
        </p:pic>
        <p:pic>
          <p:nvPicPr>
            <p:cNvPr id="41" name="Picture 4" descr="http://ultrasonix.com/wikisonix/images/thumb/4/49/DAQ.JPG/300px-DAQ.JPG">
              <a:hlinkClick r:id="rId3" tooltip="SonixDAQ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2743200"/>
              <a:ext cx="914400" cy="612648"/>
            </a:xfrm>
            <a:prstGeom prst="rect">
              <a:avLst/>
            </a:prstGeom>
            <a:noFill/>
          </p:spPr>
        </p:pic>
        <p:pic>
          <p:nvPicPr>
            <p:cNvPr id="42" name="Picture 41" descr="http://t1.gstatic.com/images?q=tbn:ANd9GcQJCHZBSwME1QfsLFocEo2crIOct53eFb-Q_6-7-zdIWGr8VlQ&amp;t=1&amp;usg=__v04_KIrQ55nPSZicTva40gXs97o=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3600" y="3429001"/>
              <a:ext cx="1371599" cy="757572"/>
            </a:xfrm>
            <a:prstGeom prst="rect">
              <a:avLst/>
            </a:prstGeom>
            <a:noFill/>
          </p:spPr>
        </p:pic>
        <p:pic>
          <p:nvPicPr>
            <p:cNvPr id="43" name="Picture 8" descr="http://t0.gstatic.com/images?q=tbn:ANd9GcS5ULkIjKHfsCdlyrjLBpW2u8HnkzMGztXDIAwP9OzIJdaqKHc&amp;t=1&amp;usg=__SP3K_eeAHliEI_d-kj5CFzAGru8=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43401" y="1421781"/>
              <a:ext cx="914401" cy="685799"/>
            </a:xfrm>
            <a:prstGeom prst="rect">
              <a:avLst/>
            </a:prstGeom>
            <a:noFill/>
          </p:spPr>
        </p:pic>
        <p:grpSp>
          <p:nvGrpSpPr>
            <p:cNvPr id="47" name="Group 29"/>
            <p:cNvGrpSpPr>
              <a:grpSpLocks noChangeAspect="1"/>
            </p:cNvGrpSpPr>
            <p:nvPr/>
          </p:nvGrpSpPr>
          <p:grpSpPr>
            <a:xfrm>
              <a:off x="4114795" y="3200400"/>
              <a:ext cx="914399" cy="1280162"/>
              <a:chOff x="4178808" y="3794760"/>
              <a:chExt cx="878799" cy="1179578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4178808" y="4169666"/>
                <a:ext cx="411480" cy="804672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Parallelogram 63"/>
              <p:cNvSpPr/>
              <p:nvPr/>
            </p:nvSpPr>
            <p:spPr>
              <a:xfrm>
                <a:off x="4178808" y="3794760"/>
                <a:ext cx="777240" cy="365760"/>
              </a:xfrm>
              <a:prstGeom prst="parallelogram">
                <a:avLst>
                  <a:gd name="adj" fmla="val 96311"/>
                </a:avLst>
              </a:prstGeom>
              <a:solidFill>
                <a:srgbClr val="FFFF00">
                  <a:alpha val="50000"/>
                </a:srgbClr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Parallelogram 64"/>
              <p:cNvSpPr/>
              <p:nvPr/>
            </p:nvSpPr>
            <p:spPr>
              <a:xfrm rot="18893580">
                <a:off x="4238463" y="4101785"/>
                <a:ext cx="1066800" cy="571489"/>
              </a:xfrm>
              <a:prstGeom prst="parallelogram">
                <a:avLst>
                  <a:gd name="adj" fmla="val 99317"/>
                </a:avLst>
              </a:prstGeom>
              <a:solidFill>
                <a:srgbClr val="FFFF00">
                  <a:alpha val="50000"/>
                </a:srgbClr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>
                <a:off x="4724400" y="4267200"/>
                <a:ext cx="91440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4724400" y="4419600"/>
                <a:ext cx="91440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648200" y="4343400"/>
                <a:ext cx="91440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4800600" y="4343400"/>
                <a:ext cx="91440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/>
              <p:cNvSpPr/>
              <p:nvPr/>
            </p:nvSpPr>
            <p:spPr>
              <a:xfrm>
                <a:off x="4617720" y="4114803"/>
                <a:ext cx="304800" cy="457199"/>
              </a:xfrm>
              <a:prstGeom prst="ellipse">
                <a:avLst/>
              </a:prstGeom>
              <a:solidFill>
                <a:srgbClr val="FF0000">
                  <a:alpha val="25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Parallelogram 70"/>
              <p:cNvSpPr/>
              <p:nvPr/>
            </p:nvSpPr>
            <p:spPr>
              <a:xfrm>
                <a:off x="4480560" y="3810000"/>
                <a:ext cx="472440" cy="365760"/>
              </a:xfrm>
              <a:prstGeom prst="parallelogram">
                <a:avLst>
                  <a:gd name="adj" fmla="val 96311"/>
                </a:avLst>
              </a:prstGeom>
              <a:solidFill>
                <a:schemeClr val="bg1">
                  <a:lumMod val="50000"/>
                  <a:alpha val="5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371600" y="1737732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Sonix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CEP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Ultrasound system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71600" y="3383280"/>
              <a:ext cx="1828800" cy="4572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SonixDAQ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Module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886200" y="2103120"/>
              <a:ext cx="1828800" cy="4572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L14-5W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Transducer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657600" y="4440045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Phantom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15000" y="4598021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Surelite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II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Laser system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6" name="Straight Connector 55"/>
            <p:cNvCxnSpPr>
              <a:endCxn id="41" idx="0"/>
            </p:cNvCxnSpPr>
            <p:nvPr/>
          </p:nvCxnSpPr>
          <p:spPr>
            <a:xfrm rot="5400000">
              <a:off x="2133600" y="2590800"/>
              <a:ext cx="3048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3" idx="2"/>
            </p:cNvCxnSpPr>
            <p:nvPr/>
          </p:nvCxnSpPr>
          <p:spPr>
            <a:xfrm rot="5400000">
              <a:off x="4541520" y="2819400"/>
              <a:ext cx="51816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5105401" y="3810002"/>
              <a:ext cx="838200" cy="221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8" idx="3"/>
            </p:cNvCxnSpPr>
            <p:nvPr/>
          </p:nvCxnSpPr>
          <p:spPr>
            <a:xfrm flipV="1">
              <a:off x="3200400" y="1951093"/>
              <a:ext cx="838200" cy="1524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6019800" y="5943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From: N. </a:t>
            </a:r>
            <a:r>
              <a:rPr lang="en-US" sz="1400" dirty="0" err="1" smtClean="0"/>
              <a:t>Kuo</a:t>
            </a:r>
            <a:r>
              <a:rPr lang="en-US" sz="1400" dirty="0" smtClean="0"/>
              <a:t> et al.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3048000" cy="4572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SonixRP</a:t>
            </a:r>
            <a:r>
              <a:rPr lang="en-US" dirty="0" smtClean="0"/>
              <a:t>: Operates ultrasound</a:t>
            </a:r>
          </a:p>
          <a:p>
            <a:r>
              <a:rPr lang="en-US" dirty="0" err="1" smtClean="0"/>
              <a:t>DAQControl</a:t>
            </a:r>
            <a:r>
              <a:rPr lang="en-US" dirty="0" smtClean="0"/>
              <a:t>: Operates </a:t>
            </a:r>
            <a:r>
              <a:rPr lang="en-US" dirty="0" err="1" smtClean="0"/>
              <a:t>SonixDAQ</a:t>
            </a:r>
            <a:endParaRPr lang="en-US" dirty="0" smtClean="0"/>
          </a:p>
          <a:p>
            <a:r>
              <a:rPr lang="en-US" dirty="0" err="1" smtClean="0"/>
              <a:t>Matlab</a:t>
            </a:r>
            <a:r>
              <a:rPr lang="en-US" dirty="0" smtClean="0"/>
              <a:t> Software: Process raw RF pre-</a:t>
            </a:r>
            <a:r>
              <a:rPr lang="en-US" dirty="0" err="1" smtClean="0"/>
              <a:t>beamformed</a:t>
            </a:r>
            <a:r>
              <a:rPr lang="en-US" dirty="0" smtClean="0"/>
              <a:t> data into pre-</a:t>
            </a:r>
            <a:r>
              <a:rPr lang="en-US" dirty="0" err="1" smtClean="0"/>
              <a:t>beamformed</a:t>
            </a:r>
            <a:r>
              <a:rPr lang="en-US" dirty="0" smtClean="0"/>
              <a:t> and standard delay and sum B-mode images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343400" y="1752600"/>
            <a:ext cx="3836227" cy="3352800"/>
            <a:chOff x="-228600" y="-315952"/>
            <a:chExt cx="7772400" cy="6792955"/>
          </a:xfrm>
        </p:grpSpPr>
        <p:pic>
          <p:nvPicPr>
            <p:cNvPr id="5" name="Picture 2" descr="http://www.medgadget.com/archives/img/654347ul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-315952"/>
              <a:ext cx="914401" cy="1957648"/>
            </a:xfrm>
            <a:prstGeom prst="rect">
              <a:avLst/>
            </a:prstGeom>
            <a:noFill/>
          </p:spPr>
        </p:pic>
        <p:pic>
          <p:nvPicPr>
            <p:cNvPr id="6" name="Picture 4" descr="http://ultrasonix.com/wikisonix/images/thumb/4/49/DAQ.JPG/300px-DAQ.JPG">
              <a:hlinkClick r:id="rId3" tooltip="SonixDAQ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2743200"/>
              <a:ext cx="914400" cy="612648"/>
            </a:xfrm>
            <a:prstGeom prst="rect">
              <a:avLst/>
            </a:prstGeom>
            <a:noFill/>
          </p:spPr>
        </p:pic>
        <p:pic>
          <p:nvPicPr>
            <p:cNvPr id="7" name="Picture 6" descr="http://t1.gstatic.com/images?q=tbn:ANd9GcQJCHZBSwME1QfsLFocEo2crIOct53eFb-Q_6-7-zdIWGr8VlQ&amp;t=1&amp;usg=__v04_KIrQ55nPSZicTva40gXs97o=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3600" y="3429001"/>
              <a:ext cx="1371599" cy="757572"/>
            </a:xfrm>
            <a:prstGeom prst="rect">
              <a:avLst/>
            </a:prstGeom>
            <a:noFill/>
          </p:spPr>
        </p:pic>
        <p:pic>
          <p:nvPicPr>
            <p:cNvPr id="8" name="Picture 8" descr="http://t0.gstatic.com/images?q=tbn:ANd9GcS5ULkIjKHfsCdlyrjLBpW2u8HnkzMGztXDIAwP9OzIJdaqKHc&amp;t=1&amp;usg=__SP3K_eeAHliEI_d-kj5CFzAGru8=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43401" y="1421781"/>
              <a:ext cx="914401" cy="685799"/>
            </a:xfrm>
            <a:prstGeom prst="rect">
              <a:avLst/>
            </a:prstGeom>
            <a:noFill/>
          </p:spPr>
        </p:pic>
        <p:pic>
          <p:nvPicPr>
            <p:cNvPr id="9" name="Picture 8" descr="DAQ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200" y="2399413"/>
              <a:ext cx="457200" cy="1334387"/>
            </a:xfrm>
            <a:prstGeom prst="rect">
              <a:avLst/>
            </a:prstGeom>
          </p:spPr>
        </p:pic>
        <p:pic>
          <p:nvPicPr>
            <p:cNvPr id="10" name="Picture 9" descr="RP1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86200" y="-315952"/>
              <a:ext cx="1828800" cy="1005482"/>
            </a:xfrm>
            <a:prstGeom prst="rect">
              <a:avLst/>
            </a:prstGeom>
          </p:spPr>
        </p:pic>
        <p:pic>
          <p:nvPicPr>
            <p:cNvPr id="11" name="Picture 10" descr="http://t1.gstatic.com/images?q=tbn:ANd9GcQG-wnuXOAnTi333CtFuoKrcRMCAJfogPe6rCSDdHlhp5dcJ-U&amp;t=1&amp;usg=__yIq0XOmmhj0_Sh8syqeRC5jKCWY=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8800" y="4789451"/>
              <a:ext cx="914401" cy="910336"/>
            </a:xfrm>
            <a:prstGeom prst="rect">
              <a:avLst/>
            </a:prstGeom>
            <a:noFill/>
          </p:spPr>
        </p:pic>
        <p:grpSp>
          <p:nvGrpSpPr>
            <p:cNvPr id="12" name="Group 29"/>
            <p:cNvGrpSpPr>
              <a:grpSpLocks noChangeAspect="1"/>
            </p:cNvGrpSpPr>
            <p:nvPr/>
          </p:nvGrpSpPr>
          <p:grpSpPr>
            <a:xfrm>
              <a:off x="4114795" y="3200400"/>
              <a:ext cx="914399" cy="1280162"/>
              <a:chOff x="4178808" y="3794760"/>
              <a:chExt cx="878799" cy="1179578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178808" y="4169666"/>
                <a:ext cx="411480" cy="804672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arallelogram 28"/>
              <p:cNvSpPr/>
              <p:nvPr/>
            </p:nvSpPr>
            <p:spPr>
              <a:xfrm>
                <a:off x="4178808" y="3794760"/>
                <a:ext cx="777240" cy="365760"/>
              </a:xfrm>
              <a:prstGeom prst="parallelogram">
                <a:avLst>
                  <a:gd name="adj" fmla="val 96311"/>
                </a:avLst>
              </a:prstGeom>
              <a:solidFill>
                <a:srgbClr val="FFFF00">
                  <a:alpha val="50000"/>
                </a:srgbClr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Parallelogram 29"/>
              <p:cNvSpPr/>
              <p:nvPr/>
            </p:nvSpPr>
            <p:spPr>
              <a:xfrm rot="18893580">
                <a:off x="4238463" y="4101785"/>
                <a:ext cx="1066800" cy="571489"/>
              </a:xfrm>
              <a:prstGeom prst="parallelogram">
                <a:avLst>
                  <a:gd name="adj" fmla="val 99317"/>
                </a:avLst>
              </a:prstGeom>
              <a:solidFill>
                <a:srgbClr val="FFFF00">
                  <a:alpha val="50000"/>
                </a:srgbClr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4724400" y="4267200"/>
                <a:ext cx="91440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724400" y="4419600"/>
                <a:ext cx="91440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648200" y="4343400"/>
                <a:ext cx="91440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800600" y="4343400"/>
                <a:ext cx="91440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4617720" y="4114803"/>
                <a:ext cx="304800" cy="457199"/>
              </a:xfrm>
              <a:prstGeom prst="ellipse">
                <a:avLst/>
              </a:prstGeom>
              <a:solidFill>
                <a:srgbClr val="FF0000">
                  <a:alpha val="25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/>
              <p:cNvSpPr/>
              <p:nvPr/>
            </p:nvSpPr>
            <p:spPr>
              <a:xfrm>
                <a:off x="4480560" y="3810000"/>
                <a:ext cx="472440" cy="365760"/>
              </a:xfrm>
              <a:prstGeom prst="parallelogram">
                <a:avLst>
                  <a:gd name="adj" fmla="val 96311"/>
                </a:avLst>
              </a:prstGeom>
              <a:solidFill>
                <a:schemeClr val="bg1">
                  <a:lumMod val="50000"/>
                  <a:alpha val="5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371600" y="1737732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Sonix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CEP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Ultrasound system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71600" y="3383280"/>
              <a:ext cx="1828800" cy="4572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SonixDAQ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Module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71600" y="6019802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MATLAB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Software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228600" y="4124094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DAQControl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Software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86200" y="789878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SonixRP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Software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86200" y="2103120"/>
              <a:ext cx="1828800" cy="4572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L14-5W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Transducer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57600" y="4440045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Phantom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15000" y="4598021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Surelite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II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Laser system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Straight Connector 20"/>
            <p:cNvCxnSpPr>
              <a:endCxn id="6" idx="0"/>
            </p:cNvCxnSpPr>
            <p:nvPr/>
          </p:nvCxnSpPr>
          <p:spPr>
            <a:xfrm rot="5400000">
              <a:off x="2133600" y="2590800"/>
              <a:ext cx="3048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4" idx="2"/>
              <a:endCxn id="11" idx="0"/>
            </p:cNvCxnSpPr>
            <p:nvPr/>
          </p:nvCxnSpPr>
          <p:spPr>
            <a:xfrm rot="5400000">
              <a:off x="1811516" y="4314966"/>
              <a:ext cx="948969" cy="329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3"/>
              <a:endCxn id="6" idx="1"/>
            </p:cNvCxnSpPr>
            <p:nvPr/>
          </p:nvCxnSpPr>
          <p:spPr>
            <a:xfrm flipV="1">
              <a:off x="914400" y="3049524"/>
              <a:ext cx="914400" cy="1708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7" idx="2"/>
              <a:endCxn id="8" idx="0"/>
            </p:cNvCxnSpPr>
            <p:nvPr/>
          </p:nvCxnSpPr>
          <p:spPr>
            <a:xfrm rot="5400000">
              <a:off x="4713250" y="1334430"/>
              <a:ext cx="174702" cy="329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8" idx="2"/>
            </p:cNvCxnSpPr>
            <p:nvPr/>
          </p:nvCxnSpPr>
          <p:spPr>
            <a:xfrm rot="5400000">
              <a:off x="4541520" y="2819400"/>
              <a:ext cx="51816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105401" y="3810002"/>
              <a:ext cx="838200" cy="221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3"/>
            </p:cNvCxnSpPr>
            <p:nvPr/>
          </p:nvCxnSpPr>
          <p:spPr>
            <a:xfrm flipV="1">
              <a:off x="3200400" y="1951093"/>
              <a:ext cx="838200" cy="1524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val 36"/>
          <p:cNvSpPr/>
          <p:nvPr/>
        </p:nvSpPr>
        <p:spPr>
          <a:xfrm>
            <a:off x="5029200" y="4114800"/>
            <a:ext cx="1143000" cy="1143000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267200" y="2971800"/>
            <a:ext cx="990600" cy="1447800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172200" y="1447800"/>
            <a:ext cx="1371600" cy="1295400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019800" y="5943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From: N. </a:t>
            </a:r>
            <a:r>
              <a:rPr lang="en-US" sz="1400" dirty="0" err="1" smtClean="0"/>
              <a:t>Kuo</a:t>
            </a:r>
            <a:r>
              <a:rPr lang="en-US" sz="1400" dirty="0" smtClean="0"/>
              <a:t> et al.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Ultrasound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3733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Raw Radio Frequency: Data recorded by transducer is radio frequencies</a:t>
            </a:r>
          </a:p>
          <a:p>
            <a:r>
              <a:rPr lang="en-US" dirty="0" smtClean="0"/>
              <a:t> B-Mode Images: Linear array of transducers simultaneously scans a plane of the body that the ultrasound </a:t>
            </a:r>
            <a:r>
              <a:rPr lang="en-US" dirty="0" smtClean="0"/>
              <a:t>displays as </a:t>
            </a:r>
            <a:r>
              <a:rPr lang="en-US" dirty="0" smtClean="0"/>
              <a:t>a 2D image on the </a:t>
            </a:r>
            <a:r>
              <a:rPr lang="en-US" dirty="0" smtClean="0"/>
              <a:t>screen</a:t>
            </a:r>
          </a:p>
          <a:p>
            <a:r>
              <a:rPr lang="en-US" dirty="0" err="1" smtClean="0"/>
              <a:t>Beamformation</a:t>
            </a:r>
            <a:r>
              <a:rPr lang="en-US" dirty="0" smtClean="0"/>
              <a:t>: Signal processing technique used by ultrasound machine to produce B-mode images</a:t>
            </a:r>
          </a:p>
        </p:txBody>
      </p:sp>
      <p:pic>
        <p:nvPicPr>
          <p:cNvPr id="5" name="Picture 4" descr="Beamform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057400"/>
            <a:ext cx="3200400" cy="3142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1148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3 Experiments:</a:t>
            </a:r>
          </a:p>
          <a:p>
            <a:pPr lvl="1"/>
            <a:r>
              <a:rPr lang="en-US" dirty="0" smtClean="0"/>
              <a:t>Phantom with 1 seed</a:t>
            </a:r>
          </a:p>
          <a:p>
            <a:pPr lvl="1"/>
            <a:r>
              <a:rPr lang="en-US" dirty="0" smtClean="0"/>
              <a:t>Phantom with 4 seeds</a:t>
            </a:r>
          </a:p>
          <a:p>
            <a:pPr lvl="1"/>
            <a:r>
              <a:rPr lang="en-US" dirty="0" smtClean="0"/>
              <a:t>Ex vivo dog prostate with 4 seeds</a:t>
            </a:r>
          </a:p>
          <a:p>
            <a:r>
              <a:rPr lang="en-US" dirty="0" smtClean="0"/>
              <a:t>Used actual decayed palladium-103 </a:t>
            </a:r>
            <a:r>
              <a:rPr lang="en-US" dirty="0" err="1" smtClean="0"/>
              <a:t>bracytherapy</a:t>
            </a:r>
            <a:r>
              <a:rPr lang="en-US" dirty="0" smtClean="0"/>
              <a:t> seeds encased in titanium shells (</a:t>
            </a:r>
            <a:r>
              <a:rPr lang="en-US" dirty="0" err="1" smtClean="0"/>
              <a:t>TheraSeed</a:t>
            </a:r>
            <a:r>
              <a:rPr lang="en-US" dirty="0" smtClean="0"/>
              <a:t>, </a:t>
            </a:r>
            <a:r>
              <a:rPr lang="en-US" dirty="0" err="1" smtClean="0"/>
              <a:t>Theragenics</a:t>
            </a:r>
            <a:r>
              <a:rPr lang="en-US" dirty="0" smtClean="0"/>
              <a:t> Corporation)</a:t>
            </a:r>
          </a:p>
          <a:p>
            <a:r>
              <a:rPr lang="en-US" dirty="0" smtClean="0"/>
              <a:t>Seeds implanted at surface of phantom (except for dog prostate)</a:t>
            </a:r>
          </a:p>
          <a:p>
            <a:r>
              <a:rPr lang="en-US" dirty="0" smtClean="0"/>
              <a:t>Laser fired directly at seeds on surface</a:t>
            </a:r>
          </a:p>
          <a:p>
            <a:r>
              <a:rPr lang="en-US" dirty="0" smtClean="0"/>
              <a:t>Ultrasound array was perpendicular to direction of laser firing</a:t>
            </a:r>
          </a:p>
          <a:p>
            <a:pPr lvl="1"/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953000" y="2667000"/>
            <a:ext cx="3883661" cy="1853609"/>
            <a:chOff x="3657600" y="3200400"/>
            <a:chExt cx="3886200" cy="1854822"/>
          </a:xfrm>
        </p:grpSpPr>
        <p:pic>
          <p:nvPicPr>
            <p:cNvPr id="7" name="Picture 6" descr="http://t1.gstatic.com/images?q=tbn:ANd9GcQJCHZBSwME1QfsLFocEo2crIOct53eFb-Q_6-7-zdIWGr8VlQ&amp;t=1&amp;usg=__v04_KIrQ55nPSZicTva40gXs97o=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43600" y="3429001"/>
              <a:ext cx="1371599" cy="757572"/>
            </a:xfrm>
            <a:prstGeom prst="rect">
              <a:avLst/>
            </a:prstGeom>
            <a:noFill/>
          </p:spPr>
        </p:pic>
        <p:grpSp>
          <p:nvGrpSpPr>
            <p:cNvPr id="9" name="Group 29"/>
            <p:cNvGrpSpPr>
              <a:grpSpLocks noChangeAspect="1"/>
            </p:cNvGrpSpPr>
            <p:nvPr/>
          </p:nvGrpSpPr>
          <p:grpSpPr>
            <a:xfrm>
              <a:off x="4114795" y="3200400"/>
              <a:ext cx="914399" cy="1280162"/>
              <a:chOff x="4178808" y="3794760"/>
              <a:chExt cx="878799" cy="117957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178808" y="4169666"/>
                <a:ext cx="411480" cy="804672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/>
              <p:cNvSpPr/>
              <p:nvPr/>
            </p:nvSpPr>
            <p:spPr>
              <a:xfrm>
                <a:off x="4178808" y="3794760"/>
                <a:ext cx="777240" cy="365760"/>
              </a:xfrm>
              <a:prstGeom prst="parallelogram">
                <a:avLst>
                  <a:gd name="adj" fmla="val 96311"/>
                </a:avLst>
              </a:prstGeom>
              <a:solidFill>
                <a:srgbClr val="FFFF00">
                  <a:alpha val="50000"/>
                </a:srgbClr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Parallelogram 20"/>
              <p:cNvSpPr/>
              <p:nvPr/>
            </p:nvSpPr>
            <p:spPr>
              <a:xfrm rot="18893580">
                <a:off x="4238463" y="4101785"/>
                <a:ext cx="1066800" cy="571489"/>
              </a:xfrm>
              <a:prstGeom prst="parallelogram">
                <a:avLst>
                  <a:gd name="adj" fmla="val 99317"/>
                </a:avLst>
              </a:prstGeom>
              <a:solidFill>
                <a:srgbClr val="FFFF00">
                  <a:alpha val="50000"/>
                </a:srgbClr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4724400" y="4267200"/>
                <a:ext cx="91440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724400" y="4419600"/>
                <a:ext cx="91440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648200" y="4343400"/>
                <a:ext cx="91440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800600" y="4343400"/>
                <a:ext cx="91440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4617720" y="4114803"/>
                <a:ext cx="304800" cy="457199"/>
              </a:xfrm>
              <a:prstGeom prst="ellipse">
                <a:avLst/>
              </a:prstGeom>
              <a:solidFill>
                <a:srgbClr val="FF0000">
                  <a:alpha val="25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Parallelogram 26"/>
              <p:cNvSpPr/>
              <p:nvPr/>
            </p:nvSpPr>
            <p:spPr>
              <a:xfrm>
                <a:off x="4480560" y="3810000"/>
                <a:ext cx="472440" cy="365760"/>
              </a:xfrm>
              <a:prstGeom prst="parallelogram">
                <a:avLst>
                  <a:gd name="adj" fmla="val 96311"/>
                </a:avLst>
              </a:prstGeom>
              <a:solidFill>
                <a:schemeClr val="bg1">
                  <a:lumMod val="50000"/>
                  <a:alpha val="5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657600" y="4440045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Phantom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15000" y="4598021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Surelite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II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Laser system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105401" y="3810002"/>
              <a:ext cx="838200" cy="221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6248400" y="5867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From: N. </a:t>
            </a:r>
            <a:r>
              <a:rPr lang="en-US" sz="1400" dirty="0" err="1" smtClean="0"/>
              <a:t>Kuo</a:t>
            </a:r>
            <a:r>
              <a:rPr lang="en-US" sz="1400" dirty="0" smtClean="0"/>
              <a:t> et al.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One Seed Phantom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3048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Some noise and artifacts</a:t>
            </a:r>
          </a:p>
          <a:p>
            <a:pPr lvl="1"/>
            <a:r>
              <a:rPr lang="en-US" dirty="0" smtClean="0"/>
              <a:t>Consistent horizontal line artifact caused by </a:t>
            </a:r>
            <a:r>
              <a:rPr lang="en-US" dirty="0" err="1" smtClean="0"/>
              <a:t>SonixDAQ</a:t>
            </a:r>
            <a:endParaRPr lang="en-US" dirty="0" smtClean="0"/>
          </a:p>
          <a:p>
            <a:r>
              <a:rPr lang="en-US" dirty="0" smtClean="0"/>
              <a:t>Seeds appear as arcs before </a:t>
            </a:r>
            <a:r>
              <a:rPr lang="en-US" dirty="0" err="1" smtClean="0"/>
              <a:t>beamformation</a:t>
            </a:r>
            <a:r>
              <a:rPr lang="en-US" dirty="0" smtClean="0"/>
              <a:t> and as condensed masses after </a:t>
            </a:r>
            <a:r>
              <a:rPr lang="en-US" dirty="0" err="1" smtClean="0"/>
              <a:t>beamformation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752600"/>
            <a:ext cx="5179354" cy="411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0" y="5943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From: N. </a:t>
            </a:r>
            <a:r>
              <a:rPr lang="en-US" sz="1400" dirty="0" err="1" smtClean="0"/>
              <a:t>Kuo</a:t>
            </a:r>
            <a:r>
              <a:rPr lang="en-US" sz="1400" dirty="0" smtClean="0"/>
              <a:t> et al.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>
          <a:xfrm>
            <a:off x="4800600" y="2057400"/>
            <a:ext cx="533400" cy="457200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Four Seed Phantom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3429000" cy="4572000"/>
          </a:xfrm>
        </p:spPr>
        <p:txBody>
          <a:bodyPr/>
          <a:lstStyle/>
          <a:p>
            <a:r>
              <a:rPr lang="en-US" dirty="0" smtClean="0"/>
              <a:t>Horizontal line artifact still present</a:t>
            </a:r>
          </a:p>
          <a:p>
            <a:r>
              <a:rPr lang="en-US" dirty="0" smtClean="0"/>
              <a:t>Arcs before </a:t>
            </a:r>
            <a:r>
              <a:rPr lang="en-US" dirty="0" err="1" smtClean="0"/>
              <a:t>beamformation</a:t>
            </a:r>
            <a:r>
              <a:rPr lang="en-US" dirty="0" smtClean="0"/>
              <a:t>, masses after </a:t>
            </a:r>
            <a:r>
              <a:rPr lang="en-US" dirty="0" err="1" smtClean="0"/>
              <a:t>beamformation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8903" y="1828800"/>
            <a:ext cx="5232697" cy="391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3600" y="5943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From: N. </a:t>
            </a:r>
            <a:r>
              <a:rPr lang="en-US" sz="1400" dirty="0" err="1" smtClean="0"/>
              <a:t>Kuo</a:t>
            </a:r>
            <a:r>
              <a:rPr lang="en-US" sz="1400" dirty="0" smtClean="0"/>
              <a:t> et al.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>
          <a:xfrm>
            <a:off x="5257800" y="2514600"/>
            <a:ext cx="533400" cy="457200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Ex Vivo Dog Prostate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200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Only two seeds show</a:t>
            </a:r>
          </a:p>
          <a:p>
            <a:r>
              <a:rPr lang="en-US" dirty="0" smtClean="0"/>
              <a:t>Inconsistent seed implantation depths due to difficult of precise seed implantation</a:t>
            </a:r>
          </a:p>
          <a:p>
            <a:r>
              <a:rPr lang="en-US" dirty="0" smtClean="0"/>
              <a:t>Horizontal line artifact still present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8506" y="1600200"/>
            <a:ext cx="5067235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0" y="60198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From: N. </a:t>
            </a:r>
            <a:r>
              <a:rPr lang="en-US" sz="1400" dirty="0" err="1" smtClean="0"/>
              <a:t>Kuo</a:t>
            </a:r>
            <a:r>
              <a:rPr lang="en-US" sz="1400" dirty="0" smtClean="0"/>
              <a:t> et al.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>
          <a:xfrm>
            <a:off x="4953000" y="2286000"/>
            <a:ext cx="533400" cy="457200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200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one seed phantom, signal to noise </a:t>
            </a:r>
            <a:r>
              <a:rPr lang="en-US" dirty="0" smtClean="0"/>
              <a:t>r</a:t>
            </a:r>
            <a:r>
              <a:rPr lang="en-US" dirty="0" smtClean="0"/>
              <a:t>atio  (SNR) of the RF line through the single seed was calculated</a:t>
            </a:r>
          </a:p>
          <a:p>
            <a:r>
              <a:rPr lang="en-US" dirty="0" smtClean="0"/>
              <a:t>Maximum signal value of 406, minimum signal value of -340</a:t>
            </a:r>
          </a:p>
          <a:p>
            <a:r>
              <a:rPr lang="en-US" dirty="0" smtClean="0"/>
              <a:t> Total signal value of 746</a:t>
            </a:r>
          </a:p>
          <a:p>
            <a:r>
              <a:rPr lang="en-US" dirty="0" smtClean="0"/>
              <a:t>Root Mean Squared Noise Value of 16</a:t>
            </a:r>
          </a:p>
          <a:p>
            <a:r>
              <a:rPr lang="en-US" dirty="0" smtClean="0"/>
              <a:t>SNR=46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43192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0" y="60198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From: N. </a:t>
            </a:r>
            <a:r>
              <a:rPr lang="en-US" sz="1400" dirty="0" err="1" smtClean="0"/>
              <a:t>Kuo</a:t>
            </a:r>
            <a:r>
              <a:rPr lang="en-US" sz="1400" dirty="0" smtClean="0"/>
              <a:t> et al.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Very qualitative</a:t>
            </a:r>
          </a:p>
          <a:p>
            <a:r>
              <a:rPr lang="en-US" dirty="0" smtClean="0"/>
              <a:t>Did not explain why PA better than </a:t>
            </a:r>
            <a:r>
              <a:rPr lang="en-US" dirty="0" smtClean="0"/>
              <a:t>US</a:t>
            </a:r>
          </a:p>
          <a:p>
            <a:r>
              <a:rPr lang="en-US" dirty="0" smtClean="0"/>
              <a:t>Did not compare PA images to US images</a:t>
            </a:r>
          </a:p>
          <a:p>
            <a:pPr lvl="1"/>
            <a:r>
              <a:rPr lang="en-US" dirty="0" smtClean="0"/>
              <a:t>SNR of 46? Good? What about US images?</a:t>
            </a:r>
          </a:p>
          <a:p>
            <a:pPr lvl="1"/>
            <a:r>
              <a:rPr lang="en-US" dirty="0" smtClean="0"/>
              <a:t>SNR analysis very vague</a:t>
            </a:r>
          </a:p>
          <a:p>
            <a:r>
              <a:rPr lang="en-US" dirty="0" smtClean="0"/>
              <a:t>Background information lacking</a:t>
            </a:r>
          </a:p>
          <a:p>
            <a:pPr lvl="1"/>
            <a:r>
              <a:rPr lang="en-US" dirty="0" smtClean="0"/>
              <a:t>Needed to look up terminology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Conclusion, Significance, Possible Further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Key Result: prostate </a:t>
            </a:r>
            <a:r>
              <a:rPr lang="en-US" dirty="0" err="1" smtClean="0"/>
              <a:t>brachytherapy</a:t>
            </a:r>
            <a:r>
              <a:rPr lang="en-US" dirty="0" smtClean="0"/>
              <a:t> seeds can be visualized using </a:t>
            </a:r>
            <a:r>
              <a:rPr lang="en-US" dirty="0" err="1" smtClean="0"/>
              <a:t>photoacoustic</a:t>
            </a:r>
            <a:r>
              <a:rPr lang="en-US" dirty="0" smtClean="0"/>
              <a:t> imaging</a:t>
            </a:r>
          </a:p>
          <a:p>
            <a:r>
              <a:rPr lang="en-US" dirty="0" smtClean="0"/>
              <a:t>Significance: ITP may be possible in the future because of ability to visualize seeds</a:t>
            </a:r>
          </a:p>
          <a:p>
            <a:r>
              <a:rPr lang="en-US" dirty="0" smtClean="0"/>
              <a:t>Further improvements in signal processing algorithms for better image quality</a:t>
            </a:r>
          </a:p>
          <a:p>
            <a:r>
              <a:rPr lang="en-US" dirty="0" smtClean="0"/>
              <a:t>Setup of system can be improved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on Project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Completed Milestone 1:</a:t>
            </a:r>
          </a:p>
          <a:p>
            <a:pPr lvl="1"/>
            <a:r>
              <a:rPr lang="en-US" dirty="0" smtClean="0"/>
              <a:t>Calibrated Pulse Laser Setup (PLS)</a:t>
            </a:r>
          </a:p>
          <a:p>
            <a:pPr lvl="1"/>
            <a:r>
              <a:rPr lang="en-US" dirty="0" smtClean="0"/>
              <a:t>Synchronized PLS, Ultrasound, and DAQ</a:t>
            </a:r>
          </a:p>
          <a:p>
            <a:pPr lvl="1"/>
            <a:r>
              <a:rPr lang="en-US" dirty="0" smtClean="0"/>
              <a:t>Collected Sample Data using 1064 nm light source</a:t>
            </a:r>
          </a:p>
          <a:p>
            <a:r>
              <a:rPr lang="en-US" dirty="0" smtClean="0"/>
              <a:t>Up Next: Milestone 2</a:t>
            </a:r>
          </a:p>
          <a:p>
            <a:pPr lvl="1"/>
            <a:r>
              <a:rPr lang="en-US" dirty="0" smtClean="0"/>
              <a:t>One point registration using 532 nm light source</a:t>
            </a:r>
          </a:p>
          <a:p>
            <a:pPr lvl="1"/>
            <a:r>
              <a:rPr lang="en-US" dirty="0" smtClean="0"/>
              <a:t>Write </a:t>
            </a:r>
            <a:r>
              <a:rPr lang="en-US" dirty="0" err="1" smtClean="0"/>
              <a:t>Matlab</a:t>
            </a:r>
            <a:r>
              <a:rPr lang="en-US" dirty="0" smtClean="0"/>
              <a:t> Scripts/Functions for Registration Process</a:t>
            </a:r>
          </a:p>
          <a:p>
            <a:pPr lvl="1"/>
            <a:r>
              <a:rPr lang="en-US" dirty="0" smtClean="0"/>
              <a:t>Completion Date: Week after Spring Break</a:t>
            </a:r>
          </a:p>
          <a:p>
            <a:r>
              <a:rPr lang="en-US" dirty="0" smtClean="0"/>
              <a:t>Overall Status: Project is On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657600" cy="2895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Thank You!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Questions?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Motivation </a:t>
            </a:r>
            <a:r>
              <a:rPr lang="en-US" sz="4000" dirty="0" smtClean="0"/>
              <a:t>for </a:t>
            </a:r>
            <a:r>
              <a:rPr lang="en-US" sz="4000" dirty="0" smtClean="0"/>
              <a:t>Paper </a:t>
            </a:r>
            <a:r>
              <a:rPr lang="en-US" sz="4000" dirty="0" smtClean="0"/>
              <a:t>Selection</a:t>
            </a:r>
          </a:p>
          <a:p>
            <a:r>
              <a:rPr lang="en-US" sz="4000" dirty="0" smtClean="0"/>
              <a:t>Background</a:t>
            </a:r>
          </a:p>
          <a:p>
            <a:r>
              <a:rPr lang="en-US" sz="4000" dirty="0" smtClean="0"/>
              <a:t>Introduction</a:t>
            </a:r>
          </a:p>
          <a:p>
            <a:r>
              <a:rPr lang="en-US" sz="4000" dirty="0" smtClean="0"/>
              <a:t>Methods</a:t>
            </a:r>
          </a:p>
          <a:p>
            <a:r>
              <a:rPr lang="en-US" sz="4000" dirty="0" smtClean="0"/>
              <a:t>Results</a:t>
            </a:r>
          </a:p>
          <a:p>
            <a:r>
              <a:rPr lang="en-US" sz="4000" dirty="0" smtClean="0"/>
              <a:t>Criticisms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Paper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Experimental setup is very similar to what our project will use</a:t>
            </a:r>
          </a:p>
          <a:p>
            <a:r>
              <a:rPr lang="en-US" dirty="0" smtClean="0"/>
              <a:t>Key Differences In Setup: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brachytherapy</a:t>
            </a:r>
            <a:r>
              <a:rPr lang="en-US" dirty="0" smtClean="0"/>
              <a:t> seeds</a:t>
            </a:r>
          </a:p>
          <a:p>
            <a:pPr lvl="1"/>
            <a:r>
              <a:rPr lang="en-US" dirty="0" smtClean="0"/>
              <a:t>532 nm light sourc</a:t>
            </a:r>
            <a:r>
              <a:rPr lang="en-US" dirty="0" smtClean="0"/>
              <a:t>e</a:t>
            </a:r>
            <a:endParaRPr lang="en-US" dirty="0" smtClean="0"/>
          </a:p>
          <a:p>
            <a:pPr lvl="1"/>
            <a:r>
              <a:rPr lang="en-US" dirty="0" smtClean="0"/>
              <a:t>Transducer directly in line with plane of laser</a:t>
            </a:r>
          </a:p>
          <a:p>
            <a:r>
              <a:rPr lang="en-US" dirty="0" smtClean="0"/>
              <a:t>Showed </a:t>
            </a:r>
            <a:r>
              <a:rPr lang="en-US" dirty="0" err="1" smtClean="0"/>
              <a:t>photoacoustic</a:t>
            </a:r>
            <a:r>
              <a:rPr lang="en-US" dirty="0" smtClean="0"/>
              <a:t> imaging is possible with this setup</a:t>
            </a:r>
          </a:p>
          <a:p>
            <a:r>
              <a:rPr lang="en-US" dirty="0" smtClean="0"/>
              <a:t>Authors: Nathanael </a:t>
            </a:r>
            <a:r>
              <a:rPr lang="en-US" dirty="0" err="1" smtClean="0"/>
              <a:t>Kuo</a:t>
            </a:r>
            <a:r>
              <a:rPr lang="en-US" dirty="0" smtClean="0"/>
              <a:t> and </a:t>
            </a:r>
            <a:r>
              <a:rPr lang="en-US" dirty="0" err="1" smtClean="0"/>
              <a:t>Emad</a:t>
            </a:r>
            <a:r>
              <a:rPr lang="en-US" dirty="0" smtClean="0"/>
              <a:t> </a:t>
            </a:r>
            <a:r>
              <a:rPr lang="en-US" dirty="0" err="1" smtClean="0"/>
              <a:t>Boctor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Photoacoustic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4196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When matter is exposed to high frequency pulses of light, most of the light’s energy will be absorbed by the molecules in the incident matter. </a:t>
            </a:r>
          </a:p>
          <a:p>
            <a:r>
              <a:rPr lang="en-US" dirty="0" smtClean="0"/>
              <a:t>As the energy from the light is converted to heat, the molecules become thermally excited. </a:t>
            </a:r>
          </a:p>
          <a:p>
            <a:r>
              <a:rPr lang="en-US" dirty="0" smtClean="0"/>
              <a:t>Heat waves will then radiate away from the matter causing sound waves due to pressure variations in the environment around the medium.  </a:t>
            </a:r>
          </a:p>
          <a:p>
            <a:r>
              <a:rPr lang="en-US" dirty="0" smtClean="0"/>
              <a:t>These sound waves can then be detected by acoustic devices such as </a:t>
            </a:r>
            <a:r>
              <a:rPr lang="en-US" dirty="0" smtClean="0"/>
              <a:t>ultrasound (US).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6" name="Picture 15" descr="Photoaccoustic Effe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371600"/>
            <a:ext cx="3962400" cy="4664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Introduction: Prostate </a:t>
            </a:r>
            <a:r>
              <a:rPr lang="en-US" dirty="0" err="1" smtClean="0"/>
              <a:t>Brachytherapy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4572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Low Dose Rate (LDR) Prostate </a:t>
            </a:r>
            <a:r>
              <a:rPr lang="en-US" dirty="0" err="1" smtClean="0"/>
              <a:t>Brachytherapy</a:t>
            </a:r>
            <a:r>
              <a:rPr lang="en-US" dirty="0" smtClean="0"/>
              <a:t> is common treatment for prostate cancer</a:t>
            </a:r>
          </a:p>
          <a:p>
            <a:pPr lvl="1"/>
            <a:r>
              <a:rPr lang="en-US" dirty="0" smtClean="0"/>
              <a:t>Implant small radioactive seeds in tumor site via needle injection</a:t>
            </a:r>
          </a:p>
          <a:p>
            <a:pPr lvl="1"/>
            <a:r>
              <a:rPr lang="en-US" dirty="0" smtClean="0"/>
              <a:t>Over weeks and months, level of radiation decreases</a:t>
            </a:r>
          </a:p>
          <a:p>
            <a:pPr lvl="1"/>
            <a:r>
              <a:rPr lang="en-US" dirty="0" smtClean="0"/>
              <a:t>Seeds permanently left in site with no lasting effects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4102570" cy="332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4400" y="52578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From: http://en.wikipedia.org/wiki/Brachytherapy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Introduction: </a:t>
            </a:r>
            <a:r>
              <a:rPr lang="en-US" dirty="0" err="1" smtClean="0"/>
              <a:t>Intraoperative</a:t>
            </a:r>
            <a:r>
              <a:rPr lang="en-US" dirty="0" smtClean="0"/>
              <a:t> Treatment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7338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Pre-surgery: plan for placement of </a:t>
            </a:r>
            <a:r>
              <a:rPr lang="en-US" dirty="0" smtClean="0"/>
              <a:t>seeds</a:t>
            </a:r>
          </a:p>
          <a:p>
            <a:r>
              <a:rPr lang="en-US" dirty="0" err="1" smtClean="0"/>
              <a:t>Intraoperative</a:t>
            </a:r>
            <a:r>
              <a:rPr lang="en-US" dirty="0" smtClean="0"/>
              <a:t> </a:t>
            </a:r>
            <a:r>
              <a:rPr lang="en-US" dirty="0" smtClean="0"/>
              <a:t>Treatment Planning (ITP</a:t>
            </a:r>
            <a:r>
              <a:rPr lang="en-US" dirty="0" smtClean="0"/>
              <a:t>): strategy of creating and continuously optimizing seed placement plan </a:t>
            </a:r>
          </a:p>
          <a:p>
            <a:r>
              <a:rPr lang="en-US" dirty="0" smtClean="0"/>
              <a:t>During surgery seed locations deviate from plan due to patient edema or seed migration</a:t>
            </a:r>
          </a:p>
          <a:p>
            <a:pPr lvl="1"/>
            <a:r>
              <a:rPr lang="en-US" dirty="0" smtClean="0"/>
              <a:t>Suboptimal Dose Distribution</a:t>
            </a:r>
          </a:p>
          <a:p>
            <a:r>
              <a:rPr lang="en-US" dirty="0" smtClean="0"/>
              <a:t>Currently </a:t>
            </a:r>
            <a:r>
              <a:rPr lang="en-US" dirty="0" err="1" smtClean="0"/>
              <a:t>Transrectal</a:t>
            </a:r>
            <a:r>
              <a:rPr lang="en-US" dirty="0" smtClean="0"/>
              <a:t> Ultrasound (TRUS)</a:t>
            </a:r>
            <a:r>
              <a:rPr lang="en-US" dirty="0" smtClean="0"/>
              <a:t> </a:t>
            </a:r>
            <a:r>
              <a:rPr lang="en-US" dirty="0" smtClean="0"/>
              <a:t>used for pre-surgery plan and LDR needle guiding</a:t>
            </a:r>
          </a:p>
          <a:p>
            <a:pPr lvl="1"/>
            <a:r>
              <a:rPr lang="en-US" dirty="0" smtClean="0"/>
              <a:t>Poor seed visualization, precludes ITP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45310"/>
            <a:ext cx="4114800" cy="350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81400" y="6400800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From: http://www.yourcancertoday.com/Cancers/Prostate-Cancer/78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Introduction: Why </a:t>
            </a:r>
            <a:r>
              <a:rPr lang="en-US" dirty="0" err="1" smtClean="0"/>
              <a:t>Photoacoustic</a:t>
            </a:r>
            <a:r>
              <a:rPr lang="en-US" dirty="0" smtClean="0"/>
              <a:t> Imaging?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Allows for visualization of seeds</a:t>
            </a:r>
          </a:p>
          <a:p>
            <a:r>
              <a:rPr lang="en-US" dirty="0" err="1" smtClean="0"/>
              <a:t>Intraoperatively</a:t>
            </a:r>
            <a:r>
              <a:rPr lang="en-US" dirty="0" smtClean="0"/>
              <a:t> a plan can be updated accordingly</a:t>
            </a:r>
          </a:p>
          <a:p>
            <a:pPr lvl="1"/>
            <a:r>
              <a:rPr lang="en-US" dirty="0" smtClean="0"/>
              <a:t>Seeds cannot be removed once implanted</a:t>
            </a:r>
          </a:p>
          <a:p>
            <a:pPr lvl="1"/>
            <a:r>
              <a:rPr lang="en-US" dirty="0" smtClean="0"/>
              <a:t>Compensation for deviations in seed position is possible</a:t>
            </a:r>
          </a:p>
          <a:p>
            <a:pPr lvl="1"/>
            <a:r>
              <a:rPr lang="en-US" dirty="0" smtClean="0"/>
              <a:t>Better overall treatment</a:t>
            </a:r>
          </a:p>
          <a:p>
            <a:r>
              <a:rPr lang="en-US" dirty="0" smtClean="0"/>
              <a:t>Simpler setup than X-ray/TRUS combination</a:t>
            </a:r>
          </a:p>
          <a:p>
            <a:r>
              <a:rPr lang="en-US" dirty="0" smtClean="0"/>
              <a:t>CHEAP!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3581400" cy="4572000"/>
          </a:xfrm>
        </p:spPr>
        <p:txBody>
          <a:bodyPr/>
          <a:lstStyle/>
          <a:p>
            <a:r>
              <a:rPr lang="en-US" dirty="0" smtClean="0"/>
              <a:t>Hardware: </a:t>
            </a:r>
            <a:r>
              <a:rPr lang="en-US" dirty="0" err="1" smtClean="0"/>
              <a:t>Surelite</a:t>
            </a:r>
            <a:r>
              <a:rPr lang="en-US" dirty="0" smtClean="0"/>
              <a:t> II Laser, </a:t>
            </a:r>
            <a:r>
              <a:rPr lang="en-US" dirty="0" err="1" smtClean="0"/>
              <a:t>Sonix</a:t>
            </a:r>
            <a:r>
              <a:rPr lang="en-US" dirty="0" smtClean="0"/>
              <a:t> CEP Ultrasound, </a:t>
            </a:r>
            <a:r>
              <a:rPr lang="en-US" dirty="0" err="1" smtClean="0"/>
              <a:t>Sonix</a:t>
            </a:r>
            <a:r>
              <a:rPr lang="en-US" dirty="0" smtClean="0"/>
              <a:t> DAQ (Data Acquisition)</a:t>
            </a:r>
          </a:p>
          <a:p>
            <a:r>
              <a:rPr lang="en-US" dirty="0" smtClean="0"/>
              <a:t>Software: </a:t>
            </a:r>
            <a:r>
              <a:rPr lang="en-US" dirty="0" err="1" smtClean="0"/>
              <a:t>DAQControl</a:t>
            </a:r>
            <a:r>
              <a:rPr lang="en-US" dirty="0" smtClean="0"/>
              <a:t> Software, SONIX RP, </a:t>
            </a:r>
            <a:r>
              <a:rPr lang="en-US" dirty="0" err="1" smtClean="0"/>
              <a:t>Matlab</a:t>
            </a:r>
            <a:r>
              <a:rPr lang="en-US" dirty="0" smtClean="0"/>
              <a:t> Software</a:t>
            </a:r>
            <a:endParaRPr lang="en-US" dirty="0"/>
          </a:p>
        </p:txBody>
      </p: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4038600" y="1600200"/>
            <a:ext cx="4446536" cy="3886200"/>
            <a:chOff x="-228600" y="-315952"/>
            <a:chExt cx="7772400" cy="6792955"/>
          </a:xfrm>
        </p:grpSpPr>
        <p:pic>
          <p:nvPicPr>
            <p:cNvPr id="39" name="Picture 2" descr="http://www.medgadget.com/archives/img/654347ul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-315952"/>
              <a:ext cx="914401" cy="1957648"/>
            </a:xfrm>
            <a:prstGeom prst="rect">
              <a:avLst/>
            </a:prstGeom>
            <a:noFill/>
          </p:spPr>
        </p:pic>
        <p:pic>
          <p:nvPicPr>
            <p:cNvPr id="40" name="Picture 4" descr="http://ultrasonix.com/wikisonix/images/thumb/4/49/DAQ.JPG/300px-DAQ.JPG">
              <a:hlinkClick r:id="rId3" tooltip="SonixDAQ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2743200"/>
              <a:ext cx="914400" cy="612648"/>
            </a:xfrm>
            <a:prstGeom prst="rect">
              <a:avLst/>
            </a:prstGeom>
            <a:noFill/>
          </p:spPr>
        </p:pic>
        <p:pic>
          <p:nvPicPr>
            <p:cNvPr id="41" name="Picture 40" descr="http://t1.gstatic.com/images?q=tbn:ANd9GcQJCHZBSwME1QfsLFocEo2crIOct53eFb-Q_6-7-zdIWGr8VlQ&amp;t=1&amp;usg=__v04_KIrQ55nPSZicTva40gXs97o=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3600" y="3429001"/>
              <a:ext cx="1371599" cy="757572"/>
            </a:xfrm>
            <a:prstGeom prst="rect">
              <a:avLst/>
            </a:prstGeom>
            <a:noFill/>
          </p:spPr>
        </p:pic>
        <p:pic>
          <p:nvPicPr>
            <p:cNvPr id="42" name="Picture 8" descr="http://t0.gstatic.com/images?q=tbn:ANd9GcS5ULkIjKHfsCdlyrjLBpW2u8HnkzMGztXDIAwP9OzIJdaqKHc&amp;t=1&amp;usg=__SP3K_eeAHliEI_d-kj5CFzAGru8=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43401" y="1421781"/>
              <a:ext cx="914401" cy="685799"/>
            </a:xfrm>
            <a:prstGeom prst="rect">
              <a:avLst/>
            </a:prstGeom>
            <a:noFill/>
          </p:spPr>
        </p:pic>
        <p:pic>
          <p:nvPicPr>
            <p:cNvPr id="43" name="Picture 42" descr="DAQ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200" y="2399413"/>
              <a:ext cx="457200" cy="1334387"/>
            </a:xfrm>
            <a:prstGeom prst="rect">
              <a:avLst/>
            </a:prstGeom>
          </p:spPr>
        </p:pic>
        <p:pic>
          <p:nvPicPr>
            <p:cNvPr id="44" name="Picture 43" descr="RP1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86200" y="-315952"/>
              <a:ext cx="1828800" cy="1005482"/>
            </a:xfrm>
            <a:prstGeom prst="rect">
              <a:avLst/>
            </a:prstGeom>
          </p:spPr>
        </p:pic>
        <p:pic>
          <p:nvPicPr>
            <p:cNvPr id="45" name="Picture 44" descr="http://t1.gstatic.com/images?q=tbn:ANd9GcQG-wnuXOAnTi333CtFuoKrcRMCAJfogPe6rCSDdHlhp5dcJ-U&amp;t=1&amp;usg=__yIq0XOmmhj0_Sh8syqeRC5jKCWY=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8800" y="4789451"/>
              <a:ext cx="914401" cy="910336"/>
            </a:xfrm>
            <a:prstGeom prst="rect">
              <a:avLst/>
            </a:prstGeom>
            <a:noFill/>
          </p:spPr>
        </p:pic>
        <p:grpSp>
          <p:nvGrpSpPr>
            <p:cNvPr id="46" name="Group 29"/>
            <p:cNvGrpSpPr>
              <a:grpSpLocks noChangeAspect="1"/>
            </p:cNvGrpSpPr>
            <p:nvPr/>
          </p:nvGrpSpPr>
          <p:grpSpPr>
            <a:xfrm>
              <a:off x="4114795" y="3200400"/>
              <a:ext cx="914399" cy="1280162"/>
              <a:chOff x="4178808" y="3794760"/>
              <a:chExt cx="878799" cy="1179578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4178808" y="4169666"/>
                <a:ext cx="411480" cy="804672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Parallelogram 62"/>
              <p:cNvSpPr/>
              <p:nvPr/>
            </p:nvSpPr>
            <p:spPr>
              <a:xfrm>
                <a:off x="4178808" y="3794760"/>
                <a:ext cx="777240" cy="365760"/>
              </a:xfrm>
              <a:prstGeom prst="parallelogram">
                <a:avLst>
                  <a:gd name="adj" fmla="val 96311"/>
                </a:avLst>
              </a:prstGeom>
              <a:solidFill>
                <a:srgbClr val="FFFF00">
                  <a:alpha val="50000"/>
                </a:srgbClr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Parallelogram 63"/>
              <p:cNvSpPr/>
              <p:nvPr/>
            </p:nvSpPr>
            <p:spPr>
              <a:xfrm rot="18893580">
                <a:off x="4238463" y="4101785"/>
                <a:ext cx="1066800" cy="571489"/>
              </a:xfrm>
              <a:prstGeom prst="parallelogram">
                <a:avLst>
                  <a:gd name="adj" fmla="val 99317"/>
                </a:avLst>
              </a:prstGeom>
              <a:solidFill>
                <a:srgbClr val="FFFF00">
                  <a:alpha val="50000"/>
                </a:srgbClr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4724400" y="4267200"/>
                <a:ext cx="91440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724400" y="4419600"/>
                <a:ext cx="91440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4648200" y="4343400"/>
                <a:ext cx="91440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800600" y="4343400"/>
                <a:ext cx="91440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4617720" y="4114803"/>
                <a:ext cx="304800" cy="457199"/>
              </a:xfrm>
              <a:prstGeom prst="ellipse">
                <a:avLst/>
              </a:prstGeom>
              <a:solidFill>
                <a:srgbClr val="FF0000">
                  <a:alpha val="25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9"/>
              <p:cNvSpPr/>
              <p:nvPr/>
            </p:nvSpPr>
            <p:spPr>
              <a:xfrm>
                <a:off x="4480560" y="3810000"/>
                <a:ext cx="472440" cy="365760"/>
              </a:xfrm>
              <a:prstGeom prst="parallelogram">
                <a:avLst>
                  <a:gd name="adj" fmla="val 96311"/>
                </a:avLst>
              </a:prstGeom>
              <a:solidFill>
                <a:schemeClr val="bg1">
                  <a:lumMod val="50000"/>
                  <a:alpha val="5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371600" y="1737732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Sonix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CEP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Ultrasound system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71600" y="3383280"/>
              <a:ext cx="1828800" cy="4572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SonixDAQ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Module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71600" y="6019802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MATLAB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Software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228600" y="4124094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DAQControl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Software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86200" y="789878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SonixRP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Software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86200" y="2103120"/>
              <a:ext cx="1828800" cy="4572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L14-5W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Transducer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657600" y="4440045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Phantom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15000" y="4598021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Surelite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II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Laser system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5" name="Straight Connector 54"/>
            <p:cNvCxnSpPr>
              <a:endCxn id="40" idx="0"/>
            </p:cNvCxnSpPr>
            <p:nvPr/>
          </p:nvCxnSpPr>
          <p:spPr>
            <a:xfrm rot="5400000">
              <a:off x="2133600" y="2590800"/>
              <a:ext cx="3048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2"/>
              <a:endCxn id="45" idx="0"/>
            </p:cNvCxnSpPr>
            <p:nvPr/>
          </p:nvCxnSpPr>
          <p:spPr>
            <a:xfrm rot="5400000">
              <a:off x="1811516" y="4314966"/>
              <a:ext cx="948969" cy="329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3"/>
              <a:endCxn id="40" idx="1"/>
            </p:cNvCxnSpPr>
            <p:nvPr/>
          </p:nvCxnSpPr>
          <p:spPr>
            <a:xfrm flipV="1">
              <a:off x="914400" y="3049524"/>
              <a:ext cx="914400" cy="1708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1" idx="2"/>
              <a:endCxn id="42" idx="0"/>
            </p:cNvCxnSpPr>
            <p:nvPr/>
          </p:nvCxnSpPr>
          <p:spPr>
            <a:xfrm rot="5400000">
              <a:off x="4713250" y="1334430"/>
              <a:ext cx="174702" cy="329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2" idx="2"/>
            </p:cNvCxnSpPr>
            <p:nvPr/>
          </p:nvCxnSpPr>
          <p:spPr>
            <a:xfrm rot="5400000">
              <a:off x="4541520" y="2819400"/>
              <a:ext cx="51816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5105401" y="3810002"/>
              <a:ext cx="838200" cy="221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47" idx="3"/>
            </p:cNvCxnSpPr>
            <p:nvPr/>
          </p:nvCxnSpPr>
          <p:spPr>
            <a:xfrm flipV="1">
              <a:off x="3200400" y="1951093"/>
              <a:ext cx="838200" cy="1524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5867400" y="60198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From: N. </a:t>
            </a:r>
            <a:r>
              <a:rPr lang="en-US" sz="1400" dirty="0" err="1" smtClean="0"/>
              <a:t>Kuo</a:t>
            </a:r>
            <a:r>
              <a:rPr lang="en-US" sz="1400" dirty="0" smtClean="0"/>
              <a:t> et al.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343</TotalTime>
  <Words>986</Words>
  <Application>Microsoft Office PowerPoint</Application>
  <PresentationFormat>On-screen Show (4:3)</PresentationFormat>
  <Paragraphs>166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Photoacoustic Imaging of Prostate Brachytherapy Seeds in Ex Vivo Prostate</vt:lpstr>
      <vt:lpstr>Update on Project Status</vt:lpstr>
      <vt:lpstr>Outline of Talk</vt:lpstr>
      <vt:lpstr>Motivation for Paper Selection</vt:lpstr>
      <vt:lpstr>Background: Photoacoustic Effect</vt:lpstr>
      <vt:lpstr>Introduction: Prostate Brachytherapy</vt:lpstr>
      <vt:lpstr>Introduction: Intraoperative Treatment Planning</vt:lpstr>
      <vt:lpstr>Introduction: Why Photoacoustic Imaging?</vt:lpstr>
      <vt:lpstr>Methods</vt:lpstr>
      <vt:lpstr>Methods: Hardware</vt:lpstr>
      <vt:lpstr>Methods: Software</vt:lpstr>
      <vt:lpstr>Methods: Ultrasound Terminology</vt:lpstr>
      <vt:lpstr>Methods: Procedure</vt:lpstr>
      <vt:lpstr>Results: One Seed Phantom</vt:lpstr>
      <vt:lpstr>Results: Four Seed Phantom</vt:lpstr>
      <vt:lpstr>Results: Ex Vivo Dog Prostate</vt:lpstr>
      <vt:lpstr>Results: Analysis</vt:lpstr>
      <vt:lpstr>Criticism</vt:lpstr>
      <vt:lpstr>Conclusion, Significance, Possible Further Work</vt:lpstr>
      <vt:lpstr>Thank You! 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Steven</cp:lastModifiedBy>
  <cp:revision>81</cp:revision>
  <dcterms:created xsi:type="dcterms:W3CDTF">2011-03-12T17:20:23Z</dcterms:created>
  <dcterms:modified xsi:type="dcterms:W3CDTF">2011-03-12T23:03:43Z</dcterms:modified>
</cp:coreProperties>
</file>