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24" r:id="rId3"/>
    <p:sldId id="323" r:id="rId4"/>
    <p:sldId id="322" r:id="rId5"/>
    <p:sldId id="321" r:id="rId6"/>
    <p:sldId id="310" r:id="rId7"/>
    <p:sldId id="306" r:id="rId8"/>
    <p:sldId id="307" r:id="rId9"/>
    <p:sldId id="308" r:id="rId10"/>
    <p:sldId id="319" r:id="rId11"/>
    <p:sldId id="320" r:id="rId12"/>
    <p:sldId id="318" r:id="rId13"/>
    <p:sldId id="32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FF99"/>
    <a:srgbClr val="FF99FF"/>
    <a:srgbClr val="00FF00"/>
    <a:srgbClr val="0099FF"/>
    <a:srgbClr val="F8F8F8"/>
    <a:srgbClr val="66FFFF"/>
    <a:srgbClr val="FF00FF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46" autoAdjust="0"/>
    <p:restoredTop sz="86894" autoAdjust="0"/>
  </p:normalViewPr>
  <p:slideViewPr>
    <p:cSldViewPr snapToGrid="0">
      <p:cViewPr>
        <p:scale>
          <a:sx n="75" d="100"/>
          <a:sy n="75" d="100"/>
        </p:scale>
        <p:origin x="5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E4A43-3F46-4867-9299-124C76014484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B05D-026A-44D6-82D6-73A4C6AC9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880FE-7AF9-46D8-848F-91C717FDA2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WHO declared yr 2000-2010 Bone</a:t>
            </a:r>
            <a:r>
              <a:rPr lang="en-CA" baseline="0" dirty="0" smtClean="0"/>
              <a:t> and Joint decade as a </a:t>
            </a:r>
            <a:r>
              <a:rPr lang="en-CA" baseline="0" dirty="0" err="1" smtClean="0"/>
              <a:t>recog</a:t>
            </a:r>
            <a:r>
              <a:rPr lang="en-CA" baseline="0" dirty="0" smtClean="0"/>
              <a:t>… of substantial burden placed  by MSK conditions all over the world….in this presentation…I am </a:t>
            </a:r>
            <a:r>
              <a:rPr lang="en-CA" baseline="0" dirty="0" err="1" smtClean="0"/>
              <a:t>gonna</a:t>
            </a:r>
            <a:r>
              <a:rPr lang="en-CA" baseline="0" dirty="0" smtClean="0"/>
              <a:t> talk .. ‘p Q imaging’  using a </a:t>
            </a:r>
            <a:r>
              <a:rPr lang="en-CA" baseline="0" dirty="0" err="1" smtClean="0"/>
              <a:t>cbct</a:t>
            </a:r>
            <a:r>
              <a:rPr lang="en-CA" baseline="0" dirty="0" smtClean="0"/>
              <a:t> scanner ..exclusively dedicated for MSK extremities…..</a:t>
            </a:r>
            <a:endParaRPr lang="en-CA" dirty="0" smtClean="0"/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3248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880FE-7AF9-46D8-848F-91C717FDA2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WHO declared yr 2000-2010 Bone</a:t>
            </a:r>
            <a:r>
              <a:rPr lang="en-CA" baseline="0" dirty="0" smtClean="0"/>
              <a:t> and Joint decade as a </a:t>
            </a:r>
            <a:r>
              <a:rPr lang="en-CA" baseline="0" dirty="0" err="1" smtClean="0"/>
              <a:t>recog</a:t>
            </a:r>
            <a:r>
              <a:rPr lang="en-CA" baseline="0" dirty="0" smtClean="0"/>
              <a:t>… of substantial burden placed  by MSK conditions all over the world….in this presentation…I am </a:t>
            </a:r>
            <a:r>
              <a:rPr lang="en-CA" baseline="0" dirty="0" err="1" smtClean="0"/>
              <a:t>gonna</a:t>
            </a:r>
            <a:r>
              <a:rPr lang="en-CA" baseline="0" dirty="0" smtClean="0"/>
              <a:t> talk .. ‘p Q imaging’  using a </a:t>
            </a:r>
            <a:r>
              <a:rPr lang="en-CA" baseline="0" dirty="0" err="1" smtClean="0"/>
              <a:t>cbct</a:t>
            </a:r>
            <a:r>
              <a:rPr lang="en-CA" baseline="0" dirty="0" smtClean="0"/>
              <a:t> scanner ..exclusively dedicated for MSK extremities…..</a:t>
            </a:r>
            <a:endParaRPr lang="en-CA" dirty="0" smtClean="0"/>
          </a:p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9713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emf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Relationship Id="rId1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22.tiff"/><Relationship Id="rId7" Type="http://schemas.openxmlformats.org/officeDocument/2006/relationships/image" Target="../media/image24.tiff"/><Relationship Id="rId12" Type="http://schemas.openxmlformats.org/officeDocument/2006/relationships/image" Target="../media/image35.em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11" Type="http://schemas.openxmlformats.org/officeDocument/2006/relationships/image" Target="../media/image34.emf"/><Relationship Id="rId5" Type="http://schemas.openxmlformats.org/officeDocument/2006/relationships/image" Target="../media/image29.tiff"/><Relationship Id="rId10" Type="http://schemas.openxmlformats.org/officeDocument/2006/relationships/image" Target="../media/image33.emf"/><Relationship Id="rId4" Type="http://schemas.openxmlformats.org/officeDocument/2006/relationships/image" Target="../media/image28.tiff"/><Relationship Id="rId9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59369" y="1236361"/>
            <a:ext cx="8735202" cy="130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 anchor="b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Garamond" pitchFamily="18" charset="0"/>
                <a:ea typeface="MS Mincho" pitchFamily="49" charset="-128"/>
              </a:rPr>
              <a:t>An Electrostatic Model for Assessment of Joint Space Morphology in Cone-Beam CT</a:t>
            </a:r>
          </a:p>
          <a:p>
            <a:pPr algn="ctr"/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Garamond" pitchFamily="18" charset="0"/>
                <a:ea typeface="MS Mincho" pitchFamily="49" charset="-128"/>
              </a:rPr>
              <a:t>Computer Integrated Surgery II – Project 11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MS Mincho" pitchFamily="49" charset="-128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11" y1="39200" x2="64311" y2="39200"/>
                        <a14:foregroundMark x1="33216" y1="36000" x2="33216" y2="36000"/>
                        <a14:foregroundMark x1="45230" y1="23200" x2="45230" y2="23200"/>
                        <a14:foregroundMark x1="55124" y1="23200" x2="55124" y2="23200"/>
                        <a14:backgroundMark x1="50177" y1="37600" x2="50177" y2="37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984" y="5655454"/>
            <a:ext cx="1988355" cy="8782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0465" y1="12609" x2="20465" y2="12609"/>
                        <a14:foregroundMark x1="82326" y1="15652" x2="82326" y2="15652"/>
                        <a14:foregroundMark x1="50233" y1="83043" x2="50233" y2="83043"/>
                        <a14:foregroundMark x1="50233" y1="22174" x2="50233" y2="22174"/>
                        <a14:foregroundMark x1="49767" y1="28696" x2="49767" y2="28696"/>
                        <a14:foregroundMark x1="51163" y1="45217" x2="51163" y2="45217"/>
                        <a14:foregroundMark x1="41860" y1="45217" x2="41860" y2="45217"/>
                        <a14:foregroundMark x1="56744" y1="42609" x2="56744" y2="42609"/>
                        <a14:foregroundMark x1="56744" y1="54783" x2="56744" y2="5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39" y="5684534"/>
            <a:ext cx="766603" cy="8200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4885" y="5703868"/>
            <a:ext cx="800100" cy="781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5959" y="4361473"/>
            <a:ext cx="3345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FF66"/>
                </a:solidFill>
              </a:rPr>
              <a:t>Checkpoint Presentation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Student: Qian Cao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Mentor: Jeff Siewerdsen</a:t>
            </a:r>
          </a:p>
          <a:p>
            <a:pPr algn="ctr"/>
            <a:endParaRPr lang="en-US" dirty="0">
              <a:solidFill>
                <a:srgbClr val="66FF66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838" y="2720214"/>
            <a:ext cx="9212027" cy="1480150"/>
            <a:chOff x="285134" y="2625214"/>
            <a:chExt cx="9727672" cy="1573160"/>
          </a:xfrm>
        </p:grpSpPr>
        <p:sp>
          <p:nvSpPr>
            <p:cNvPr id="48" name="Rectangle 47"/>
            <p:cNvSpPr/>
            <p:nvPr/>
          </p:nvSpPr>
          <p:spPr>
            <a:xfrm>
              <a:off x="285134" y="2625214"/>
              <a:ext cx="9645447" cy="157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1560" y="3520895"/>
              <a:ext cx="1094840" cy="58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 l="24250" t="30416" r="22972" b="33465"/>
            <a:stretch>
              <a:fillRect/>
            </a:stretch>
          </p:blipFill>
          <p:spPr bwMode="auto">
            <a:xfrm>
              <a:off x="3818259" y="3530668"/>
              <a:ext cx="1177992" cy="594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TextBox 50"/>
            <p:cNvSpPr txBox="1"/>
            <p:nvPr/>
          </p:nvSpPr>
          <p:spPr>
            <a:xfrm>
              <a:off x="322046" y="2645341"/>
              <a:ext cx="1075068" cy="150309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CBCT Image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00488" y="2645341"/>
              <a:ext cx="1154222" cy="1513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 smtClean="0"/>
                <a:t>Segmentation</a:t>
              </a:r>
            </a:p>
            <a:p>
              <a:pPr algn="ctr"/>
              <a:r>
                <a:rPr lang="en-US" sz="1050" dirty="0" smtClean="0"/>
                <a:t>Threshold</a:t>
              </a:r>
            </a:p>
            <a:p>
              <a:pPr algn="ctr"/>
              <a:r>
                <a:rPr lang="en-US" sz="1050" dirty="0" smtClean="0"/>
                <a:t>Hole Filling</a:t>
              </a:r>
            </a:p>
            <a:p>
              <a:pPr algn="ctr"/>
              <a:r>
                <a:rPr lang="en-US" sz="1050" dirty="0" smtClean="0"/>
                <a:t>Shape Opening</a:t>
              </a:r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85417" y="2645341"/>
              <a:ext cx="1275405" cy="153336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 smtClean="0"/>
                <a:t>ROI Boundary</a:t>
              </a:r>
            </a:p>
            <a:p>
              <a:pPr algn="ctr"/>
              <a:r>
                <a:rPr lang="en-US" sz="1200" b="1" dirty="0" smtClean="0"/>
                <a:t>Charged Plates</a:t>
              </a:r>
            </a:p>
            <a:p>
              <a:pPr algn="ctr"/>
              <a:r>
                <a:rPr lang="en-US" sz="1200" dirty="0" smtClean="0"/>
                <a:t>+Q Femur</a:t>
              </a:r>
            </a:p>
            <a:p>
              <a:pPr algn="ctr"/>
              <a:r>
                <a:rPr lang="en-US" sz="1200" dirty="0" smtClean="0"/>
                <a:t>-Q Tibia</a:t>
              </a:r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33974" y="2645341"/>
              <a:ext cx="1178336" cy="113024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 smtClean="0"/>
                <a:t>Laplace Equation</a:t>
              </a:r>
            </a:p>
            <a:p>
              <a:pPr algn="ctr"/>
              <a:r>
                <a:rPr lang="en-US" sz="1200" dirty="0" smtClean="0"/>
                <a:t>Jacobi method</a:t>
              </a:r>
            </a:p>
            <a:p>
              <a:pPr algn="ctr"/>
              <a:endParaRPr lang="en-US" sz="1200" dirty="0" smtClean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44424" y="3829687"/>
              <a:ext cx="1177718" cy="29440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Iteration</a:t>
              </a:r>
              <a:endParaRPr lang="en-US" sz="1200" dirty="0" smtClean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731045" y="2645340"/>
              <a:ext cx="1281761" cy="147875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b="1" dirty="0" smtClean="0"/>
                <a:t>3D </a:t>
              </a:r>
              <a:r>
                <a:rPr lang="en-US" sz="1050" b="1" dirty="0" smtClean="0"/>
                <a:t>Joint Space </a:t>
              </a:r>
              <a:r>
                <a:rPr lang="en-US" sz="1050" b="1" dirty="0" smtClean="0"/>
                <a:t>Map Visualization and Analysis</a:t>
              </a:r>
              <a:endParaRPr lang="en-US" sz="1050" b="1" dirty="0" smtClean="0"/>
            </a:p>
            <a:p>
              <a:pPr algn="ctr"/>
              <a:endParaRPr lang="en-US" sz="10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</p:txBody>
        </p:sp>
        <p:pic>
          <p:nvPicPr>
            <p:cNvPr id="57" name="Picture 3" descr="C:\Users\qcao7\Downloads\knee10_coronal_cartiladge_ligaments.png"/>
            <p:cNvPicPr>
              <a:picLocks noChangeAspect="1" noChangeArrowheads="1"/>
            </p:cNvPicPr>
            <p:nvPr/>
          </p:nvPicPr>
          <p:blipFill>
            <a:blip r:embed="rId10" cstate="print"/>
            <a:srcRect l="10997" t="7375" r="11871" b="7841"/>
            <a:stretch>
              <a:fillRect/>
            </a:stretch>
          </p:blipFill>
          <p:spPr bwMode="auto">
            <a:xfrm>
              <a:off x="391308" y="2896386"/>
              <a:ext cx="950109" cy="1219790"/>
            </a:xfrm>
            <a:prstGeom prst="rect">
              <a:avLst/>
            </a:prstGeom>
            <a:noFill/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2981" y="3379223"/>
              <a:ext cx="574132" cy="268742"/>
            </a:xfrm>
            <a:prstGeom prst="rect">
              <a:avLst/>
            </a:prstGeom>
            <a:noFill/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 l="6150" t="6379" r="5824" b="8722"/>
            <a:stretch>
              <a:fillRect/>
            </a:stretch>
          </p:blipFill>
          <p:spPr bwMode="auto">
            <a:xfrm>
              <a:off x="8806586" y="3200907"/>
              <a:ext cx="1179399" cy="927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Oval 59"/>
            <p:cNvSpPr/>
            <p:nvPr/>
          </p:nvSpPr>
          <p:spPr>
            <a:xfrm>
              <a:off x="4595634" y="3578640"/>
              <a:ext cx="177208" cy="1772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4276657" y="3906476"/>
              <a:ext cx="177208" cy="1772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-</a:t>
              </a:r>
              <a:endParaRPr lang="en-US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60027" y="2655174"/>
              <a:ext cx="1405858" cy="15030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Interpolation</a:t>
              </a:r>
            </a:p>
            <a:p>
              <a:pPr algn="ctr"/>
              <a:r>
                <a:rPr lang="en-US" sz="1200" b="1" dirty="0" smtClean="0"/>
                <a:t>of Field Gradient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60895" y="2655174"/>
              <a:ext cx="1405858" cy="15030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Distance along Field Lines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</p:txBody>
        </p:sp>
        <p:pic>
          <p:nvPicPr>
            <p:cNvPr id="64" name="Picture 3" descr="C:\Users\qcao7\JointSpace\Picture1.png"/>
            <p:cNvPicPr>
              <a:picLocks noChangeAspect="1" noChangeArrowheads="1"/>
            </p:cNvPicPr>
            <p:nvPr/>
          </p:nvPicPr>
          <p:blipFill>
            <a:blip r:embed="rId13" cstate="print">
              <a:lum bright="82000" contrast="100000"/>
            </a:blip>
            <a:srcRect l="13803" t="2949" r="19410" b="2028"/>
            <a:stretch>
              <a:fillRect/>
            </a:stretch>
          </p:blipFill>
          <p:spPr bwMode="auto">
            <a:xfrm>
              <a:off x="6603383" y="3099206"/>
              <a:ext cx="1986669" cy="9451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65" name="Rectangle 64"/>
            <p:cNvSpPr/>
            <p:nvPr/>
          </p:nvSpPr>
          <p:spPr>
            <a:xfrm>
              <a:off x="6394535" y="2649266"/>
              <a:ext cx="2297181" cy="148855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335038" y="3389200"/>
              <a:ext cx="336108" cy="43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6425032" y="3457513"/>
              <a:ext cx="153581" cy="22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ight Arrow 67"/>
            <p:cNvSpPr/>
            <p:nvPr/>
          </p:nvSpPr>
          <p:spPr>
            <a:xfrm>
              <a:off x="1340029" y="3070678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4885780" y="3080509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6271335" y="3090342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8582312" y="3060845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/>
            <p:cNvSpPr/>
            <p:nvPr/>
          </p:nvSpPr>
          <p:spPr>
            <a:xfrm rot="10800000">
              <a:off x="4900056" y="3844451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Arrow 72"/>
            <p:cNvSpPr/>
            <p:nvPr/>
          </p:nvSpPr>
          <p:spPr>
            <a:xfrm rot="5400000">
              <a:off x="6009522" y="3731209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08787" y="2630592"/>
              <a:ext cx="1037303" cy="153336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 smtClean="0"/>
                <a:t>Rigid Registration</a:t>
              </a:r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</p:txBody>
        </p:sp>
        <p:sp>
          <p:nvSpPr>
            <p:cNvPr id="75" name="Right Arrow 74"/>
            <p:cNvSpPr/>
            <p:nvPr/>
          </p:nvSpPr>
          <p:spPr>
            <a:xfrm>
              <a:off x="3649351" y="3075596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66321" y="3523445"/>
              <a:ext cx="550656" cy="61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721864" y="3217472"/>
              <a:ext cx="531975" cy="57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Right Arrow 77"/>
            <p:cNvSpPr/>
            <p:nvPr/>
          </p:nvSpPr>
          <p:spPr>
            <a:xfrm>
              <a:off x="2602216" y="3080511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urved Left Arrow 78"/>
            <p:cNvSpPr/>
            <p:nvPr/>
          </p:nvSpPr>
          <p:spPr>
            <a:xfrm rot="-3600000">
              <a:off x="3372466" y="3205316"/>
              <a:ext cx="108154" cy="344129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215148" y="3323303"/>
              <a:ext cx="658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itchFamily="18" charset="0"/>
                </a:rPr>
                <a:t>T</a:t>
              </a:r>
              <a:endParaRPr lang="en-US" sz="1600" b="1" dirty="0"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507999"/>
            <a:ext cx="9144000" cy="74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 anchor="b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Garamond" pitchFamily="18" charset="0"/>
                <a:ea typeface="MS Mincho" pitchFamily="49" charset="-128"/>
              </a:rPr>
              <a:t>Results II - Patient Study</a:t>
            </a:r>
            <a:endParaRPr lang="en-US" sz="3600" b="1" dirty="0" smtClean="0">
              <a:solidFill>
                <a:srgbClr val="FFFFFF"/>
              </a:solidFill>
              <a:ea typeface="MS Mincho" pitchFamily="49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969" y="1549043"/>
            <a:ext cx="8174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Standing and sitting CT scans of 13 asymptomatic knees and 18 symptomatic knees for osteoarthritis (OA).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Goal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distinguish OA </a:t>
            </a:r>
            <a:r>
              <a:rPr lang="en-US" dirty="0" err="1" smtClean="0">
                <a:solidFill>
                  <a:schemeClr val="bg1"/>
                </a:solidFill>
              </a:rPr>
              <a:t>vs</a:t>
            </a:r>
            <a:r>
              <a:rPr lang="en-US" dirty="0" smtClean="0">
                <a:solidFill>
                  <a:schemeClr val="bg1"/>
                </a:solidFill>
              </a:rPr>
              <a:t> non-OA, load-bearing </a:t>
            </a:r>
            <a:r>
              <a:rPr lang="en-US" dirty="0" err="1" smtClean="0">
                <a:solidFill>
                  <a:schemeClr val="bg1"/>
                </a:solidFill>
              </a:rPr>
              <a:t>vs</a:t>
            </a:r>
            <a:r>
              <a:rPr lang="en-US" dirty="0" smtClean="0">
                <a:solidFill>
                  <a:schemeClr val="bg1"/>
                </a:solidFill>
              </a:rPr>
              <a:t> non-load-bearing via the electrostatic method.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839" y="4394637"/>
            <a:ext cx="9134161" cy="1480150"/>
            <a:chOff x="285134" y="2625214"/>
            <a:chExt cx="9645447" cy="1573160"/>
          </a:xfrm>
        </p:grpSpPr>
        <p:sp>
          <p:nvSpPr>
            <p:cNvPr id="36" name="Rectangle 35"/>
            <p:cNvSpPr/>
            <p:nvPr/>
          </p:nvSpPr>
          <p:spPr>
            <a:xfrm>
              <a:off x="285134" y="2625214"/>
              <a:ext cx="9645447" cy="157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1560" y="3520895"/>
              <a:ext cx="1094840" cy="58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250" t="30416" r="22972" b="33465"/>
            <a:stretch>
              <a:fillRect/>
            </a:stretch>
          </p:blipFill>
          <p:spPr bwMode="auto">
            <a:xfrm>
              <a:off x="3818259" y="3530668"/>
              <a:ext cx="1177992" cy="594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TextBox 38"/>
            <p:cNvSpPr txBox="1"/>
            <p:nvPr/>
          </p:nvSpPr>
          <p:spPr>
            <a:xfrm>
              <a:off x="322046" y="2645341"/>
              <a:ext cx="1075068" cy="150309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CBCT Image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00488" y="2645341"/>
              <a:ext cx="1154222" cy="1513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 smtClean="0"/>
                <a:t>Segmentation</a:t>
              </a:r>
            </a:p>
            <a:p>
              <a:pPr algn="ctr"/>
              <a:r>
                <a:rPr lang="en-US" sz="1050" dirty="0" smtClean="0"/>
                <a:t>Threshold</a:t>
              </a:r>
            </a:p>
            <a:p>
              <a:pPr algn="ctr"/>
              <a:r>
                <a:rPr lang="en-US" sz="1050" dirty="0" smtClean="0"/>
                <a:t>Hole Filling</a:t>
              </a:r>
            </a:p>
            <a:p>
              <a:pPr algn="ctr"/>
              <a:r>
                <a:rPr lang="en-US" sz="1050" dirty="0" smtClean="0"/>
                <a:t>Shape Opening</a:t>
              </a:r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85417" y="2645341"/>
              <a:ext cx="1275405" cy="153336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 smtClean="0"/>
                <a:t>ROI Boundary</a:t>
              </a:r>
            </a:p>
            <a:p>
              <a:pPr algn="ctr"/>
              <a:r>
                <a:rPr lang="en-US" sz="1200" b="1" dirty="0" smtClean="0"/>
                <a:t>Charged Plates</a:t>
              </a:r>
            </a:p>
            <a:p>
              <a:pPr algn="ctr"/>
              <a:r>
                <a:rPr lang="en-US" sz="1200" dirty="0" smtClean="0"/>
                <a:t>+Q Femur</a:t>
              </a:r>
            </a:p>
            <a:p>
              <a:pPr algn="ctr"/>
              <a:r>
                <a:rPr lang="en-US" sz="1200" dirty="0" smtClean="0"/>
                <a:t>-Q Tibia</a:t>
              </a:r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33974" y="2645341"/>
              <a:ext cx="1178336" cy="113024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 smtClean="0"/>
                <a:t>Laplace Equation</a:t>
              </a:r>
            </a:p>
            <a:p>
              <a:pPr algn="ctr"/>
              <a:r>
                <a:rPr lang="en-US" sz="1200" dirty="0" smtClean="0"/>
                <a:t>Jacobi method</a:t>
              </a:r>
            </a:p>
            <a:p>
              <a:pPr algn="ctr"/>
              <a:endParaRPr lang="en-US" sz="1200" dirty="0" smtClean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44424" y="3829687"/>
              <a:ext cx="1177718" cy="29440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Iteration</a:t>
              </a:r>
              <a:endParaRPr lang="en-US" sz="1200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31046" y="2645341"/>
              <a:ext cx="1157766" cy="150309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Visualization of 3D Joint Space Map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</p:txBody>
        </p:sp>
        <p:pic>
          <p:nvPicPr>
            <p:cNvPr id="48" name="Picture 3" descr="C:\Users\qcao7\Downloads\knee10_coronal_cartiladge_ligaments.png"/>
            <p:cNvPicPr>
              <a:picLocks noChangeAspect="1" noChangeArrowheads="1"/>
            </p:cNvPicPr>
            <p:nvPr/>
          </p:nvPicPr>
          <p:blipFill>
            <a:blip r:embed="rId4" cstate="print"/>
            <a:srcRect l="10997" t="7375" r="11871" b="7841"/>
            <a:stretch>
              <a:fillRect/>
            </a:stretch>
          </p:blipFill>
          <p:spPr bwMode="auto">
            <a:xfrm>
              <a:off x="391308" y="2896386"/>
              <a:ext cx="950109" cy="1219790"/>
            </a:xfrm>
            <a:prstGeom prst="rect">
              <a:avLst/>
            </a:prstGeom>
            <a:noFill/>
          </p:spPr>
        </p:pic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2981" y="3379223"/>
              <a:ext cx="574132" cy="268742"/>
            </a:xfrm>
            <a:prstGeom prst="rect">
              <a:avLst/>
            </a:prstGeom>
            <a:noFill/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6150" t="6379" r="5824" b="8722"/>
            <a:stretch>
              <a:fillRect/>
            </a:stretch>
          </p:blipFill>
          <p:spPr bwMode="auto">
            <a:xfrm>
              <a:off x="8833408" y="3263553"/>
              <a:ext cx="1033719" cy="85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Oval 50"/>
            <p:cNvSpPr/>
            <p:nvPr/>
          </p:nvSpPr>
          <p:spPr>
            <a:xfrm>
              <a:off x="4595634" y="3578640"/>
              <a:ext cx="177208" cy="1772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276657" y="3906476"/>
              <a:ext cx="177208" cy="1772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-</a:t>
              </a:r>
              <a:endParaRPr lang="en-US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60027" y="2655174"/>
              <a:ext cx="1405858" cy="15030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Interpolation</a:t>
              </a:r>
            </a:p>
            <a:p>
              <a:pPr algn="ctr"/>
              <a:r>
                <a:rPr lang="en-US" sz="1200" b="1" dirty="0" smtClean="0"/>
                <a:t>of Field Gradient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460895" y="2655174"/>
              <a:ext cx="1405858" cy="15030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Distance along Field Lines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</p:txBody>
        </p:sp>
        <p:pic>
          <p:nvPicPr>
            <p:cNvPr id="55" name="Picture 3" descr="C:\Users\qcao7\JointSpace\Picture1.png"/>
            <p:cNvPicPr>
              <a:picLocks noChangeAspect="1" noChangeArrowheads="1"/>
            </p:cNvPicPr>
            <p:nvPr/>
          </p:nvPicPr>
          <p:blipFill>
            <a:blip r:embed="rId7" cstate="print">
              <a:lum bright="82000" contrast="100000"/>
            </a:blip>
            <a:srcRect l="13803" t="2949" r="19410" b="2028"/>
            <a:stretch>
              <a:fillRect/>
            </a:stretch>
          </p:blipFill>
          <p:spPr bwMode="auto">
            <a:xfrm>
              <a:off x="6603383" y="3099206"/>
              <a:ext cx="1986669" cy="9451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57" name="Rectangle 56"/>
            <p:cNvSpPr/>
            <p:nvPr/>
          </p:nvSpPr>
          <p:spPr>
            <a:xfrm>
              <a:off x="6394535" y="2649266"/>
              <a:ext cx="2297181" cy="148855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335038" y="3389200"/>
              <a:ext cx="336108" cy="43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425032" y="3457513"/>
              <a:ext cx="153581" cy="22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ight Arrow 61"/>
            <p:cNvSpPr/>
            <p:nvPr/>
          </p:nvSpPr>
          <p:spPr>
            <a:xfrm>
              <a:off x="1340029" y="3070678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4885780" y="3080509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6271335" y="3090342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8582312" y="3060845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Arrow 69"/>
            <p:cNvSpPr/>
            <p:nvPr/>
          </p:nvSpPr>
          <p:spPr>
            <a:xfrm rot="10800000">
              <a:off x="4900056" y="3844451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 rot="5400000">
              <a:off x="6009522" y="3731209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08787" y="2630592"/>
              <a:ext cx="1037303" cy="153336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 smtClean="0"/>
                <a:t>Rigid Registration</a:t>
              </a:r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</p:txBody>
        </p:sp>
        <p:sp>
          <p:nvSpPr>
            <p:cNvPr id="73" name="Right Arrow 72"/>
            <p:cNvSpPr/>
            <p:nvPr/>
          </p:nvSpPr>
          <p:spPr>
            <a:xfrm>
              <a:off x="3649351" y="3075596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66321" y="3523445"/>
              <a:ext cx="550656" cy="61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21864" y="3217472"/>
              <a:ext cx="531975" cy="57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Right Arrow 75"/>
            <p:cNvSpPr/>
            <p:nvPr/>
          </p:nvSpPr>
          <p:spPr>
            <a:xfrm>
              <a:off x="2602216" y="3080511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urved Left Arrow 76"/>
            <p:cNvSpPr/>
            <p:nvPr/>
          </p:nvSpPr>
          <p:spPr>
            <a:xfrm rot="-3600000">
              <a:off x="3372466" y="3205316"/>
              <a:ext cx="108154" cy="344129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15148" y="3323303"/>
              <a:ext cx="658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itchFamily="18" charset="0"/>
                </a:rPr>
                <a:t>T</a:t>
              </a:r>
              <a:endParaRPr lang="en-US" sz="1600" b="1" dirty="0"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c_users\cao\JointSpace\data\A072\standing_animation\A072_stand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6568" y="3595502"/>
            <a:ext cx="5067300" cy="3467100"/>
          </a:xfrm>
          <a:prstGeom prst="rect">
            <a:avLst/>
          </a:prstGeom>
          <a:noFill/>
        </p:spPr>
      </p:pic>
      <p:pic>
        <p:nvPicPr>
          <p:cNvPr id="3077" name="Picture 5" descr="C:\c_users\cao\JointSpace\data\A072\sitting_animation\A072_sitt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62991" y="3390900"/>
            <a:ext cx="5067300" cy="3467100"/>
          </a:xfrm>
          <a:prstGeom prst="rect">
            <a:avLst/>
          </a:prstGeom>
          <a:noFill/>
        </p:spPr>
      </p:pic>
      <p:pic>
        <p:nvPicPr>
          <p:cNvPr id="3075" name="Picture 3" descr="C:\c_users\cao\JointSpace\data\A072\temp_2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768" y="332513"/>
            <a:ext cx="4523232" cy="3392424"/>
          </a:xfrm>
          <a:prstGeom prst="rect">
            <a:avLst/>
          </a:prstGeom>
          <a:noFill/>
        </p:spPr>
      </p:pic>
      <p:pic>
        <p:nvPicPr>
          <p:cNvPr id="3074" name="Picture 2" descr="C:\c_users\cao\JointSpace\data\A072\temp_1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36220"/>
            <a:ext cx="4523232" cy="3392424"/>
          </a:xfrm>
          <a:prstGeom prst="rect">
            <a:avLst/>
          </a:prstGeom>
          <a:noFill/>
        </p:spPr>
      </p:pic>
      <p:pic>
        <p:nvPicPr>
          <p:cNvPr id="3076" name="Picture 4" descr="C:\c_users\cao\JointSpace\data\A072\diff.ti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0016" y="3666744"/>
            <a:ext cx="4255008" cy="3191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263" y="0"/>
            <a:ext cx="8465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Case A072 Non-OA: Load-bearing vs. non-load-bearing</a:t>
            </a:r>
            <a:endParaRPr lang="en-US" dirty="0" smtClean="0">
              <a:solidFill>
                <a:srgbClr val="FFC000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1" y="490653"/>
            <a:ext cx="85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Sitting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85571" y="486935"/>
            <a:ext cx="119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93685" y="6488668"/>
            <a:ext cx="231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Sitting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Standing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39576" y="5260625"/>
            <a:ext cx="86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Lateral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62050" y="4745546"/>
            <a:ext cx="86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Medial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67849" y="57737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Anterior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67328" y="41279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Posterior</a:t>
            </a:r>
            <a:endParaRPr lang="en-US" b="1" dirty="0"/>
          </a:p>
        </p:txBody>
      </p:sp>
      <p:sp>
        <p:nvSpPr>
          <p:cNvPr id="10" name="Curved Up Arrow 9"/>
          <p:cNvSpPr/>
          <p:nvPr/>
        </p:nvSpPr>
        <p:spPr>
          <a:xfrm>
            <a:off x="3792863" y="3327408"/>
            <a:ext cx="1538868" cy="602166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c_users\cao\JointSpace\data\A036\standingAnimation\A036_stand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5188" y="2837057"/>
            <a:ext cx="4538941" cy="4370832"/>
          </a:xfrm>
          <a:prstGeom prst="rect">
            <a:avLst/>
          </a:prstGeom>
          <a:noFill/>
        </p:spPr>
      </p:pic>
      <p:pic>
        <p:nvPicPr>
          <p:cNvPr id="1030" name="Picture 6" descr="C:\c_users\cao\JointSpace\data\A036\sittingAnimation\A036_sitt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26126" y="2843562"/>
            <a:ext cx="4534579" cy="43666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263" y="0"/>
            <a:ext cx="8465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Case A036 OA: Load-bearing vs. non-load-bearing</a:t>
            </a:r>
            <a:endParaRPr lang="en-US" dirty="0" smtClean="0">
              <a:solidFill>
                <a:srgbClr val="FFC000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 descr="C:\c_users\cao\JointSpace\data\A036\temp_1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6964"/>
            <a:ext cx="4519806" cy="3389856"/>
          </a:xfrm>
          <a:prstGeom prst="rect">
            <a:avLst/>
          </a:prstGeom>
          <a:noFill/>
        </p:spPr>
      </p:pic>
      <p:pic>
        <p:nvPicPr>
          <p:cNvPr id="1028" name="Picture 4" descr="C:\c_users\cao\JointSpace\data\A036\temp_2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0769" y="341042"/>
            <a:ext cx="4523231" cy="3392424"/>
          </a:xfrm>
          <a:prstGeom prst="rect">
            <a:avLst/>
          </a:prstGeom>
          <a:noFill/>
        </p:spPr>
      </p:pic>
      <p:pic>
        <p:nvPicPr>
          <p:cNvPr id="1029" name="Picture 5" descr="C:\c_users\cao\JointSpace\data\A036\diff.ti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8748" y="3557235"/>
            <a:ext cx="4252332" cy="3189249"/>
          </a:xfrm>
          <a:prstGeom prst="rect">
            <a:avLst/>
          </a:prstGeom>
          <a:noFill/>
        </p:spPr>
      </p:pic>
      <p:sp>
        <p:nvSpPr>
          <p:cNvPr id="10" name="Curved Up Arrow 9"/>
          <p:cNvSpPr/>
          <p:nvPr/>
        </p:nvSpPr>
        <p:spPr>
          <a:xfrm>
            <a:off x="3769112" y="3256156"/>
            <a:ext cx="1538868" cy="602166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1" y="490653"/>
            <a:ext cx="85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Sitting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85571" y="486935"/>
            <a:ext cx="119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05560" y="6337608"/>
            <a:ext cx="231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Sitting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Standing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39629" y="4939991"/>
            <a:ext cx="86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Lateral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39484" y="4947426"/>
            <a:ext cx="86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Medial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43454" y="557189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Anterior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28585" y="397355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Posterior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73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14750" y="2917826"/>
            <a:ext cx="2152650" cy="990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  <a:t>Thanks!</a:t>
            </a:r>
            <a:endParaRPr lang="en-US" sz="3600" b="1" dirty="0">
              <a:solidFill>
                <a:srgbClr val="FFFF00"/>
              </a:solidFill>
              <a:latin typeface="Garamond" panose="02020404030301010803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9839" y="1810138"/>
            <a:ext cx="9134161" cy="1480150"/>
            <a:chOff x="285134" y="2625214"/>
            <a:chExt cx="9645447" cy="1573160"/>
          </a:xfrm>
        </p:grpSpPr>
        <p:sp>
          <p:nvSpPr>
            <p:cNvPr id="6" name="Rectangle 5"/>
            <p:cNvSpPr/>
            <p:nvPr/>
          </p:nvSpPr>
          <p:spPr>
            <a:xfrm>
              <a:off x="285134" y="2625214"/>
              <a:ext cx="9645447" cy="157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1560" y="3520895"/>
              <a:ext cx="1094840" cy="58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4250" t="30416" r="22972" b="33465"/>
            <a:stretch>
              <a:fillRect/>
            </a:stretch>
          </p:blipFill>
          <p:spPr bwMode="auto">
            <a:xfrm>
              <a:off x="3818259" y="3530668"/>
              <a:ext cx="1177992" cy="594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322046" y="2645341"/>
              <a:ext cx="1075068" cy="150309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CBCT Image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00488" y="2645341"/>
              <a:ext cx="1154222" cy="15137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 smtClean="0"/>
                <a:t>Segmentation</a:t>
              </a:r>
            </a:p>
            <a:p>
              <a:pPr algn="ctr"/>
              <a:r>
                <a:rPr lang="en-US" sz="1050" dirty="0" smtClean="0"/>
                <a:t>Threshold</a:t>
              </a:r>
            </a:p>
            <a:p>
              <a:pPr algn="ctr"/>
              <a:r>
                <a:rPr lang="en-US" sz="1050" dirty="0" smtClean="0"/>
                <a:t>Hole Filling</a:t>
              </a:r>
            </a:p>
            <a:p>
              <a:pPr algn="ctr"/>
              <a:r>
                <a:rPr lang="en-US" sz="1050" dirty="0" smtClean="0"/>
                <a:t>Shape Opening</a:t>
              </a:r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5417" y="2645341"/>
              <a:ext cx="1275405" cy="153336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 smtClean="0"/>
                <a:t>ROI Boundary</a:t>
              </a:r>
            </a:p>
            <a:p>
              <a:pPr algn="ctr"/>
              <a:r>
                <a:rPr lang="en-US" sz="1200" b="1" dirty="0" smtClean="0"/>
                <a:t>Charged Plates</a:t>
              </a:r>
            </a:p>
            <a:p>
              <a:pPr algn="ctr"/>
              <a:r>
                <a:rPr lang="en-US" sz="1200" dirty="0" smtClean="0"/>
                <a:t>+Q Femur</a:t>
              </a:r>
            </a:p>
            <a:p>
              <a:pPr algn="ctr"/>
              <a:r>
                <a:rPr lang="en-US" sz="1200" dirty="0" smtClean="0"/>
                <a:t>-Q Tibia</a:t>
              </a:r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33974" y="2645341"/>
              <a:ext cx="1178336" cy="113024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 smtClean="0"/>
                <a:t>Laplace Equation</a:t>
              </a:r>
            </a:p>
            <a:p>
              <a:pPr algn="ctr"/>
              <a:r>
                <a:rPr lang="en-US" sz="1200" dirty="0" smtClean="0"/>
                <a:t>Jacobi method</a:t>
              </a:r>
            </a:p>
            <a:p>
              <a:pPr algn="ctr"/>
              <a:endParaRPr lang="en-US" sz="1200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4424" y="3829687"/>
              <a:ext cx="1177718" cy="29440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Iteration</a:t>
              </a:r>
              <a:endParaRPr lang="en-US" sz="12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31046" y="2645341"/>
              <a:ext cx="1157766" cy="150309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Visualization of 3D Joint Space Map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</p:txBody>
        </p:sp>
        <p:pic>
          <p:nvPicPr>
            <p:cNvPr id="19" name="Picture 3" descr="C:\Users\qcao7\Downloads\knee10_coronal_cartiladge_ligaments.png"/>
            <p:cNvPicPr>
              <a:picLocks noChangeAspect="1" noChangeArrowheads="1"/>
            </p:cNvPicPr>
            <p:nvPr/>
          </p:nvPicPr>
          <p:blipFill>
            <a:blip r:embed="rId5" cstate="print"/>
            <a:srcRect l="10997" t="7375" r="11871" b="7841"/>
            <a:stretch>
              <a:fillRect/>
            </a:stretch>
          </p:blipFill>
          <p:spPr bwMode="auto">
            <a:xfrm>
              <a:off x="391308" y="2896386"/>
              <a:ext cx="950109" cy="1219790"/>
            </a:xfrm>
            <a:prstGeom prst="rect">
              <a:avLst/>
            </a:prstGeom>
            <a:noFill/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2981" y="3379223"/>
              <a:ext cx="574132" cy="268742"/>
            </a:xfrm>
            <a:prstGeom prst="rect">
              <a:avLst/>
            </a:prstGeom>
            <a:noFill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6150" t="6379" r="5824" b="8722"/>
            <a:stretch>
              <a:fillRect/>
            </a:stretch>
          </p:blipFill>
          <p:spPr bwMode="auto">
            <a:xfrm>
              <a:off x="8833408" y="3263553"/>
              <a:ext cx="1033719" cy="85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Oval 21"/>
            <p:cNvSpPr/>
            <p:nvPr/>
          </p:nvSpPr>
          <p:spPr>
            <a:xfrm>
              <a:off x="4595634" y="3578640"/>
              <a:ext cx="177208" cy="1772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276657" y="3906476"/>
              <a:ext cx="177208" cy="1772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-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60027" y="2655174"/>
              <a:ext cx="1405858" cy="15030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Interpolation</a:t>
              </a:r>
            </a:p>
            <a:p>
              <a:pPr algn="ctr"/>
              <a:r>
                <a:rPr lang="en-US" sz="1200" b="1" dirty="0" smtClean="0"/>
                <a:t>of Field Gradient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60895" y="2655174"/>
              <a:ext cx="1405858" cy="15030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Distance along Field Lines</a:t>
              </a:r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  <a:p>
              <a:pPr algn="ctr"/>
              <a:endParaRPr lang="en-US" sz="1200" b="1" dirty="0" smtClean="0"/>
            </a:p>
          </p:txBody>
        </p:sp>
        <p:pic>
          <p:nvPicPr>
            <p:cNvPr id="26" name="Picture 3" descr="C:\Users\qcao7\JointSpace\Picture1.png"/>
            <p:cNvPicPr>
              <a:picLocks noChangeAspect="1" noChangeArrowheads="1"/>
            </p:cNvPicPr>
            <p:nvPr/>
          </p:nvPicPr>
          <p:blipFill>
            <a:blip r:embed="rId8" cstate="print">
              <a:lum bright="82000" contrast="100000"/>
            </a:blip>
            <a:srcRect l="13803" t="2949" r="19410" b="2028"/>
            <a:stretch>
              <a:fillRect/>
            </a:stretch>
          </p:blipFill>
          <p:spPr bwMode="auto">
            <a:xfrm>
              <a:off x="6603383" y="3099206"/>
              <a:ext cx="1986669" cy="9451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7" name="Rectangle 26"/>
            <p:cNvSpPr/>
            <p:nvPr/>
          </p:nvSpPr>
          <p:spPr>
            <a:xfrm>
              <a:off x="6394535" y="2649266"/>
              <a:ext cx="2297181" cy="148855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35038" y="3389200"/>
              <a:ext cx="336108" cy="434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6425032" y="3457513"/>
              <a:ext cx="153581" cy="22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ight Arrow 29"/>
            <p:cNvSpPr/>
            <p:nvPr/>
          </p:nvSpPr>
          <p:spPr>
            <a:xfrm>
              <a:off x="1340029" y="3070678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4885780" y="3080509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6271335" y="3090342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8582312" y="3060845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 rot="10800000">
              <a:off x="4900056" y="3844451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rot="5400000">
              <a:off x="6009522" y="3731209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8787" y="2630592"/>
              <a:ext cx="1037303" cy="153336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 smtClean="0"/>
                <a:t>Rigid Registration</a:t>
              </a:r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3649351" y="3075596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66321" y="3523445"/>
              <a:ext cx="550656" cy="614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21864" y="3217472"/>
              <a:ext cx="531975" cy="57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ight Arrow 30"/>
            <p:cNvSpPr/>
            <p:nvPr/>
          </p:nvSpPr>
          <p:spPr>
            <a:xfrm>
              <a:off x="2602216" y="3080511"/>
              <a:ext cx="310116" cy="2569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rved Left Arrow 40"/>
            <p:cNvSpPr/>
            <p:nvPr/>
          </p:nvSpPr>
          <p:spPr>
            <a:xfrm rot="-3600000">
              <a:off x="3372466" y="3205316"/>
              <a:ext cx="108154" cy="344129"/>
            </a:xfrm>
            <a:prstGeom prst="curved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2700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15148" y="3323303"/>
              <a:ext cx="658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ambria" pitchFamily="18" charset="0"/>
                </a:rPr>
                <a:t>T</a:t>
              </a:r>
              <a:endParaRPr lang="en-US" sz="1600" b="1" dirty="0">
                <a:latin typeface="Cambria" pitchFamily="18" charset="0"/>
              </a:endParaRP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255777" y="38579"/>
            <a:ext cx="8515350" cy="990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  <a:t>Recap &amp; Extended Goal</a:t>
            </a:r>
            <a:endParaRPr lang="en-US" sz="3600" b="1" dirty="0">
              <a:solidFill>
                <a:srgbClr val="FFFF00"/>
              </a:solidFill>
              <a:latin typeface="Garamond" panose="02020404030301010803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4947" y="980553"/>
            <a:ext cx="88290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To develop an efficient method of mapping joint space width in CBCT volumes using electrostatics.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66FF66"/>
                </a:solidFill>
              </a:rPr>
              <a:t>2. To apply the method to the analysis of osteoarthritic (OA) knees and non-OA knees under weight-bearing and non-weight-bearing conditions. </a:t>
            </a:r>
            <a:r>
              <a:rPr lang="en-US" dirty="0" smtClean="0">
                <a:solidFill>
                  <a:srgbClr val="66FF66"/>
                </a:solidFill>
                <a:sym typeface="Wingdings" panose="05000000000000000000" pitchFamily="2" charset="2"/>
              </a:rPr>
              <a:t> NEW</a:t>
            </a:r>
            <a:endParaRPr lang="en-US" dirty="0" smtClean="0">
              <a:solidFill>
                <a:srgbClr val="66FF66"/>
              </a:solidFill>
            </a:endParaRPr>
          </a:p>
        </p:txBody>
      </p:sp>
      <p:pic>
        <p:nvPicPr>
          <p:cNvPr id="49" name="Picture 2" descr="E:\20120729_AAPM_Muhit_eXStream\Material\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6"/>
          <a:stretch>
            <a:fillRect/>
          </a:stretch>
        </p:blipFill>
        <p:spPr bwMode="auto">
          <a:xfrm>
            <a:off x="239069" y="4248739"/>
            <a:ext cx="1647611" cy="20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E:\20120729_AAPM_Muhit_eXStream\Material\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r="4927"/>
          <a:stretch>
            <a:fillRect/>
          </a:stretch>
        </p:blipFill>
        <p:spPr bwMode="auto">
          <a:xfrm>
            <a:off x="1913925" y="4248738"/>
            <a:ext cx="1808180" cy="20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C:\c_users\cao\JointSpace\data\coronal_slice1.emf"/>
          <p:cNvPicPr>
            <a:picLocks noChangeAspect="1" noChangeArrowheads="1"/>
          </p:cNvPicPr>
          <p:nvPr/>
        </p:nvPicPr>
        <p:blipFill>
          <a:blip r:embed="rId13" cstate="print"/>
          <a:srcRect l="21001" t="8291" r="18278" b="11816"/>
          <a:stretch>
            <a:fillRect/>
          </a:stretch>
        </p:blipFill>
        <p:spPr bwMode="auto">
          <a:xfrm>
            <a:off x="8068995" y="4361772"/>
            <a:ext cx="1533437" cy="1513207"/>
          </a:xfrm>
          <a:prstGeom prst="rect">
            <a:avLst/>
          </a:prstGeom>
          <a:noFill/>
        </p:spPr>
      </p:pic>
      <p:pic>
        <p:nvPicPr>
          <p:cNvPr id="52" name="Picture 51" descr="C:\c_users\cao\JointSpace\data\coronal_slice2.emf"/>
          <p:cNvPicPr>
            <a:picLocks noChangeAspect="1" noChangeArrowheads="1"/>
          </p:cNvPicPr>
          <p:nvPr/>
        </p:nvPicPr>
        <p:blipFill>
          <a:blip r:embed="rId14" cstate="print"/>
          <a:srcRect l="21322" t="8505" r="18278" b="12457"/>
          <a:stretch>
            <a:fillRect/>
          </a:stretch>
        </p:blipFill>
        <p:spPr bwMode="auto">
          <a:xfrm>
            <a:off x="3861274" y="4328954"/>
            <a:ext cx="1543791" cy="1515126"/>
          </a:xfrm>
          <a:prstGeom prst="rect">
            <a:avLst/>
          </a:prstGeom>
          <a:noFill/>
        </p:spPr>
      </p:pic>
      <p:pic>
        <p:nvPicPr>
          <p:cNvPr id="53" name="Picture 52" descr="C:\c_users\cao\JointSpace\data\coronal_slice3.emf"/>
          <p:cNvPicPr>
            <a:picLocks noChangeAspect="1" noChangeArrowheads="1"/>
          </p:cNvPicPr>
          <p:nvPr/>
        </p:nvPicPr>
        <p:blipFill>
          <a:blip r:embed="rId15" cstate="print"/>
          <a:srcRect l="21322" t="8718" r="18278" b="12029"/>
          <a:stretch>
            <a:fillRect/>
          </a:stretch>
        </p:blipFill>
        <p:spPr bwMode="auto">
          <a:xfrm>
            <a:off x="5331468" y="4348676"/>
            <a:ext cx="1519588" cy="1495404"/>
          </a:xfrm>
          <a:prstGeom prst="rect">
            <a:avLst/>
          </a:prstGeom>
          <a:noFill/>
        </p:spPr>
      </p:pic>
      <p:pic>
        <p:nvPicPr>
          <p:cNvPr id="54" name="Picture 53" descr="C:\c_users\cao\JointSpace\data\coronal_slice4.emf"/>
          <p:cNvPicPr>
            <a:picLocks noChangeAspect="1" noChangeArrowheads="1"/>
          </p:cNvPicPr>
          <p:nvPr/>
        </p:nvPicPr>
        <p:blipFill>
          <a:blip r:embed="rId16" cstate="print"/>
          <a:srcRect l="21322" t="8718" r="18117" b="11816"/>
          <a:stretch>
            <a:fillRect/>
          </a:stretch>
        </p:blipFill>
        <p:spPr bwMode="auto">
          <a:xfrm>
            <a:off x="6632671" y="4359853"/>
            <a:ext cx="1528206" cy="1503949"/>
          </a:xfrm>
          <a:prstGeom prst="rect">
            <a:avLst/>
          </a:prstGeom>
          <a:noFill/>
        </p:spPr>
      </p:pic>
      <p:sp>
        <p:nvSpPr>
          <p:cNvPr id="2" name="Right Arrow 1"/>
          <p:cNvSpPr/>
          <p:nvPr/>
        </p:nvSpPr>
        <p:spPr>
          <a:xfrm>
            <a:off x="3722105" y="5131075"/>
            <a:ext cx="398389" cy="3302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861274" y="5965281"/>
            <a:ext cx="5824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62 Scans Total: 31 knees in sitting and standing position, 18 OA, 13 non-OA.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94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65126"/>
            <a:ext cx="8515350" cy="990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  <a:t>Revised Deliverables</a:t>
            </a:r>
            <a:endParaRPr lang="en-US" sz="3600" b="1" dirty="0">
              <a:solidFill>
                <a:srgbClr val="FFFF00"/>
              </a:solidFill>
              <a:latin typeface="Garamond" panose="02020404030301010803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8650" y="1533137"/>
            <a:ext cx="8394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Minimum Deliverable (Expected by 03/01/2014)</a:t>
            </a:r>
          </a:p>
          <a:p>
            <a:r>
              <a:rPr lang="en-US" sz="1400" dirty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. A </a:t>
            </a:r>
            <a:r>
              <a:rPr lang="en-US" sz="1400" dirty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set of prototyped 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MATLAB functions for joint space 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mapping </a:t>
            </a:r>
            <a:r>
              <a:rPr lang="en-US" sz="1400" dirty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using the capacitor model</a:t>
            </a:r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1400" b="1" dirty="0" smtClean="0">
                <a:solidFill>
                  <a:srgbClr val="66FF66"/>
                </a:solidFill>
                <a:latin typeface="Cambria" panose="02040503050406030204" pitchFamily="18" charset="0"/>
              </a:rPr>
              <a:t>✓</a:t>
            </a:r>
            <a:endParaRPr lang="en-US" sz="1400" dirty="0">
              <a:solidFill>
                <a:srgbClr val="F8F8F8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. A </a:t>
            </a:r>
            <a:r>
              <a:rPr lang="en-US" sz="1400" dirty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set of prototyped 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MATLAB functions for segmentation</a:t>
            </a:r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1400" b="1" dirty="0">
                <a:solidFill>
                  <a:srgbClr val="66FF66"/>
                </a:solidFill>
                <a:latin typeface="Cambria" panose="02040503050406030204" pitchFamily="18" charset="0"/>
              </a:rPr>
              <a:t>✓</a:t>
            </a:r>
            <a:endParaRPr lang="en-US" sz="1400" b="1" dirty="0" smtClean="0">
              <a:solidFill>
                <a:srgbClr val="66FF66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3. Documentation of existing code. </a:t>
            </a:r>
            <a:r>
              <a:rPr lang="en-US" sz="1400" b="1" dirty="0" smtClean="0">
                <a:solidFill>
                  <a:srgbClr val="66FF66"/>
                </a:solidFill>
                <a:latin typeface="Cambria" panose="02040503050406030204" pitchFamily="18" charset="0"/>
              </a:rPr>
              <a:t>✓</a:t>
            </a:r>
          </a:p>
          <a:p>
            <a:endParaRPr lang="en-US" sz="1400" dirty="0">
              <a:solidFill>
                <a:srgbClr val="F8F8F8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b="1" dirty="0">
                <a:solidFill>
                  <a:srgbClr val="92D05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Expected Deliverable (Expected by </a:t>
            </a:r>
            <a:r>
              <a:rPr lang="en-US" sz="14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04/01/2014 </a:t>
            </a:r>
            <a:r>
              <a:rPr lang="en-US" sz="14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1400" b="1" dirty="0" smtClean="0">
                <a:solidFill>
                  <a:srgbClr val="66FF66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PUSH BACK TO 05/03/2014</a:t>
            </a:r>
            <a:r>
              <a:rPr lang="en-US" sz="1400" b="1" dirty="0" smtClean="0">
                <a:solidFill>
                  <a:srgbClr val="92D05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1400" b="1" dirty="0">
              <a:solidFill>
                <a:srgbClr val="92D05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1. A set of validated 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MATLAB functions for joint space mapping </a:t>
            </a:r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using the capacitor model. </a:t>
            </a:r>
            <a:r>
              <a:rPr lang="en-US" sz="1400" b="1" dirty="0" smtClean="0">
                <a:solidFill>
                  <a:srgbClr val="66FF66"/>
                </a:solidFill>
                <a:latin typeface="Cambria" panose="02040503050406030204" pitchFamily="18" charset="0"/>
              </a:rPr>
              <a:t>✓</a:t>
            </a:r>
            <a:endParaRPr lang="en-US" sz="1400" dirty="0" smtClean="0">
              <a:solidFill>
                <a:srgbClr val="F8F8F8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A refined MATLAB function for segmentation</a:t>
            </a:r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sz="1400" b="1" dirty="0" smtClean="0">
                <a:solidFill>
                  <a:srgbClr val="66FF66"/>
                </a:solidFill>
                <a:latin typeface="Cambria" panose="02040503050406030204" pitchFamily="18" charset="0"/>
              </a:rPr>
              <a:t>✓</a:t>
            </a:r>
            <a:endParaRPr lang="en-US" sz="1400" dirty="0">
              <a:solidFill>
                <a:srgbClr val="F8F8F8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. Detailed 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analysis of 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algorithm 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performance </a:t>
            </a:r>
            <a:r>
              <a:rPr lang="en-US" sz="1400" dirty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(convergence characteristics, accuracy, speed </a:t>
            </a:r>
            <a:r>
              <a:rPr lang="en-US" sz="1400" dirty="0" err="1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etc</a:t>
            </a:r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). </a:t>
            </a:r>
            <a:r>
              <a:rPr lang="en-US" sz="1400" dirty="0" smtClean="0">
                <a:solidFill>
                  <a:srgbClr val="66FF66"/>
                </a:solidFill>
                <a:latin typeface="Cambria" panose="02040503050406030204" pitchFamily="18" charset="0"/>
              </a:rPr>
              <a:t>(50%)</a:t>
            </a:r>
            <a:endParaRPr lang="en-US" sz="1400" dirty="0" smtClean="0">
              <a:solidFill>
                <a:srgbClr val="F8F8F8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4. MATLAB routines for </a:t>
            </a:r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visualization of the analysis results </a:t>
            </a:r>
            <a:r>
              <a:rPr lang="en-US" sz="1400" dirty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(volume rendering + GUI) in </a:t>
            </a:r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VTK. </a:t>
            </a:r>
            <a:r>
              <a:rPr lang="en-US" sz="1400" b="1" dirty="0" smtClean="0">
                <a:solidFill>
                  <a:srgbClr val="66FF66"/>
                </a:solidFill>
                <a:latin typeface="Cambria" panose="02040503050406030204" pitchFamily="18" charset="0"/>
              </a:rPr>
              <a:t>✓</a:t>
            </a:r>
            <a:endParaRPr lang="en-US" sz="1400" dirty="0" smtClean="0">
              <a:solidFill>
                <a:srgbClr val="F8F8F8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 smtClean="0">
                <a:solidFill>
                  <a:srgbClr val="F8F8F8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5. Provide relevant documentation. </a:t>
            </a:r>
            <a:r>
              <a:rPr lang="en-US" sz="1400" dirty="0" smtClean="0">
                <a:solidFill>
                  <a:srgbClr val="66FF66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(50% complete)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6. Conduct a phantom study to compare the algorithm with existing closest-point method. </a:t>
            </a:r>
            <a:r>
              <a:rPr lang="en-US" sz="1400" dirty="0" smtClean="0">
                <a:solidFill>
                  <a:srgbClr val="FFFF00"/>
                </a:solidFill>
                <a:latin typeface="Cambria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NEW </a:t>
            </a:r>
            <a:r>
              <a:rPr lang="en-US" sz="1400" b="1" dirty="0">
                <a:solidFill>
                  <a:srgbClr val="66FF66"/>
                </a:solidFill>
                <a:latin typeface="Cambria" panose="02040503050406030204" pitchFamily="18" charset="0"/>
              </a:rPr>
              <a:t>✓</a:t>
            </a:r>
            <a:endParaRPr lang="en-US" sz="1400" dirty="0" smtClean="0">
              <a:solidFill>
                <a:srgbClr val="FFFF0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 smtClean="0">
                <a:solidFill>
                  <a:srgbClr val="FFFF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7. Apply the analysis pipeline to the analysis of OA and non-OA knee joints under load-bearing (standing) vs non-load-bearing (sitting) conditions (62 CT Volumes). (30% complete) </a:t>
            </a:r>
            <a:r>
              <a:rPr lang="en-US" sz="1400" dirty="0" smtClean="0">
                <a:solidFill>
                  <a:srgbClr val="FFFF00"/>
                </a:solidFill>
                <a:latin typeface="Cambria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NEW</a:t>
            </a:r>
            <a:endParaRPr lang="en-US" sz="1400" dirty="0" smtClean="0">
              <a:solidFill>
                <a:srgbClr val="FFFF0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>
              <a:solidFill>
                <a:srgbClr val="F8F8F8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b="1" dirty="0">
                <a:solidFill>
                  <a:srgbClr val="FF99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Maximum Deliverable (Expected by </a:t>
            </a:r>
            <a:r>
              <a:rPr lang="en-US" sz="1400" b="1" dirty="0" smtClean="0">
                <a:solidFill>
                  <a:srgbClr val="FF99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06/01/2014)</a:t>
            </a:r>
            <a:endParaRPr lang="en-US" sz="1400" b="1" dirty="0">
              <a:solidFill>
                <a:srgbClr val="FF99FF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 smtClean="0">
                <a:solidFill>
                  <a:srgbClr val="FFFF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1. Submit abstract to the American Association of Physicists in Medicine (AAPM) annual meeting. </a:t>
            </a:r>
            <a:r>
              <a:rPr lang="en-US" sz="1400" dirty="0" smtClean="0">
                <a:solidFill>
                  <a:srgbClr val="FFFF00"/>
                </a:solidFill>
                <a:latin typeface="Cambria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NEW</a:t>
            </a:r>
            <a:r>
              <a:rPr lang="en-US" sz="1400" dirty="0" smtClean="0">
                <a:solidFill>
                  <a:srgbClr val="FFFF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b="1" dirty="0" smtClean="0">
                <a:solidFill>
                  <a:srgbClr val="99FF99"/>
                </a:solidFill>
                <a:latin typeface="Cambria" panose="02040503050406030204" pitchFamily="18" charset="0"/>
              </a:rPr>
              <a:t>✓</a:t>
            </a:r>
            <a:endParaRPr lang="en-US" sz="1400" dirty="0" smtClean="0">
              <a:solidFill>
                <a:srgbClr val="99FF99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>
                <a:solidFill>
                  <a:srgbClr val="FFFF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2. </a:t>
            </a:r>
            <a:r>
              <a:rPr lang="en-US" sz="1400" dirty="0" smtClean="0">
                <a:solidFill>
                  <a:srgbClr val="FFFF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Submit a technical paper. </a:t>
            </a:r>
            <a:r>
              <a:rPr lang="en-US" sz="1400" dirty="0" smtClean="0">
                <a:solidFill>
                  <a:srgbClr val="FFFF00"/>
                </a:solidFill>
                <a:latin typeface="Cambria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NEW</a:t>
            </a:r>
            <a:endParaRPr lang="en-US" sz="1400" dirty="0" smtClean="0">
              <a:solidFill>
                <a:srgbClr val="FFFF0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rgbClr val="F8F8F8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365126"/>
            <a:ext cx="8515350" cy="990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  <a:t>Revised Dependencies</a:t>
            </a:r>
            <a:endParaRPr lang="en-US" sz="3600" b="1" dirty="0">
              <a:solidFill>
                <a:srgbClr val="FFFF00"/>
              </a:solidFill>
              <a:latin typeface="Garamond" panose="02020404030301010803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100" y="1551469"/>
            <a:ext cx="762000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Bi-weekly meeting with mentor (bi-weekly meeting scheduled with Prof. Siewerdsen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FFC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CBCT knee volume test data (</a:t>
            </a:r>
            <a:r>
              <a:rPr lang="en-US" strike="sngStrike" dirty="0" smtClean="0">
                <a:solidFill>
                  <a:srgbClr val="FFC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dirty="0" smtClean="0">
                <a:solidFill>
                  <a:srgbClr val="FFC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61 datasets of OA knees and non-OA knees </a:t>
            </a:r>
            <a:r>
              <a:rPr lang="en-US" dirty="0">
                <a:solidFill>
                  <a:srgbClr val="FFC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for algorithm testing and validation</a:t>
            </a:r>
            <a:r>
              <a:rPr lang="en-US" dirty="0" smtClean="0">
                <a:solidFill>
                  <a:srgbClr val="FFC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99FF99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Phantom study.</a:t>
            </a:r>
          </a:p>
          <a:p>
            <a:pPr marL="857250" lvl="1" indent="-400050">
              <a:lnSpc>
                <a:spcPct val="115000"/>
              </a:lnSpc>
              <a:buAutoNum type="romanLcParenR"/>
            </a:pPr>
            <a:r>
              <a:rPr lang="en-US" dirty="0" smtClean="0">
                <a:solidFill>
                  <a:srgbClr val="99FF99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+ materials + access to shop (Traylor machine shop).</a:t>
            </a:r>
          </a:p>
          <a:p>
            <a:pPr marL="857250" lvl="1" indent="-400050">
              <a:lnSpc>
                <a:spcPct val="115000"/>
              </a:lnSpc>
              <a:buAutoNum type="romanLcParenR"/>
            </a:pPr>
            <a:r>
              <a:rPr lang="en-US" dirty="0" smtClean="0">
                <a:solidFill>
                  <a:srgbClr val="99FF99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CBCT scanner (lab bench).</a:t>
            </a:r>
            <a:endParaRPr lang="en-US" dirty="0">
              <a:solidFill>
                <a:srgbClr val="99FF99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00050">
              <a:lnSpc>
                <a:spcPct val="115000"/>
              </a:lnSpc>
              <a:buAutoNum type="romanLcParenR"/>
            </a:pPr>
            <a:r>
              <a:rPr lang="en-US" dirty="0" smtClean="0">
                <a:solidFill>
                  <a:srgbClr val="99FF99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Radiation safety training (radiation badge acquired). </a:t>
            </a:r>
            <a:endParaRPr lang="en-US" dirty="0" smtClean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Computing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resources.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romanLcParenR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Up-to-date MATLAB w/ image processing and parallel computing toolboxes (R2013b).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romanLcParenR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CUDA-enabled graphics card (NVidia GTX470).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romanLcParenR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C++ IDE and compiler (Visual Studio 2008).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romanLcParenR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Visualization library (VTK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relevant literature (Lab database &amp; JHU Library Website).</a:t>
            </a:r>
            <a:endParaRPr lang="en-US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8515350" cy="990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Garamond" panose="02020404030301010803" pitchFamily="18" charset="0"/>
                <a:ea typeface="Cambria Math" panose="02040503050406030204" pitchFamily="18" charset="0"/>
              </a:rPr>
              <a:t>Revised Timeline</a:t>
            </a:r>
            <a:endParaRPr lang="en-US" sz="3600" b="1" dirty="0">
              <a:solidFill>
                <a:srgbClr val="FFFF00"/>
              </a:solidFill>
              <a:latin typeface="Garamond" panose="02020404030301010803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145"/>
            <a:ext cx="9144000" cy="56922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666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507999"/>
            <a:ext cx="9144000" cy="74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 anchor="b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Garamond" pitchFamily="18" charset="0"/>
                <a:ea typeface="MS Mincho" pitchFamily="49" charset="-128"/>
              </a:rPr>
              <a:t>Results I - Phantom Study</a:t>
            </a:r>
            <a:endParaRPr lang="en-US" sz="3600" b="1" dirty="0" smtClean="0">
              <a:solidFill>
                <a:srgbClr val="FFFFFF"/>
              </a:solidFill>
              <a:ea typeface="MS Mincho" pitchFamily="49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970" y="1549043"/>
            <a:ext cx="5301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Design &amp; Goal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Vertically displace the cup via the caliper by a known amount. Try to recover the magnitude of displacement and the distance between the cup and the stationary wedge using the electrostatic modeling method.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02593" y="1674976"/>
            <a:ext cx="2746452" cy="4375803"/>
            <a:chOff x="5708589" y="1743342"/>
            <a:chExt cx="2746452" cy="437580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02443" y="1743342"/>
              <a:ext cx="952598" cy="4375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375162" y="3041707"/>
              <a:ext cx="692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92D050"/>
                  </a:solidFill>
                </a:rPr>
                <a:t>Caliper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>
              <a:off x="7067372" y="3195596"/>
              <a:ext cx="658026" cy="26169"/>
            </a:xfrm>
            <a:prstGeom prst="straightConnector1">
              <a:avLst/>
            </a:prstGeom>
            <a:ln w="127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77712" y="4920357"/>
              <a:ext cx="579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92D050"/>
                  </a:solidFill>
                </a:rPr>
                <a:t>Cup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>
              <a:off x="7057403" y="5074246"/>
              <a:ext cx="658026" cy="26169"/>
            </a:xfrm>
            <a:prstGeom prst="straightConnector1">
              <a:avLst/>
            </a:prstGeom>
            <a:ln w="127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08589" y="5414589"/>
              <a:ext cx="1563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92D050"/>
                  </a:solidFill>
                </a:rPr>
                <a:t>Wedge (30⁰ slope)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3"/>
            </p:cNvCxnSpPr>
            <p:nvPr/>
          </p:nvCxnSpPr>
          <p:spPr>
            <a:xfrm flipV="1">
              <a:off x="7272470" y="5563312"/>
              <a:ext cx="444382" cy="5166"/>
            </a:xfrm>
            <a:prstGeom prst="straightConnector1">
              <a:avLst/>
            </a:prstGeom>
            <a:ln w="127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0" y="3345083"/>
            <a:ext cx="6488652" cy="2347047"/>
            <a:chOff x="0" y="3345083"/>
            <a:chExt cx="6488652" cy="2347047"/>
          </a:xfrm>
        </p:grpSpPr>
        <p:grpSp>
          <p:nvGrpSpPr>
            <p:cNvPr id="63" name="Group 62"/>
            <p:cNvGrpSpPr/>
            <p:nvPr/>
          </p:nvGrpSpPr>
          <p:grpSpPr>
            <a:xfrm>
              <a:off x="0" y="3658564"/>
              <a:ext cx="6488652" cy="2033566"/>
              <a:chOff x="136733" y="3718385"/>
              <a:chExt cx="6488652" cy="203356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36733" y="3726249"/>
                <a:ext cx="2290273" cy="1067675"/>
                <a:chOff x="589660" y="3452784"/>
                <a:chExt cx="2290273" cy="1067675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632247" y="3452784"/>
                  <a:ext cx="1247686" cy="1067675"/>
                  <a:chOff x="1632247" y="3452784"/>
                  <a:chExt cx="1247686" cy="1067675"/>
                </a:xfrm>
              </p:grpSpPr>
              <p:pic>
                <p:nvPicPr>
                  <p:cNvPr id="2051" name="Picture 3" descr="C:\c_users\cao\WedgePhantomRecon\proc\cropped_1.tif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812258" y="3452784"/>
                    <a:ext cx="1067675" cy="1067675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1632247" y="3990885"/>
                    <a:ext cx="45292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1640793" y="4032190"/>
                    <a:ext cx="46004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/>
                  <p:cNvCxnSpPr/>
                  <p:nvPr/>
                </p:nvCxnSpPr>
                <p:spPr>
                  <a:xfrm>
                    <a:off x="1751888" y="3768696"/>
                    <a:ext cx="0" cy="21364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Arrow Connector 43"/>
                  <p:cNvCxnSpPr/>
                  <p:nvPr/>
                </p:nvCxnSpPr>
                <p:spPr>
                  <a:xfrm flipV="1">
                    <a:off x="1750464" y="4049282"/>
                    <a:ext cx="0" cy="19797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TextBox 46"/>
                <p:cNvSpPr txBox="1"/>
                <p:nvPr/>
              </p:nvSpPr>
              <p:spPr>
                <a:xfrm>
                  <a:off x="589660" y="3708875"/>
                  <a:ext cx="10340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0.5 mm initial vertical displacement</a:t>
                  </a:r>
                  <a:endParaRPr lang="en-US" sz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pic>
            <p:nvPicPr>
              <p:cNvPr id="2052" name="Picture 4" descr="C:\c_users\cao\WedgePhantomRecon\proc\cropped_2.tif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25747" y="3718385"/>
                <a:ext cx="1069848" cy="1069848"/>
              </a:xfrm>
              <a:prstGeom prst="rect">
                <a:avLst/>
              </a:prstGeom>
              <a:noFill/>
            </p:spPr>
          </p:pic>
          <p:cxnSp>
            <p:nvCxnSpPr>
              <p:cNvPr id="56" name="Straight Arrow Connector 55"/>
              <p:cNvCxnSpPr/>
              <p:nvPr/>
            </p:nvCxnSpPr>
            <p:spPr>
              <a:xfrm>
                <a:off x="2093721" y="4905286"/>
                <a:ext cx="581114" cy="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1921380" y="4920954"/>
                <a:ext cx="12576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C000"/>
                    </a:solidFill>
                  </a:rPr>
                  <a:t>Raise cup in increments of 0.4 mm for 10 increments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2053" name="Picture 5" descr="C:\c_users\cao\WedgePhantomRecon\proc\cropped_3.tif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99448" y="3728874"/>
                <a:ext cx="1069848" cy="1069848"/>
              </a:xfrm>
              <a:prstGeom prst="rect">
                <a:avLst/>
              </a:prstGeom>
              <a:noFill/>
            </p:spPr>
          </p:pic>
          <p:pic>
            <p:nvPicPr>
              <p:cNvPr id="2054" name="Picture 6" descr="C:\c_users\cao\WedgePhantomRecon\proc\cropped_4.tif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48033" y="3737420"/>
                <a:ext cx="1069848" cy="1069848"/>
              </a:xfrm>
              <a:prstGeom prst="rect">
                <a:avLst/>
              </a:prstGeom>
              <a:noFill/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5272755" y="4136165"/>
                <a:ext cx="350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…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2055" name="Picture 7" descr="C:\c_users\cao\WedgePhantomRecon\proc\cropped_11.tif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555537" y="3737420"/>
                <a:ext cx="1069848" cy="1069848"/>
              </a:xfrm>
              <a:prstGeom prst="rect">
                <a:avLst/>
              </a:prstGeom>
              <a:noFill/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2323031" y="3347932"/>
              <a:ext cx="804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92D050"/>
                  </a:solidFill>
                </a:rPr>
                <a:t>0.9 mm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347102" y="3355053"/>
              <a:ext cx="804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92D050"/>
                  </a:solidFill>
                </a:rPr>
                <a:t>1.3 mm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311353" y="3345083"/>
              <a:ext cx="804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92D050"/>
                  </a:solidFill>
                </a:rPr>
                <a:t>1.7 mm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00344" y="3369296"/>
              <a:ext cx="804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92D050"/>
                  </a:solidFill>
                </a:rPr>
                <a:t>4.5 mm</a:t>
              </a:r>
              <a:endParaRPr lang="en-US" sz="1400" dirty="0">
                <a:solidFill>
                  <a:srgbClr val="92D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685925"/>
            <a:ext cx="4410832" cy="205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3952875"/>
            <a:ext cx="4354276" cy="240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482" y="2647950"/>
            <a:ext cx="3770181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1776" y="1130300"/>
            <a:ext cx="646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sampling of field lines at 4.5 mm vertical displacement: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140722"/>
            <a:ext cx="44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Vertical Displacement from Wedge: 0.5 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9780" y="2121971"/>
            <a:ext cx="974220" cy="37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1.3 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1493" y="4323106"/>
            <a:ext cx="974220" cy="37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2.1 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9780" y="4317527"/>
            <a:ext cx="974220" cy="37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2.9 mm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4" name="Picture 10" descr="C:\c_users\cao\WedgePhantomRecon\proc\cropped_1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55" y="397525"/>
            <a:ext cx="1745095" cy="1745095"/>
          </a:xfrm>
          <a:prstGeom prst="rect">
            <a:avLst/>
          </a:prstGeom>
          <a:noFill/>
        </p:spPr>
      </p:pic>
      <p:pic>
        <p:nvPicPr>
          <p:cNvPr id="1035" name="Picture 11" descr="C:\c_users\cao\WedgePhantomRecon\proc\cropped_3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470" y="390596"/>
            <a:ext cx="1749252" cy="1749252"/>
          </a:xfrm>
          <a:prstGeom prst="rect">
            <a:avLst/>
          </a:prstGeom>
          <a:noFill/>
        </p:spPr>
      </p:pic>
      <p:pic>
        <p:nvPicPr>
          <p:cNvPr id="1036" name="Picture 12" descr="C:\c_users\cao\WedgePhantomRecon\proc\cropped_5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50" y="2584926"/>
            <a:ext cx="1746504" cy="1746504"/>
          </a:xfrm>
          <a:prstGeom prst="rect">
            <a:avLst/>
          </a:prstGeom>
          <a:noFill/>
        </p:spPr>
      </p:pic>
      <p:pic>
        <p:nvPicPr>
          <p:cNvPr id="1037" name="Picture 13" descr="C:\c_users\cao\WedgePhantomRecon\proc\cropped_7.t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6150" y="2610326"/>
            <a:ext cx="1746504" cy="174650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629593" y="6533261"/>
            <a:ext cx="974220" cy="37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3.7 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69780" y="6533261"/>
            <a:ext cx="974220" cy="37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4.5 mm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40" name="Picture 16" descr="C:\c_users\cao\WedgePhantomRecon\proc\cropped_9.ti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150" y="4782026"/>
            <a:ext cx="1746504" cy="1746504"/>
          </a:xfrm>
          <a:prstGeom prst="rect">
            <a:avLst/>
          </a:prstGeom>
          <a:noFill/>
        </p:spPr>
      </p:pic>
      <p:pic>
        <p:nvPicPr>
          <p:cNvPr id="1041" name="Picture 17" descr="C:\c_users\cao\WedgePhantomRecon\proc\cropped_11.tif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1550" y="4807426"/>
            <a:ext cx="1746504" cy="1746504"/>
          </a:xfrm>
          <a:prstGeom prst="rect">
            <a:avLst/>
          </a:prstGeom>
          <a:noFill/>
        </p:spPr>
      </p:pic>
      <p:pic>
        <p:nvPicPr>
          <p:cNvPr id="2050" name="Picture 2" descr="C:\c_users\cao\WedgePhantomRecon\proc\wedge_1.tif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1566" y="381476"/>
            <a:ext cx="2328672" cy="1746504"/>
          </a:xfrm>
          <a:prstGeom prst="rect">
            <a:avLst/>
          </a:prstGeom>
          <a:noFill/>
        </p:spPr>
      </p:pic>
      <p:pic>
        <p:nvPicPr>
          <p:cNvPr id="2051" name="Picture 3" descr="C:\c_users\cao\WedgePhantomRecon\proc\wedge_3.tif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7066" y="394176"/>
            <a:ext cx="2328672" cy="1746504"/>
          </a:xfrm>
          <a:prstGeom prst="rect">
            <a:avLst/>
          </a:prstGeom>
          <a:noFill/>
        </p:spPr>
      </p:pic>
      <p:pic>
        <p:nvPicPr>
          <p:cNvPr id="2052" name="Picture 4" descr="C:\c_users\cao\WedgePhantomRecon\proc\wedge_5.tif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3100" y="2591276"/>
            <a:ext cx="2328672" cy="1746504"/>
          </a:xfrm>
          <a:prstGeom prst="rect">
            <a:avLst/>
          </a:prstGeom>
          <a:noFill/>
        </p:spPr>
      </p:pic>
      <p:pic>
        <p:nvPicPr>
          <p:cNvPr id="2053" name="Picture 5" descr="C:\c_users\cao\WedgePhantomRecon\proc\wedge_7.tif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65900" y="2635726"/>
            <a:ext cx="2328672" cy="1746504"/>
          </a:xfrm>
          <a:prstGeom prst="rect">
            <a:avLst/>
          </a:prstGeom>
          <a:noFill/>
        </p:spPr>
      </p:pic>
      <p:pic>
        <p:nvPicPr>
          <p:cNvPr id="2054" name="Picture 6" descr="C:\c_users\cao\WedgePhantomRecon\proc\wedge_9.tif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4782026"/>
            <a:ext cx="2328672" cy="1746504"/>
          </a:xfrm>
          <a:prstGeom prst="rect">
            <a:avLst/>
          </a:prstGeom>
          <a:noFill/>
        </p:spPr>
      </p:pic>
      <p:pic>
        <p:nvPicPr>
          <p:cNvPr id="2055" name="Picture 7" descr="C:\c_users\cao\WedgePhantomRecon\proc\wedge_11.tif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4366" y="4775676"/>
            <a:ext cx="2328672" cy="174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3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920" y="626808"/>
            <a:ext cx="7817005" cy="265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0"/>
          <p:cNvGrpSpPr/>
          <p:nvPr/>
        </p:nvGrpSpPr>
        <p:grpSpPr>
          <a:xfrm>
            <a:off x="6032500" y="3360227"/>
            <a:ext cx="2895600" cy="1552530"/>
            <a:chOff x="6088380" y="3617402"/>
            <a:chExt cx="2895600" cy="1552530"/>
          </a:xfrm>
        </p:grpSpPr>
        <p:grpSp>
          <p:nvGrpSpPr>
            <p:cNvPr id="3" name="Group 18"/>
            <p:cNvGrpSpPr/>
            <p:nvPr/>
          </p:nvGrpSpPr>
          <p:grpSpPr>
            <a:xfrm>
              <a:off x="6088380" y="3617402"/>
              <a:ext cx="2895600" cy="1552530"/>
              <a:chOff x="6088380" y="3617402"/>
              <a:chExt cx="2895600" cy="155253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88380" y="3617402"/>
                <a:ext cx="2804160" cy="1507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054340" y="4800600"/>
                <a:ext cx="929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3.9 mm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 flipH="1" flipV="1">
              <a:off x="6448425" y="3825875"/>
              <a:ext cx="276227" cy="168278"/>
            </a:xfrm>
            <a:prstGeom prst="line">
              <a:avLst/>
            </a:prstGeom>
            <a:ln w="12700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251575" y="4244975"/>
              <a:ext cx="358776" cy="219077"/>
            </a:xfrm>
            <a:prstGeom prst="line">
              <a:avLst/>
            </a:prstGeom>
            <a:ln w="12700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327775" y="3883025"/>
              <a:ext cx="215901" cy="406400"/>
            </a:xfrm>
            <a:prstGeom prst="straightConnector1">
              <a:avLst/>
            </a:prstGeom>
            <a:ln w="127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7834314" y="4989515"/>
              <a:ext cx="261936" cy="4760"/>
            </a:xfrm>
            <a:prstGeom prst="line">
              <a:avLst/>
            </a:prstGeom>
            <a:ln w="12700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4"/>
          <p:cNvGrpSpPr/>
          <p:nvPr/>
        </p:nvGrpSpPr>
        <p:grpSpPr>
          <a:xfrm>
            <a:off x="4581010" y="4841557"/>
            <a:ext cx="2819914" cy="1701880"/>
            <a:chOff x="4581010" y="4841557"/>
            <a:chExt cx="2819914" cy="1701880"/>
          </a:xfrm>
        </p:grpSpPr>
        <p:grpSp>
          <p:nvGrpSpPr>
            <p:cNvPr id="6" name="Group 21"/>
            <p:cNvGrpSpPr/>
            <p:nvPr/>
          </p:nvGrpSpPr>
          <p:grpSpPr>
            <a:xfrm>
              <a:off x="4581010" y="4841557"/>
              <a:ext cx="2819914" cy="1701880"/>
              <a:chOff x="4138098" y="4884420"/>
              <a:chExt cx="2819914" cy="1701880"/>
            </a:xfrm>
          </p:grpSpPr>
          <p:pic>
            <p:nvPicPr>
              <p:cNvPr id="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38098" y="4884420"/>
                <a:ext cx="2517019" cy="1662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028372" y="6216968"/>
                <a:ext cx="929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1.8 mm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H="1" flipV="1">
              <a:off x="4841875" y="5200650"/>
              <a:ext cx="344489" cy="214314"/>
            </a:xfrm>
            <a:prstGeom prst="line">
              <a:avLst/>
            </a:prstGeom>
            <a:ln w="12700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705350" y="5438775"/>
              <a:ext cx="304801" cy="168275"/>
            </a:xfrm>
            <a:prstGeom prst="line">
              <a:avLst/>
            </a:prstGeom>
            <a:ln w="12700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4767263" y="5241925"/>
              <a:ext cx="131762" cy="230188"/>
            </a:xfrm>
            <a:prstGeom prst="straightConnector1">
              <a:avLst/>
            </a:prstGeom>
            <a:ln w="127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6272214" y="6351590"/>
              <a:ext cx="261936" cy="4760"/>
            </a:xfrm>
            <a:prstGeom prst="line">
              <a:avLst/>
            </a:prstGeom>
            <a:ln w="12700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157103" y="4945284"/>
            <a:ext cx="19868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Though the electrostatic model results in </a:t>
            </a:r>
            <a:r>
              <a:rPr lang="en-US" sz="1100" dirty="0" smtClean="0">
                <a:solidFill>
                  <a:srgbClr val="92D050"/>
                </a:solidFill>
              </a:rPr>
              <a:t>larger measurements of absolute distance </a:t>
            </a:r>
            <a:r>
              <a:rPr lang="en-US" sz="1100" dirty="0" smtClean="0">
                <a:solidFill>
                  <a:schemeClr val="bg1"/>
                </a:solidFill>
              </a:rPr>
              <a:t>than the conventional closest-point scheme for this geometry, it could measure  </a:t>
            </a:r>
            <a:r>
              <a:rPr lang="en-US" sz="1100" dirty="0" smtClean="0">
                <a:solidFill>
                  <a:srgbClr val="FFC000"/>
                </a:solidFill>
              </a:rPr>
              <a:t>incremental displacement</a:t>
            </a:r>
            <a:r>
              <a:rPr lang="en-US" sz="1100" dirty="0" smtClean="0">
                <a:solidFill>
                  <a:schemeClr val="bg1"/>
                </a:solidFill>
              </a:rPr>
              <a:t> accurately using the minimum line.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65406" y="3875636"/>
            <a:ext cx="13132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(Figs.) Field lines with minimum length at 2 different vertical displacements.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6192" y="1865950"/>
            <a:ext cx="2605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Histogram of field line lengths with respect to displacement.</a:t>
            </a:r>
            <a:endParaRPr lang="en-US" sz="11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774465" y="938370"/>
            <a:ext cx="3057970" cy="376453"/>
            <a:chOff x="1692067" y="504202"/>
            <a:chExt cx="3057970" cy="376453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572284" y="683663"/>
              <a:ext cx="121350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692067" y="504202"/>
              <a:ext cx="92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0.5 mm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27091" y="511323"/>
              <a:ext cx="922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6FFFF"/>
                  </a:solidFill>
                </a:rPr>
                <a:t>4.5 mm</a:t>
              </a:r>
              <a:endParaRPr lang="en-US" dirty="0">
                <a:solidFill>
                  <a:srgbClr val="66FFFF"/>
                </a:solidFill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73343"/>
            <a:ext cx="4488569" cy="34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654205" y="3705924"/>
            <a:ext cx="202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Slope: 0.9947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Intercept: 0.3068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 0.99967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940312" y="4505093"/>
            <a:ext cx="334537" cy="33453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3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16083</TotalTime>
  <Words>919</Words>
  <Application>Microsoft Office PowerPoint</Application>
  <PresentationFormat>On-screen Show (4:3)</PresentationFormat>
  <Paragraphs>215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Mincho</vt:lpstr>
      <vt:lpstr>Arial</vt:lpstr>
      <vt:lpstr>Calibri</vt:lpstr>
      <vt:lpstr>Cambria</vt:lpstr>
      <vt:lpstr>Cambria Math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Wojciech Zbijewski</dc:creator>
  <cp:lastModifiedBy>Qian Cao</cp:lastModifiedBy>
  <cp:revision>1746</cp:revision>
  <dcterms:created xsi:type="dcterms:W3CDTF">2006-08-16T00:00:00Z</dcterms:created>
  <dcterms:modified xsi:type="dcterms:W3CDTF">2014-04-04T14:04:13Z</dcterms:modified>
</cp:coreProperties>
</file>