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27" r:id="rId2"/>
    <p:sldId id="528" r:id="rId3"/>
    <p:sldId id="529" r:id="rId4"/>
  </p:sldIdLst>
  <p:sldSz cx="18288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5396" autoAdjust="0"/>
  </p:normalViewPr>
  <p:slideViewPr>
    <p:cSldViewPr snapToGrid="0">
      <p:cViewPr varScale="1">
        <p:scale>
          <a:sx n="66" d="100"/>
          <a:sy n="66" d="100"/>
        </p:scale>
        <p:origin x="996" y="7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3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30200" y="457200"/>
            <a:ext cx="3886200" cy="1234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11353800" cy="1234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18288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74676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3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9276"/>
            <a:ext cx="164592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1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1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3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1" y="2870203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1554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15544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095269" y="13084261"/>
            <a:ext cx="11008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095985" y="13082515"/>
            <a:ext cx="4053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2626" indent="-682626">
              <a:defRPr/>
            </a:pPr>
            <a:r>
              <a:rPr lang="en-US" sz="2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17629765" y="12875980"/>
            <a:ext cx="658246" cy="73152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17122386" y="12967420"/>
            <a:ext cx="548640" cy="64008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2" y="12941465"/>
            <a:ext cx="1113372" cy="774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9144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6pPr>
      <a:lvl7pPr marL="18288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7pPr>
      <a:lvl8pPr marL="27432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8pPr>
      <a:lvl9pPr marL="36576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ea typeface="ＭＳ Ｐゴシック" pitchFamily="-112" charset="-128"/>
        </a:defRPr>
      </a:lvl2pPr>
      <a:lvl3pPr marL="21717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ＭＳ Ｐゴシック" pitchFamily="-112" charset="-128"/>
        </a:defRPr>
      </a:lvl3pPr>
      <a:lvl4pPr marL="28575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pitchFamily="-112" charset="-128"/>
        </a:defRPr>
      </a:lvl4pPr>
      <a:lvl5pPr marL="35433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ＭＳ Ｐゴシック" pitchFamily="-112" charset="-128"/>
        </a:defRPr>
      </a:lvl5pPr>
      <a:lvl6pPr marL="44577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53721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62865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72009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41038"/>
            <a:ext cx="15544800" cy="1854140"/>
          </a:xfrm>
        </p:spPr>
        <p:txBody>
          <a:bodyPr/>
          <a:lstStyle/>
          <a:p>
            <a:r>
              <a:rPr lang="en-US"/>
              <a:t>Thermal Imaging</a:t>
            </a:r>
            <a:br>
              <a:rPr lang="en-US"/>
            </a:br>
            <a:r>
              <a:rPr lang="en-US" altLang="zh-CN" sz="4000" b="0"/>
              <a:t>Changfan Chen</a:t>
            </a:r>
            <a:br>
              <a:rPr lang="en-US" sz="4000" b="0" dirty="0"/>
            </a:br>
            <a:r>
              <a:rPr lang="en-US" sz="4000" b="0"/>
              <a:t>Mentors: Emad Boctor, Younsu Kim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4000" b="1" dirty="0"/>
                  <a:t>Goals: </a:t>
                </a:r>
              </a:p>
              <a:p>
                <a:pPr indent="-352426"/>
                <a:r>
                  <a:rPr lang="en-US" sz="4000"/>
                  <a:t>Predict temperature images with channel data and deep learning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Significance:</a:t>
                </a:r>
              </a:p>
              <a:p>
                <a:pPr indent="-352426"/>
                <a:r>
                  <a:rPr lang="en-US" sz="4000"/>
                  <a:t>HIFU(High Intensity Focused Ultrasound) treatment can be low-cost and easy to use. Devices will be portable.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Results:</a:t>
                </a:r>
              </a:p>
              <a:p>
                <a:pPr indent="-352426"/>
                <a:r>
                  <a:rPr lang="en-US" sz="4000"/>
                  <a:t>Max temperature error of axial images is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1.99±1.07℃</m:t>
                    </m:r>
                  </m:oMath>
                </a14:m>
                <a:r>
                  <a:rPr lang="en-US" sz="4000"/>
                  <a:t>. Max temperature error of coronal images is</a:t>
                </a:r>
                <a:r>
                  <a:rPr lang="en-US" altLang="zh-CN" sz="4000"/>
                  <a:t> </a:t>
                </a:r>
                <a14:m>
                  <m:oMath xmlns:m="http://schemas.openxmlformats.org/officeDocument/2006/math">
                    <m:r>
                      <a:rPr lang="en-US" altLang="zh-CN" sz="400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±1.0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  <a:blipFill>
                <a:blip r:embed="rId2"/>
                <a:stretch>
                  <a:fillRect l="-2518" t="-1050" r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4396D9-DEF6-4985-9E94-2B2858C9F7D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4612" r="58100" b="53354"/>
          <a:stretch/>
        </p:blipFill>
        <p:spPr bwMode="auto">
          <a:xfrm>
            <a:off x="10081260" y="5700688"/>
            <a:ext cx="6263640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CD8C0-0BE6-45C5-BEE9-37C6658DD04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52480" r="15722" b="16976"/>
          <a:stretch/>
        </p:blipFill>
        <p:spPr bwMode="auto">
          <a:xfrm>
            <a:off x="9144000" y="2274500"/>
            <a:ext cx="6981858" cy="3246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354F4-765C-4084-84D1-16CCCD7D138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52062" r="59866" b="17490"/>
          <a:stretch/>
        </p:blipFill>
        <p:spPr bwMode="auto">
          <a:xfrm>
            <a:off x="10081260" y="9366323"/>
            <a:ext cx="5957026" cy="3211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80DD8-9623-41F8-B272-B5A899CA67B7}"/>
              </a:ext>
            </a:extLst>
          </p:cNvPr>
          <p:cNvSpPr txBox="1"/>
          <p:nvPr/>
        </p:nvSpPr>
        <p:spPr>
          <a:xfrm>
            <a:off x="11601450" y="529914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Experiment Setup</a:t>
            </a:r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94F395-5236-4584-A258-40EED68D0A1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8" t="14612" r="58100" b="53354"/>
          <a:stretch/>
        </p:blipFill>
        <p:spPr bwMode="auto">
          <a:xfrm>
            <a:off x="16048037" y="9320714"/>
            <a:ext cx="314325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77003A-2415-418D-9EA9-DDCDCB3F427D}"/>
              </a:ext>
            </a:extLst>
          </p:cNvPr>
          <p:cNvSpPr txBox="1"/>
          <p:nvPr/>
        </p:nvSpPr>
        <p:spPr>
          <a:xfrm>
            <a:off x="11601450" y="8859049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Axial images</a:t>
            </a:r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055A6-D0D3-45C0-BEF1-C1E68C76F4A8}"/>
              </a:ext>
            </a:extLst>
          </p:cNvPr>
          <p:cNvSpPr txBox="1"/>
          <p:nvPr/>
        </p:nvSpPr>
        <p:spPr>
          <a:xfrm>
            <a:off x="11778480" y="1262331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Coronal images</a:t>
            </a: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8E2E9-10DD-42D5-B5D7-B1C787935DCC}"/>
              </a:ext>
            </a:extLst>
          </p:cNvPr>
          <p:cNvSpPr txBox="1"/>
          <p:nvPr/>
        </p:nvSpPr>
        <p:spPr>
          <a:xfrm>
            <a:off x="8515356" y="5891367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E2E1D-35FF-4B1D-A691-DD07A6633CDB}"/>
              </a:ext>
            </a:extLst>
          </p:cNvPr>
          <p:cNvSpPr txBox="1"/>
          <p:nvPr/>
        </p:nvSpPr>
        <p:spPr>
          <a:xfrm>
            <a:off x="8515356" y="7016754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FD84D-D4DC-4C65-94FB-8E993FB170F4}"/>
              </a:ext>
            </a:extLst>
          </p:cNvPr>
          <p:cNvSpPr txBox="1"/>
          <p:nvPr/>
        </p:nvSpPr>
        <p:spPr>
          <a:xfrm>
            <a:off x="8515356" y="8250189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1FFA5-C731-4264-9F93-21496D07C295}"/>
              </a:ext>
            </a:extLst>
          </p:cNvPr>
          <p:cNvSpPr txBox="1"/>
          <p:nvPr/>
        </p:nvSpPr>
        <p:spPr>
          <a:xfrm>
            <a:off x="8515356" y="9530222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F5EE2-8244-41A4-B4DC-5AD85EDA3965}"/>
              </a:ext>
            </a:extLst>
          </p:cNvPr>
          <p:cNvSpPr txBox="1"/>
          <p:nvPr/>
        </p:nvSpPr>
        <p:spPr>
          <a:xfrm>
            <a:off x="8515356" y="10655609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21B49-27F3-47A7-84C9-25D0DE25A169}"/>
              </a:ext>
            </a:extLst>
          </p:cNvPr>
          <p:cNvSpPr/>
          <p:nvPr/>
        </p:nvSpPr>
        <p:spPr bwMode="auto">
          <a:xfrm>
            <a:off x="10917659" y="2796959"/>
            <a:ext cx="952500" cy="24487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AF50C5-8876-4FDF-98F1-1CC207CEAF49}"/>
              </a:ext>
            </a:extLst>
          </p:cNvPr>
          <p:cNvSpPr txBox="1"/>
          <p:nvPr/>
        </p:nvSpPr>
        <p:spPr>
          <a:xfrm>
            <a:off x="8515356" y="11889044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67A6C-9C94-4B42-B5F8-5EE8ADE4FAC1}"/>
              </a:ext>
            </a:extLst>
          </p:cNvPr>
          <p:cNvSpPr txBox="1"/>
          <p:nvPr/>
        </p:nvSpPr>
        <p:spPr>
          <a:xfrm>
            <a:off x="10825986" y="2648843"/>
            <a:ext cx="204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MRI Compatible</a:t>
            </a:r>
          </a:p>
          <a:p>
            <a:r>
              <a:rPr lang="en-US" altLang="zh-CN" sz="1100"/>
              <a:t>Probe</a:t>
            </a:r>
            <a:endParaRPr lang="zh-CN" alt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341BA-9ED2-41D5-AB1E-41A97606D5DF}"/>
              </a:ext>
            </a:extLst>
          </p:cNvPr>
          <p:cNvSpPr txBox="1"/>
          <p:nvPr/>
        </p:nvSpPr>
        <p:spPr>
          <a:xfrm>
            <a:off x="10825986" y="3055094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128 Receiving Elements</a:t>
            </a:r>
            <a:endParaRPr lang="zh-CN" alt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A107E-A95C-4C6A-A7EB-C7493A88189B}"/>
              </a:ext>
            </a:extLst>
          </p:cNvPr>
          <p:cNvSpPr txBox="1"/>
          <p:nvPr/>
        </p:nvSpPr>
        <p:spPr>
          <a:xfrm>
            <a:off x="10825986" y="3365588"/>
            <a:ext cx="1269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Monitoring Cone</a:t>
            </a:r>
            <a:endParaRPr lang="zh-CN" altLang="en-US" sz="11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B4693-2F28-4092-9E23-2235C58A3DCE}"/>
              </a:ext>
            </a:extLst>
          </p:cNvPr>
          <p:cNvSpPr txBox="1"/>
          <p:nvPr/>
        </p:nvSpPr>
        <p:spPr>
          <a:xfrm>
            <a:off x="10825986" y="3573888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Natural Focal Point</a:t>
            </a:r>
            <a:endParaRPr lang="zh-CN" altLang="en-US" sz="11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E8D290-CEA6-470C-A3FC-9718EB6D3DC3}"/>
              </a:ext>
            </a:extLst>
          </p:cNvPr>
          <p:cNvSpPr txBox="1"/>
          <p:nvPr/>
        </p:nvSpPr>
        <p:spPr>
          <a:xfrm>
            <a:off x="10895836" y="4761331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256 HIFU Elements</a:t>
            </a:r>
            <a:endParaRPr lang="zh-CN" altLang="en-US" sz="1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4D2087-8BDC-43F8-A2E2-3CC6371A188B}"/>
              </a:ext>
            </a:extLst>
          </p:cNvPr>
          <p:cNvSpPr/>
          <p:nvPr/>
        </p:nvSpPr>
        <p:spPr bwMode="auto">
          <a:xfrm>
            <a:off x="11999931" y="3035556"/>
            <a:ext cx="733821" cy="20106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8001B-5CFB-4D9A-927C-0573F028E0EC}"/>
              </a:ext>
            </a:extLst>
          </p:cNvPr>
          <p:cNvSpPr txBox="1"/>
          <p:nvPr/>
        </p:nvSpPr>
        <p:spPr>
          <a:xfrm>
            <a:off x="11999932" y="303699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element1</a:t>
            </a:r>
            <a:endParaRPr lang="zh-CN" alt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735A87-43AD-4B62-AEC6-5DCBBDA2BE12}"/>
              </a:ext>
            </a:extLst>
          </p:cNvPr>
          <p:cNvSpPr txBox="1"/>
          <p:nvPr/>
        </p:nvSpPr>
        <p:spPr>
          <a:xfrm>
            <a:off x="11999932" y="3646245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</a:t>
            </a:r>
            <a:endParaRPr lang="zh-CN" altLang="en-US" sz="1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878178-2C59-4D41-9C48-2E40627CC714}"/>
              </a:ext>
            </a:extLst>
          </p:cNvPr>
          <p:cNvSpPr txBox="1"/>
          <p:nvPr/>
        </p:nvSpPr>
        <p:spPr>
          <a:xfrm>
            <a:off x="11999932" y="455358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element256</a:t>
            </a:r>
            <a:endParaRPr lang="zh-CN" alt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121FBC-6F11-4F62-918F-9FF98E94D648}"/>
              </a:ext>
            </a:extLst>
          </p:cNvPr>
          <p:cNvSpPr/>
          <p:nvPr/>
        </p:nvSpPr>
        <p:spPr bwMode="auto">
          <a:xfrm>
            <a:off x="12699158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1E9BC1-4299-4FA0-8984-3CB14C26025B}"/>
              </a:ext>
            </a:extLst>
          </p:cNvPr>
          <p:cNvSpPr/>
          <p:nvPr/>
        </p:nvSpPr>
        <p:spPr bwMode="auto">
          <a:xfrm>
            <a:off x="13777966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Monitoring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857FD2-0AA4-4A2F-A67E-BD6234A92874}"/>
              </a:ext>
            </a:extLst>
          </p:cNvPr>
          <p:cNvSpPr/>
          <p:nvPr/>
        </p:nvSpPr>
        <p:spPr bwMode="auto">
          <a:xfrm>
            <a:off x="15047629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A58F0-2468-4692-9606-8D422D7E759B}"/>
              </a:ext>
            </a:extLst>
          </p:cNvPr>
          <p:cNvSpPr/>
          <p:nvPr/>
        </p:nvSpPr>
        <p:spPr>
          <a:xfrm>
            <a:off x="4493109" y="3046002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824AF3-6E33-4859-8694-7F45FBE3F1C1}"/>
              </a:ext>
            </a:extLst>
          </p:cNvPr>
          <p:cNvSpPr/>
          <p:nvPr/>
        </p:nvSpPr>
        <p:spPr>
          <a:xfrm>
            <a:off x="4087678" y="3897213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4EF1FD-9A70-4D9A-AFAC-071BDAF2B5E3}"/>
              </a:ext>
            </a:extLst>
          </p:cNvPr>
          <p:cNvSpPr/>
          <p:nvPr/>
        </p:nvSpPr>
        <p:spPr>
          <a:xfrm>
            <a:off x="5673422" y="8215471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77629A-2CBC-44FC-8499-4EA3CA588DAD}"/>
              </a:ext>
            </a:extLst>
          </p:cNvPr>
          <p:cNvSpPr/>
          <p:nvPr/>
        </p:nvSpPr>
        <p:spPr>
          <a:xfrm>
            <a:off x="4654758" y="5708332"/>
            <a:ext cx="1483388" cy="85407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E58-51CE-4D68-BFDD-91ABBD2CA393}"/>
              </a:ext>
            </a:extLst>
          </p:cNvPr>
          <p:cNvSpPr txBox="1"/>
          <p:nvPr/>
        </p:nvSpPr>
        <p:spPr>
          <a:xfrm>
            <a:off x="3058490" y="9951178"/>
            <a:ext cx="467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Before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F1BDD-0147-41B0-B645-10CE2DB183AC}"/>
              </a:ext>
            </a:extLst>
          </p:cNvPr>
          <p:cNvSpPr txBox="1"/>
          <p:nvPr/>
        </p:nvSpPr>
        <p:spPr>
          <a:xfrm>
            <a:off x="426359" y="4297006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latin typeface="Garamond" panose="02020404030301010803" pitchFamily="18" charset="0"/>
              </a:rPr>
              <a:t>Tissue </a:t>
            </a: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to ablate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586D9-270F-49AF-94E9-C8195870AFA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582342" y="5066447"/>
            <a:ext cx="0" cy="45110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B6BE7F-5511-4A32-AE74-F93781D430F8}"/>
              </a:ext>
            </a:extLst>
          </p:cNvPr>
          <p:cNvCxnSpPr>
            <a:cxnSpLocks/>
            <a:stCxn id="25" idx="0"/>
            <a:endCxn id="41" idx="4"/>
          </p:cNvCxnSpPr>
          <p:nvPr/>
        </p:nvCxnSpPr>
        <p:spPr>
          <a:xfrm flipH="1" flipV="1">
            <a:off x="2226457" y="8632504"/>
            <a:ext cx="4760" cy="16775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DC995-6501-4252-8DAB-81AE084A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4547331" y="6985191"/>
            <a:ext cx="2468038" cy="11007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F58BD6-63E1-4B39-8F0F-F2C9FDBD99B8}"/>
              </a:ext>
            </a:extLst>
          </p:cNvPr>
          <p:cNvSpPr txBox="1"/>
          <p:nvPr/>
        </p:nvSpPr>
        <p:spPr>
          <a:xfrm>
            <a:off x="-943329" y="9915287"/>
            <a:ext cx="54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During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B8BEC-42D0-4A66-8190-742B0F57584C}"/>
              </a:ext>
            </a:extLst>
          </p:cNvPr>
          <p:cNvSpPr txBox="1"/>
          <p:nvPr/>
        </p:nvSpPr>
        <p:spPr>
          <a:xfrm>
            <a:off x="1075234" y="8800262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>
                <a:latin typeface="Garamond" panose="02020404030301010803" pitchFamily="18" charset="0"/>
              </a:rPr>
              <a:t>Ultrasound</a:t>
            </a:r>
          </a:p>
          <a:p>
            <a:pPr algn="ctr"/>
            <a:r>
              <a:rPr lang="en-CA" sz="2200">
                <a:latin typeface="Garamond" panose="02020404030301010803" pitchFamily="18" charset="0"/>
              </a:rPr>
              <a:t>element</a:t>
            </a:r>
            <a:endParaRPr lang="en-CA" sz="2200" dirty="0">
              <a:latin typeface="Garamond" panose="02020404030301010803" pitchFamily="18" charset="0"/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3993468-0147-4AA9-8347-7188606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164DD6-C0F0-4DA5-AE46-B57DF189F354}"/>
              </a:ext>
            </a:extLst>
          </p:cNvPr>
          <p:cNvSpPr txBox="1"/>
          <p:nvPr/>
        </p:nvSpPr>
        <p:spPr>
          <a:xfrm>
            <a:off x="2641943" y="11429697"/>
            <a:ext cx="1624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/>
              <a:t>Vendor independent  and  less prediction time</a:t>
            </a:r>
            <a:endParaRPr lang="zh-CN" altLang="en-US" sz="4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9B465-8397-4F02-A4F3-4F60D9E63E2E}"/>
              </a:ext>
            </a:extLst>
          </p:cNvPr>
          <p:cNvSpPr txBox="1"/>
          <p:nvPr/>
        </p:nvSpPr>
        <p:spPr>
          <a:xfrm>
            <a:off x="3201091" y="634240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-</a:t>
            </a:r>
            <a:endParaRPr lang="zh-CN" altLang="en-US" sz="4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97056-5252-4A70-A91D-BD33EFAAC716}"/>
              </a:ext>
            </a:extLst>
          </p:cNvPr>
          <p:cNvSpPr txBox="1"/>
          <p:nvPr/>
        </p:nvSpPr>
        <p:spPr>
          <a:xfrm>
            <a:off x="7268447" y="649181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=</a:t>
            </a:r>
            <a:endParaRPr lang="zh-CN" altLang="en-US" sz="44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5EBB75-6267-44E7-9E5C-7C64C4242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40" y="3713702"/>
            <a:ext cx="8835541" cy="6626656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DADD7B-711B-4BA9-93C2-3AF3F48004F3}"/>
              </a:ext>
            </a:extLst>
          </p:cNvPr>
          <p:cNvSpPr/>
          <p:nvPr/>
        </p:nvSpPr>
        <p:spPr>
          <a:xfrm>
            <a:off x="768190" y="5564355"/>
            <a:ext cx="1558804" cy="89749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21EEC8B-A024-4647-9724-461CDF91949F}"/>
              </a:ext>
            </a:extLst>
          </p:cNvPr>
          <p:cNvSpPr/>
          <p:nvPr/>
        </p:nvSpPr>
        <p:spPr>
          <a:xfrm>
            <a:off x="606543" y="3027369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E4270D-D13E-46D5-B87E-E2CE1E162D2D}"/>
              </a:ext>
            </a:extLst>
          </p:cNvPr>
          <p:cNvSpPr/>
          <p:nvPr/>
        </p:nvSpPr>
        <p:spPr>
          <a:xfrm>
            <a:off x="201110" y="3878582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2C26D8-F8F3-4FF8-A0A2-3F500DAE4F63}"/>
              </a:ext>
            </a:extLst>
          </p:cNvPr>
          <p:cNvSpPr/>
          <p:nvPr/>
        </p:nvSpPr>
        <p:spPr>
          <a:xfrm>
            <a:off x="2016145" y="8211880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3A85C0F-E629-49ED-85F8-CE79C0EF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789002" y="6986716"/>
            <a:ext cx="2468038" cy="110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20" grpId="0"/>
      <p:bldP spid="25" grpId="0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6">
            <a:extLst>
              <a:ext uri="{FF2B5EF4-FFF2-40B4-BE49-F238E27FC236}">
                <a16:creationId xmlns:a16="http://schemas.microsoft.com/office/drawing/2014/main" id="{581969EA-677B-43C7-B582-3EE01E84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AD143-AE99-4B55-B4C2-71850AC62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4248" r="7522" b="29153"/>
          <a:stretch/>
        </p:blipFill>
        <p:spPr>
          <a:xfrm>
            <a:off x="1837930" y="3449685"/>
            <a:ext cx="9793980" cy="6816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246B1-7575-4FB8-BCA7-490CF1743FD4}"/>
              </a:ext>
            </a:extLst>
          </p:cNvPr>
          <p:cNvSpPr txBox="1"/>
          <p:nvPr/>
        </p:nvSpPr>
        <p:spPr>
          <a:xfrm>
            <a:off x="2264" y="4331172"/>
            <a:ext cx="199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</a:t>
            </a:r>
          </a:p>
          <a:p>
            <a:r>
              <a:rPr lang="en-US" altLang="zh-CN"/>
              <a:t>image</a:t>
            </a:r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E30D8-A9C1-47DC-B577-0C0C81BC0E26}"/>
              </a:ext>
            </a:extLst>
          </p:cNvPr>
          <p:cNvSpPr txBox="1"/>
          <p:nvPr/>
        </p:nvSpPr>
        <p:spPr>
          <a:xfrm>
            <a:off x="-38772" y="6442500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in</a:t>
            </a:r>
          </a:p>
          <a:p>
            <a:r>
              <a:rPr lang="en-US" altLang="zh-CN"/>
              <a:t>channel data</a:t>
            </a:r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2DE25-2764-4BB8-B7B4-2CC738011105}"/>
              </a:ext>
            </a:extLst>
          </p:cNvPr>
          <p:cNvSpPr txBox="1"/>
          <p:nvPr/>
        </p:nvSpPr>
        <p:spPr>
          <a:xfrm>
            <a:off x="0" y="8553828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</a:t>
            </a:r>
          </a:p>
          <a:p>
            <a:r>
              <a:rPr lang="en-US" altLang="zh-CN"/>
              <a:t>deformation</a:t>
            </a:r>
            <a:endParaRPr lang="zh-CN" alt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C94414E-1C86-4CF3-9259-27BF3E84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96" y="2802636"/>
            <a:ext cx="5334000" cy="4000500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8242142-48AE-462E-8ABF-488E8517C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339" y="3647293"/>
            <a:ext cx="1274736" cy="9560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6A7A0-1A36-43D6-805A-267CE1EBF31A}"/>
              </a:ext>
            </a:extLst>
          </p:cNvPr>
          <p:cNvCxnSpPr/>
          <p:nvPr/>
        </p:nvCxnSpPr>
        <p:spPr>
          <a:xfrm>
            <a:off x="15859904" y="3567864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A4CE9A-422C-4D15-A17C-E44B35AEA52A}"/>
              </a:ext>
            </a:extLst>
          </p:cNvPr>
          <p:cNvSpPr txBox="1"/>
          <p:nvPr/>
        </p:nvSpPr>
        <p:spPr>
          <a:xfrm>
            <a:off x="14396690" y="691926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55303-70D2-4C0C-96CE-21164F645F7D}"/>
              </a:ext>
            </a:extLst>
          </p:cNvPr>
          <p:cNvSpPr txBox="1"/>
          <p:nvPr/>
        </p:nvSpPr>
        <p:spPr>
          <a:xfrm rot="16200000">
            <a:off x="10071300" y="4695163"/>
            <a:ext cx="398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7793108-933B-4E51-83DC-C4FCD5C9F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37" y="8099851"/>
            <a:ext cx="5334000" cy="40005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899E3-2364-481A-A179-3A858882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955" y="8878987"/>
            <a:ext cx="1274736" cy="9560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F0DC0A-097E-4FD3-B2F1-40F1DBD855BF}"/>
              </a:ext>
            </a:extLst>
          </p:cNvPr>
          <p:cNvCxnSpPr/>
          <p:nvPr/>
        </p:nvCxnSpPr>
        <p:spPr>
          <a:xfrm>
            <a:off x="16007234" y="8799558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53FE82-F834-45F2-A7F2-1BC0F700DE85}"/>
              </a:ext>
            </a:extLst>
          </p:cNvPr>
          <p:cNvSpPr txBox="1"/>
          <p:nvPr/>
        </p:nvSpPr>
        <p:spPr>
          <a:xfrm>
            <a:off x="14450298" y="1196278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49BB2A-692A-4BA4-8B6D-BB838427E183}"/>
              </a:ext>
            </a:extLst>
          </p:cNvPr>
          <p:cNvSpPr txBox="1"/>
          <p:nvPr/>
        </p:nvSpPr>
        <p:spPr>
          <a:xfrm rot="16200000">
            <a:off x="10120959" y="9862289"/>
            <a:ext cx="398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84794-8130-4820-8C07-3FF41467BA5F}"/>
              </a:ext>
            </a:extLst>
          </p:cNvPr>
          <p:cNvSpPr txBox="1"/>
          <p:nvPr/>
        </p:nvSpPr>
        <p:spPr>
          <a:xfrm>
            <a:off x="13398127" y="2391678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Low Temperature</a:t>
            </a:r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0ADB0A-0EB5-431A-ABE6-13D96B052864}"/>
              </a:ext>
            </a:extLst>
          </p:cNvPr>
          <p:cNvSpPr txBox="1"/>
          <p:nvPr/>
        </p:nvSpPr>
        <p:spPr>
          <a:xfrm>
            <a:off x="13398126" y="7526633"/>
            <a:ext cx="262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High Temperature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30456"/>
      </p:ext>
    </p:extLst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867</TotalTime>
  <Words>147</Words>
  <Application>Microsoft Office PowerPoint</Application>
  <PresentationFormat>Custom</PresentationFormat>
  <Paragraphs>59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Garamond</vt:lpstr>
      <vt:lpstr>Times New Roman</vt:lpstr>
      <vt:lpstr>ERC 2010 Talk Template</vt:lpstr>
      <vt:lpstr>Thermal Imaging Changfan Chen Mentors: Emad Boctor, Younsu Kim</vt:lpstr>
      <vt:lpstr>Pattern injection approach</vt:lpstr>
      <vt:lpstr>Pattern injection approach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Changfan Chen</cp:lastModifiedBy>
  <cp:revision>113</cp:revision>
  <cp:lastPrinted>2010-08-24T19:06:24Z</cp:lastPrinted>
  <dcterms:created xsi:type="dcterms:W3CDTF">2013-04-23T14:35:11Z</dcterms:created>
  <dcterms:modified xsi:type="dcterms:W3CDTF">2019-05-08T23:12:38Z</dcterms:modified>
</cp:coreProperties>
</file>