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handoutMasterIdLst>
    <p:handoutMasterId r:id="rId5"/>
  </p:handoutMasterIdLst>
  <p:sldIdLst>
    <p:sldId id="275" r:id="rId2"/>
    <p:sldId id="276" r:id="rId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1" charset="0"/>
        <a:ea typeface="+mn-ea"/>
        <a:cs typeface="+mn-cs"/>
      </a:defRPr>
    </a:lvl1pPr>
    <a:lvl2pPr marL="457200" algn="l" rtl="0" eaLnBrk="0" fontAlgn="base" hangingPunct="0">
      <a:spcBef>
        <a:spcPct val="0"/>
      </a:spcBef>
      <a:spcAft>
        <a:spcPct val="0"/>
      </a:spcAft>
      <a:defRPr sz="2400" kern="1200">
        <a:solidFill>
          <a:schemeClr val="tx1"/>
        </a:solidFill>
        <a:latin typeface="Arial" pitchFamily="1" charset="0"/>
        <a:ea typeface="+mn-ea"/>
        <a:cs typeface="+mn-cs"/>
      </a:defRPr>
    </a:lvl2pPr>
    <a:lvl3pPr marL="914400" algn="l" rtl="0" eaLnBrk="0" fontAlgn="base" hangingPunct="0">
      <a:spcBef>
        <a:spcPct val="0"/>
      </a:spcBef>
      <a:spcAft>
        <a:spcPct val="0"/>
      </a:spcAft>
      <a:defRPr sz="2400" kern="1200">
        <a:solidFill>
          <a:schemeClr val="tx1"/>
        </a:solidFill>
        <a:latin typeface="Arial" pitchFamily="1" charset="0"/>
        <a:ea typeface="+mn-ea"/>
        <a:cs typeface="+mn-cs"/>
      </a:defRPr>
    </a:lvl3pPr>
    <a:lvl4pPr marL="1371600" algn="l" rtl="0" eaLnBrk="0" fontAlgn="base" hangingPunct="0">
      <a:spcBef>
        <a:spcPct val="0"/>
      </a:spcBef>
      <a:spcAft>
        <a:spcPct val="0"/>
      </a:spcAft>
      <a:defRPr sz="2400" kern="1200">
        <a:solidFill>
          <a:schemeClr val="tx1"/>
        </a:solidFill>
        <a:latin typeface="Arial" pitchFamily="1" charset="0"/>
        <a:ea typeface="+mn-ea"/>
        <a:cs typeface="+mn-cs"/>
      </a:defRPr>
    </a:lvl4pPr>
    <a:lvl5pPr marL="1828800" algn="l" rtl="0" eaLnBrk="0" fontAlgn="base" hangingPunct="0">
      <a:spcBef>
        <a:spcPct val="0"/>
      </a:spcBef>
      <a:spcAft>
        <a:spcPct val="0"/>
      </a:spcAft>
      <a:defRPr sz="2400" kern="1200">
        <a:solidFill>
          <a:schemeClr val="tx1"/>
        </a:solidFill>
        <a:latin typeface="Arial" pitchFamily="1" charset="0"/>
        <a:ea typeface="+mn-ea"/>
        <a:cs typeface="+mn-cs"/>
      </a:defRPr>
    </a:lvl5pPr>
    <a:lvl6pPr marL="2286000" algn="l" defTabSz="457200" rtl="0" eaLnBrk="1" latinLnBrk="0" hangingPunct="1">
      <a:defRPr sz="2400" kern="1200">
        <a:solidFill>
          <a:schemeClr val="tx1"/>
        </a:solidFill>
        <a:latin typeface="Arial" pitchFamily="1" charset="0"/>
        <a:ea typeface="+mn-ea"/>
        <a:cs typeface="+mn-cs"/>
      </a:defRPr>
    </a:lvl6pPr>
    <a:lvl7pPr marL="2743200" algn="l" defTabSz="457200" rtl="0" eaLnBrk="1" latinLnBrk="0" hangingPunct="1">
      <a:defRPr sz="2400" kern="1200">
        <a:solidFill>
          <a:schemeClr val="tx1"/>
        </a:solidFill>
        <a:latin typeface="Arial" pitchFamily="1" charset="0"/>
        <a:ea typeface="+mn-ea"/>
        <a:cs typeface="+mn-cs"/>
      </a:defRPr>
    </a:lvl7pPr>
    <a:lvl8pPr marL="3200400" algn="l" defTabSz="457200" rtl="0" eaLnBrk="1" latinLnBrk="0" hangingPunct="1">
      <a:defRPr sz="2400" kern="1200">
        <a:solidFill>
          <a:schemeClr val="tx1"/>
        </a:solidFill>
        <a:latin typeface="Arial" pitchFamily="1" charset="0"/>
        <a:ea typeface="+mn-ea"/>
        <a:cs typeface="+mn-cs"/>
      </a:defRPr>
    </a:lvl8pPr>
    <a:lvl9pPr marL="3657600" algn="l" defTabSz="457200" rtl="0" eaLnBrk="1" latinLnBrk="0" hangingPunct="1">
      <a:defRPr sz="2400" kern="1200">
        <a:solidFill>
          <a:schemeClr val="tx1"/>
        </a:solidFill>
        <a:latin typeface="Arial" pitchFamily="1"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BB4FD"/>
    <a:srgbClr val="CCCCFF"/>
    <a:srgbClr val="9999FF"/>
    <a:srgbClr val="FFCCCC"/>
    <a:srgbClr val="99CCFF"/>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69"/>
  </p:normalViewPr>
  <p:slideViewPr>
    <p:cSldViewPr showGuides="1">
      <p:cViewPr varScale="1">
        <p:scale>
          <a:sx n="80" d="100"/>
          <a:sy n="80" d="100"/>
        </p:scale>
        <p:origin x="-1445"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10" Type="http://schemas.microsoft.com/office/2015/10/relationships/revisionInfo" Target="revisionInfo.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92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92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92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512CACE-AF88-ED49-8F85-D65AFFF2FC0A}" type="slidenum">
              <a:rPr lang="en-US"/>
              <a:pPr>
                <a:defRPr/>
              </a:pPr>
              <a:t>‹#›</a:t>
            </a:fld>
            <a:endParaRPr lang="en-US"/>
          </a:p>
        </p:txBody>
      </p:sp>
    </p:spTree>
    <p:extLst>
      <p:ext uri="{BB962C8B-B14F-4D97-AF65-F5344CB8AC3E}">
        <p14:creationId xmlns:p14="http://schemas.microsoft.com/office/powerpoint/2010/main" val="40072417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112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112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F6788FD-083D-3B4A-BCEA-C6203DCA5662}" type="slidenum">
              <a:rPr lang="en-US"/>
              <a:pPr>
                <a:defRPr/>
              </a:pPr>
              <a:t>‹#›</a:t>
            </a:fld>
            <a:endParaRPr lang="en-US"/>
          </a:p>
        </p:txBody>
      </p:sp>
    </p:spTree>
    <p:extLst>
      <p:ext uri="{BB962C8B-B14F-4D97-AF65-F5344CB8AC3E}">
        <p14:creationId xmlns:p14="http://schemas.microsoft.com/office/powerpoint/2010/main" val="40106238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65"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6172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28600"/>
            <a:ext cx="5676900" cy="6172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914400"/>
            <a:ext cx="7772400" cy="548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28" name="Group 12"/>
          <p:cNvGrpSpPr>
            <a:grpSpLocks/>
          </p:cNvGrpSpPr>
          <p:nvPr/>
        </p:nvGrpSpPr>
        <p:grpSpPr bwMode="auto">
          <a:xfrm>
            <a:off x="3302000" y="6477000"/>
            <a:ext cx="5842000" cy="381000"/>
            <a:chOff x="2080" y="4080"/>
            <a:chExt cx="3680" cy="240"/>
          </a:xfrm>
        </p:grpSpPr>
        <p:pic>
          <p:nvPicPr>
            <p:cNvPr id="1030" name="Picture 13" descr="ERCLogoSmallColor"/>
            <p:cNvPicPr>
              <a:picLocks noChangeAspect="1" noChangeArrowheads="1"/>
            </p:cNvPicPr>
            <p:nvPr/>
          </p:nvPicPr>
          <p:blipFill>
            <a:blip r:embed="rId13"/>
            <a:srcRect/>
            <a:stretch>
              <a:fillRect/>
            </a:stretch>
          </p:blipFill>
          <p:spPr bwMode="auto">
            <a:xfrm>
              <a:off x="5589" y="4080"/>
              <a:ext cx="171" cy="240"/>
            </a:xfrm>
            <a:prstGeom prst="rect">
              <a:avLst/>
            </a:prstGeom>
            <a:noFill/>
            <a:ln w="9525">
              <a:noFill/>
              <a:miter lim="800000"/>
              <a:headEnd/>
              <a:tailEnd/>
            </a:ln>
          </p:spPr>
        </p:pic>
        <p:sp>
          <p:nvSpPr>
            <p:cNvPr id="1038" name="Text Box 14"/>
            <p:cNvSpPr txBox="1">
              <a:spLocks noChangeArrowheads="1"/>
            </p:cNvSpPr>
            <p:nvPr/>
          </p:nvSpPr>
          <p:spPr bwMode="auto">
            <a:xfrm>
              <a:off x="2080" y="4118"/>
              <a:ext cx="3488" cy="154"/>
            </a:xfrm>
            <a:prstGeom prst="rect">
              <a:avLst/>
            </a:prstGeom>
            <a:noFill/>
            <a:ln w="9525">
              <a:noFill/>
              <a:miter lim="800000"/>
              <a:headEnd/>
              <a:tailEnd/>
            </a:ln>
            <a:effectLst/>
          </p:spPr>
          <p:txBody>
            <a:bodyPr wrap="none">
              <a:prstTxWarp prst="textNoShape">
                <a:avLst/>
              </a:prstTxWarp>
              <a:spAutoFit/>
            </a:bodyPr>
            <a:lstStyle/>
            <a:p>
              <a:pPr>
                <a:defRPr/>
              </a:pPr>
              <a:r>
                <a:rPr lang="en-US" sz="1000" b="1">
                  <a:solidFill>
                    <a:schemeClr val="bg2"/>
                  </a:solidFill>
                  <a:latin typeface="Arial" pitchFamily="-107" charset="0"/>
                </a:rPr>
                <a:t>Engineering Research Center for Computer Integrated Surgical Systems and Technology</a:t>
              </a:r>
            </a:p>
          </p:txBody>
        </p:sp>
      </p:grpSp>
      <p:sp>
        <p:nvSpPr>
          <p:cNvPr id="1040" name="Text Box 16"/>
          <p:cNvSpPr txBox="1">
            <a:spLocks noChangeArrowheads="1"/>
          </p:cNvSpPr>
          <p:nvPr/>
        </p:nvSpPr>
        <p:spPr bwMode="auto">
          <a:xfrm>
            <a:off x="0" y="6430963"/>
            <a:ext cx="3733800" cy="427037"/>
          </a:xfrm>
          <a:prstGeom prst="rect">
            <a:avLst/>
          </a:prstGeom>
          <a:noFill/>
          <a:ln w="9525">
            <a:noFill/>
            <a:miter lim="800000"/>
            <a:headEnd/>
            <a:tailEnd/>
          </a:ln>
          <a:effectLst/>
        </p:spPr>
        <p:txBody>
          <a:bodyPr>
            <a:prstTxWarp prst="textNoShape">
              <a:avLst/>
            </a:prstTxWarp>
            <a:spAutoFit/>
          </a:bodyPr>
          <a:lstStyle/>
          <a:p>
            <a:pPr marL="341313" indent="-341313">
              <a:defRPr/>
            </a:pPr>
            <a:fld id="{AC6DEC11-5E03-2848-BAEE-A26AD718E783}" type="slidenum">
              <a:rPr lang="en-US" sz="1200" b="1">
                <a:latin typeface="Arial" pitchFamily="-107" charset="0"/>
              </a:rPr>
              <a:pPr marL="341313" indent="-341313">
                <a:defRPr/>
              </a:pPr>
              <a:t>‹#›</a:t>
            </a:fld>
            <a:r>
              <a:rPr lang="en-US" sz="1200" b="1" dirty="0">
                <a:latin typeface="Arial" pitchFamily="-107" charset="0"/>
              </a:rPr>
              <a:t>	</a:t>
            </a:r>
            <a:r>
              <a:rPr lang="en-US" sz="1000" dirty="0">
                <a:latin typeface="Times New Roman" pitchFamily="-107" charset="0"/>
              </a:rPr>
              <a:t>600.456/656 CIS2 Spring 2018</a:t>
            </a:r>
          </a:p>
          <a:p>
            <a:pPr marL="341313" indent="-341313">
              <a:defRPr/>
            </a:pPr>
            <a:r>
              <a:rPr lang="en-US" sz="1000" dirty="0">
                <a:latin typeface="Times New Roman" pitchFamily="-107" charset="0"/>
              </a:rPr>
              <a:t>	Copyright © R. H. Taylor</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2800" b="1">
          <a:solidFill>
            <a:schemeClr val="tx2"/>
          </a:solidFill>
          <a:latin typeface="+mj-lt"/>
          <a:ea typeface="ＭＳ Ｐゴシック" pitchFamily="-107" charset="-128"/>
          <a:cs typeface="ＭＳ Ｐゴシック" pitchFamily="-107" charset="-128"/>
        </a:defRPr>
      </a:lvl1pPr>
      <a:lvl2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2pPr>
      <a:lvl3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3pPr>
      <a:lvl4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4pPr>
      <a:lvl5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5pPr>
      <a:lvl6pPr marL="457200" algn="ctr" rtl="0" eaLnBrk="0" fontAlgn="base" hangingPunct="0">
        <a:spcBef>
          <a:spcPct val="0"/>
        </a:spcBef>
        <a:spcAft>
          <a:spcPct val="0"/>
        </a:spcAft>
        <a:defRPr sz="2800" b="1">
          <a:solidFill>
            <a:schemeClr val="tx2"/>
          </a:solidFill>
          <a:latin typeface="Arial" pitchFamily="-65" charset="0"/>
        </a:defRPr>
      </a:lvl6pPr>
      <a:lvl7pPr marL="914400" algn="ctr" rtl="0" eaLnBrk="0" fontAlgn="base" hangingPunct="0">
        <a:spcBef>
          <a:spcPct val="0"/>
        </a:spcBef>
        <a:spcAft>
          <a:spcPct val="0"/>
        </a:spcAft>
        <a:defRPr sz="2800" b="1">
          <a:solidFill>
            <a:schemeClr val="tx2"/>
          </a:solidFill>
          <a:latin typeface="Arial" pitchFamily="-65" charset="0"/>
        </a:defRPr>
      </a:lvl7pPr>
      <a:lvl8pPr marL="1371600" algn="ctr" rtl="0" eaLnBrk="0" fontAlgn="base" hangingPunct="0">
        <a:spcBef>
          <a:spcPct val="0"/>
        </a:spcBef>
        <a:spcAft>
          <a:spcPct val="0"/>
        </a:spcAft>
        <a:defRPr sz="2800" b="1">
          <a:solidFill>
            <a:schemeClr val="tx2"/>
          </a:solidFill>
          <a:latin typeface="Arial" pitchFamily="-65" charset="0"/>
        </a:defRPr>
      </a:lvl8pPr>
      <a:lvl9pPr marL="1828800" algn="ctr" rtl="0" eaLnBrk="0" fontAlgn="base" hangingPunct="0">
        <a:spcBef>
          <a:spcPct val="0"/>
        </a:spcBef>
        <a:spcAft>
          <a:spcPct val="0"/>
        </a:spcAft>
        <a:defRPr sz="2800" b="1">
          <a:solidFill>
            <a:schemeClr val="tx2"/>
          </a:solidFill>
          <a:latin typeface="Arial" pitchFamily="-65"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ＭＳ Ｐゴシック" pitchFamily="-107" charset="-128"/>
          <a:cs typeface="ＭＳ Ｐゴシック" pitchFamily="-107" charset="-128"/>
        </a:defRPr>
      </a:lvl1pPr>
      <a:lvl2pPr marL="742950" indent="-285750" algn="l" rtl="0" eaLnBrk="0" fontAlgn="base" hangingPunct="0">
        <a:spcBef>
          <a:spcPct val="20000"/>
        </a:spcBef>
        <a:spcAft>
          <a:spcPct val="0"/>
        </a:spcAft>
        <a:buChar char="–"/>
        <a:defRPr sz="2400">
          <a:solidFill>
            <a:schemeClr val="tx1"/>
          </a:solidFill>
          <a:latin typeface="+mn-lt"/>
          <a:ea typeface="ＭＳ Ｐゴシック" pitchFamily="-65" charset="-128"/>
        </a:defRPr>
      </a:lvl2pPr>
      <a:lvl3pPr marL="10858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3pPr>
      <a:lvl4pPr marL="14287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4pPr>
      <a:lvl5pPr marL="1771650" indent="-228600" algn="l" rtl="0" eaLnBrk="0" fontAlgn="base" hangingPunct="0">
        <a:spcBef>
          <a:spcPct val="20000"/>
        </a:spcBef>
        <a:spcAft>
          <a:spcPct val="0"/>
        </a:spcAft>
        <a:buChar char="»"/>
        <a:defRPr>
          <a:solidFill>
            <a:schemeClr val="tx1"/>
          </a:solidFill>
          <a:latin typeface="+mn-lt"/>
          <a:ea typeface="ＭＳ Ｐゴシック" pitchFamily="-65" charset="-128"/>
        </a:defRPr>
      </a:lvl5pPr>
      <a:lvl6pPr marL="2228850" indent="-228600" algn="l" rtl="0" eaLnBrk="0" fontAlgn="base" hangingPunct="0">
        <a:spcBef>
          <a:spcPct val="20000"/>
        </a:spcBef>
        <a:spcAft>
          <a:spcPct val="0"/>
        </a:spcAft>
        <a:buChar char="»"/>
        <a:defRPr>
          <a:solidFill>
            <a:schemeClr val="tx1"/>
          </a:solidFill>
          <a:latin typeface="+mn-lt"/>
          <a:ea typeface="ＭＳ Ｐゴシック" pitchFamily="-65" charset="-128"/>
        </a:defRPr>
      </a:lvl6pPr>
      <a:lvl7pPr marL="2686050" indent="-228600" algn="l" rtl="0" eaLnBrk="0" fontAlgn="base" hangingPunct="0">
        <a:spcBef>
          <a:spcPct val="20000"/>
        </a:spcBef>
        <a:spcAft>
          <a:spcPct val="0"/>
        </a:spcAft>
        <a:buChar char="»"/>
        <a:defRPr>
          <a:solidFill>
            <a:schemeClr val="tx1"/>
          </a:solidFill>
          <a:latin typeface="+mn-lt"/>
          <a:ea typeface="ＭＳ Ｐゴシック" pitchFamily="-65" charset="-128"/>
        </a:defRPr>
      </a:lvl7pPr>
      <a:lvl8pPr marL="3143250" indent="-228600" algn="l" rtl="0" eaLnBrk="0" fontAlgn="base" hangingPunct="0">
        <a:spcBef>
          <a:spcPct val="20000"/>
        </a:spcBef>
        <a:spcAft>
          <a:spcPct val="0"/>
        </a:spcAft>
        <a:buChar char="»"/>
        <a:defRPr>
          <a:solidFill>
            <a:schemeClr val="tx1"/>
          </a:solidFill>
          <a:latin typeface="+mn-lt"/>
          <a:ea typeface="ＭＳ Ｐゴシック" pitchFamily="-65" charset="-128"/>
        </a:defRPr>
      </a:lvl8pPr>
      <a:lvl9pPr marL="3600450" indent="-228600" algn="l" rtl="0" eaLnBrk="0" fontAlgn="base" hangingPunct="0">
        <a:spcBef>
          <a:spcPct val="20000"/>
        </a:spcBef>
        <a:spcAft>
          <a:spcPct val="0"/>
        </a:spcAft>
        <a:buChar char="»"/>
        <a:defRPr>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hyperlink" Target="mailto:unberath@jhu.ed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04800" y="228600"/>
            <a:ext cx="8610600" cy="609600"/>
          </a:xfrm>
        </p:spPr>
        <p:txBody>
          <a:bodyPr/>
          <a:lstStyle/>
          <a:p>
            <a:r>
              <a:rPr lang="en-US" sz="2000" dirty="0">
                <a:solidFill>
                  <a:srgbClr val="0000FF"/>
                </a:solidFill>
                <a:latin typeface="Verdana" pitchFamily="1" charset="0"/>
                <a:ea typeface="ＭＳ Ｐゴシック" pitchFamily="1" charset="-128"/>
                <a:cs typeface="ＭＳ Ｐゴシック" pitchFamily="1" charset="-128"/>
              </a:rPr>
              <a:t>Tool Tacking for Periacetabular Osteotomy using </a:t>
            </a:r>
            <a:r>
              <a:rPr lang="en-US" sz="2000" dirty="0" err="1">
                <a:solidFill>
                  <a:srgbClr val="0000FF"/>
                </a:solidFill>
                <a:latin typeface="Verdana" pitchFamily="1" charset="0"/>
                <a:ea typeface="ＭＳ Ｐゴシック" pitchFamily="1" charset="-128"/>
                <a:cs typeface="ＭＳ Ｐゴシック" pitchFamily="1" charset="-128"/>
              </a:rPr>
              <a:t>CamC</a:t>
            </a:r>
            <a:endParaRPr lang="en-US" sz="2000" dirty="0">
              <a:solidFill>
                <a:srgbClr val="0000FF"/>
              </a:solidFill>
              <a:latin typeface="Verdana" pitchFamily="1" charset="0"/>
              <a:ea typeface="ＭＳ Ｐゴシック" pitchFamily="1" charset="-128"/>
              <a:cs typeface="ＭＳ Ｐゴシック" pitchFamily="1" charset="-128"/>
            </a:endParaRPr>
          </a:p>
        </p:txBody>
      </p:sp>
      <p:sp>
        <p:nvSpPr>
          <p:cNvPr id="15363" name="Rectangle 3"/>
          <p:cNvSpPr>
            <a:spLocks noGrp="1" noChangeArrowheads="1"/>
          </p:cNvSpPr>
          <p:nvPr>
            <p:ph type="body" idx="1"/>
          </p:nvPr>
        </p:nvSpPr>
        <p:spPr>
          <a:xfrm>
            <a:off x="304800" y="3505201"/>
            <a:ext cx="8534400" cy="2895599"/>
          </a:xfrm>
        </p:spPr>
        <p:txBody>
          <a:bodyPr/>
          <a:lstStyle/>
          <a:p>
            <a:pPr>
              <a:lnSpc>
                <a:spcPct val="90000"/>
              </a:lnSpc>
            </a:pPr>
            <a:r>
              <a:rPr lang="en-US" sz="1800" b="1" dirty="0" smtClean="0">
                <a:latin typeface="Verdana" pitchFamily="1" charset="0"/>
                <a:ea typeface="ＭＳ Ｐゴシック" pitchFamily="1" charset="-128"/>
                <a:cs typeface="ＭＳ Ｐゴシック" pitchFamily="1" charset="-128"/>
              </a:rPr>
              <a:t>Significance: </a:t>
            </a:r>
            <a:r>
              <a:rPr lang="en-US" sz="1600" dirty="0" smtClean="0">
                <a:latin typeface="Verdana" pitchFamily="1" charset="0"/>
                <a:ea typeface="ＭＳ Ｐゴシック" pitchFamily="1" charset="-128"/>
                <a:cs typeface="ＭＳ Ｐゴシック" pitchFamily="1" charset="-128"/>
              </a:rPr>
              <a:t>One of the challenges of </a:t>
            </a:r>
            <a:r>
              <a:rPr lang="en-US" sz="1600" dirty="0" err="1" smtClean="0">
                <a:latin typeface="Verdana" pitchFamily="1" charset="0"/>
                <a:ea typeface="ＭＳ Ｐゴシック" pitchFamily="1" charset="-128"/>
                <a:cs typeface="ＭＳ Ｐゴシック" pitchFamily="1" charset="-128"/>
              </a:rPr>
              <a:t>Peri-acetabular</a:t>
            </a:r>
            <a:r>
              <a:rPr lang="en-US" sz="1600" dirty="0" smtClean="0">
                <a:latin typeface="Verdana" pitchFamily="1" charset="0"/>
                <a:ea typeface="ＭＳ Ｐゴシック" pitchFamily="1" charset="-128"/>
                <a:cs typeface="ＭＳ Ｐゴシック" pitchFamily="1" charset="-128"/>
              </a:rPr>
              <a:t> </a:t>
            </a:r>
            <a:r>
              <a:rPr lang="en-US" sz="1600" dirty="0" smtClean="0">
                <a:latin typeface="Verdana" pitchFamily="1" charset="0"/>
                <a:ea typeface="ＭＳ Ｐゴシック" pitchFamily="1" charset="-128"/>
                <a:cs typeface="ＭＳ Ｐゴシック" pitchFamily="1" charset="-128"/>
              </a:rPr>
              <a:t>osteotomy </a:t>
            </a:r>
            <a:r>
              <a:rPr lang="en-US" sz="1600" dirty="0" smtClean="0">
                <a:latin typeface="Verdana" pitchFamily="1" charset="0"/>
                <a:ea typeface="ＭＳ Ｐゴシック" pitchFamily="1" charset="-128"/>
                <a:cs typeface="ＭＳ Ｐゴシック" pitchFamily="1" charset="-128"/>
              </a:rPr>
              <a:t>(PAO) is </a:t>
            </a:r>
            <a:r>
              <a:rPr lang="en-US" sz="1600" dirty="0" smtClean="0">
                <a:latin typeface="Verdana" pitchFamily="1" charset="0"/>
                <a:ea typeface="ＭＳ Ｐゴシック" pitchFamily="1" charset="-128"/>
                <a:cs typeface="ＭＳ Ｐゴシック" pitchFamily="1" charset="-128"/>
              </a:rPr>
              <a:t>to reduce the number of x-ray shots during chiseling.  Furthermore, our previous work involves tracking the fragment to perform biomechanical analysis to ensure surgical goals are obtained. Accuracy of reconstructing the fragment geometry, will significantly improve the tracking and, therefore, surgical outcome analysis.   </a:t>
            </a:r>
          </a:p>
          <a:p>
            <a:pPr>
              <a:lnSpc>
                <a:spcPct val="90000"/>
              </a:lnSpc>
            </a:pPr>
            <a:r>
              <a:rPr lang="en-US" sz="1800" b="1" dirty="0" smtClean="0">
                <a:latin typeface="Verdana" pitchFamily="1" charset="0"/>
                <a:ea typeface="ＭＳ Ｐゴシック" pitchFamily="1" charset="-128"/>
                <a:cs typeface="ＭＳ Ｐゴシック" pitchFamily="1" charset="-128"/>
              </a:rPr>
              <a:t>Objectives:</a:t>
            </a:r>
            <a:r>
              <a:rPr lang="en-US" sz="1600" dirty="0" smtClean="0">
                <a:latin typeface="Verdana" pitchFamily="1" charset="0"/>
                <a:ea typeface="ＭＳ Ｐゴシック" pitchFamily="1" charset="-128"/>
                <a:cs typeface="ＭＳ Ｐゴシック" pitchFamily="1" charset="-128"/>
              </a:rPr>
              <a:t> </a:t>
            </a:r>
          </a:p>
          <a:p>
            <a:pPr lvl="1">
              <a:lnSpc>
                <a:spcPct val="90000"/>
              </a:lnSpc>
            </a:pPr>
            <a:r>
              <a:rPr lang="en-US" sz="1600" dirty="0" smtClean="0">
                <a:latin typeface="Verdana" pitchFamily="1" charset="0"/>
                <a:ea typeface="ＭＳ Ｐゴシック" pitchFamily="1" charset="-128"/>
                <a:cs typeface="ＭＳ Ｐゴシック" pitchFamily="1" charset="-128"/>
              </a:rPr>
              <a:t> </a:t>
            </a:r>
            <a:r>
              <a:rPr lang="en-US" sz="1600" b="1" dirty="0" smtClean="0">
                <a:latin typeface="Verdana" pitchFamily="1" charset="0"/>
                <a:ea typeface="ＭＳ Ｐゴシック" pitchFamily="1" charset="-128"/>
                <a:cs typeface="ＭＳ Ｐゴシック" pitchFamily="1" charset="-128"/>
              </a:rPr>
              <a:t>Track  the </a:t>
            </a:r>
            <a:r>
              <a:rPr lang="en-US" sz="1600" b="1" dirty="0" err="1" smtClean="0">
                <a:latin typeface="Verdana" pitchFamily="1" charset="0"/>
                <a:ea typeface="ＭＳ Ｐゴシック" pitchFamily="1" charset="-128"/>
                <a:cs typeface="ＭＳ Ｐゴシック" pitchFamily="1" charset="-128"/>
              </a:rPr>
              <a:t>osteotom</a:t>
            </a:r>
            <a:r>
              <a:rPr lang="en-US" sz="1600" b="1" dirty="0" smtClean="0">
                <a:latin typeface="Verdana" pitchFamily="1" charset="0"/>
                <a:ea typeface="ＭＳ Ｐゴシック" pitchFamily="1" charset="-128"/>
                <a:cs typeface="ＭＳ Ｐゴシック" pitchFamily="1" charset="-128"/>
              </a:rPr>
              <a:t> tool </a:t>
            </a:r>
            <a:r>
              <a:rPr lang="en-US" sz="1600" dirty="0" smtClean="0">
                <a:latin typeface="Verdana" pitchFamily="1" charset="0"/>
                <a:ea typeface="ＭＳ Ｐゴシック" pitchFamily="1" charset="-128"/>
                <a:cs typeface="ＭＳ Ｐゴシック" pitchFamily="1" charset="-128"/>
              </a:rPr>
              <a:t>(curved chisel) with respect to the pelvis using </a:t>
            </a:r>
            <a:r>
              <a:rPr lang="en-US" sz="1600" b="1" dirty="0" smtClean="0">
                <a:latin typeface="Verdana" pitchFamily="1" charset="0"/>
                <a:ea typeface="ＭＳ Ｐゴシック" pitchFamily="1" charset="-128"/>
                <a:cs typeface="ＭＳ Ｐゴシック" pitchFamily="1" charset="-128"/>
              </a:rPr>
              <a:t>camera-augmented C-Arm (CAMC)</a:t>
            </a:r>
            <a:r>
              <a:rPr lang="en-US" sz="1600" dirty="0" smtClean="0">
                <a:latin typeface="Verdana" pitchFamily="1" charset="0"/>
                <a:ea typeface="ＭＳ Ｐゴシック" pitchFamily="1" charset="-128"/>
                <a:cs typeface="ＭＳ Ｐゴシック" pitchFamily="1" charset="-128"/>
              </a:rPr>
              <a:t>. </a:t>
            </a:r>
          </a:p>
          <a:p>
            <a:pPr lvl="1">
              <a:lnSpc>
                <a:spcPct val="90000"/>
              </a:lnSpc>
            </a:pPr>
            <a:r>
              <a:rPr lang="en-US" sz="1600" b="1" dirty="0" smtClean="0">
                <a:latin typeface="Verdana" pitchFamily="1" charset="0"/>
                <a:ea typeface="ＭＳ Ｐゴシック" pitchFamily="1" charset="-128"/>
                <a:cs typeface="ＭＳ Ｐゴシック" pitchFamily="1" charset="-128"/>
              </a:rPr>
              <a:t>Update the  preplanned osteotomy fracture lines</a:t>
            </a:r>
            <a:r>
              <a:rPr lang="en-US" sz="1600" dirty="0" smtClean="0">
                <a:latin typeface="Verdana" pitchFamily="1" charset="0"/>
                <a:ea typeface="ＭＳ Ｐゴシック" pitchFamily="1" charset="-128"/>
                <a:cs typeface="ＭＳ Ｐゴシック" pitchFamily="1" charset="-128"/>
              </a:rPr>
              <a:t>, via 3D tracking of the </a:t>
            </a:r>
            <a:r>
              <a:rPr lang="en-US" sz="1600" dirty="0" err="1" smtClean="0">
                <a:latin typeface="Verdana" pitchFamily="1" charset="0"/>
                <a:ea typeface="ＭＳ Ｐゴシック" pitchFamily="1" charset="-128"/>
                <a:cs typeface="ＭＳ Ｐゴシック" pitchFamily="1" charset="-128"/>
              </a:rPr>
              <a:t>osteotom</a:t>
            </a:r>
            <a:r>
              <a:rPr lang="en-US" sz="1600" dirty="0" smtClean="0">
                <a:latin typeface="Verdana" pitchFamily="1" charset="0"/>
                <a:ea typeface="ＭＳ Ｐゴシック" pitchFamily="1" charset="-128"/>
                <a:cs typeface="ＭＳ Ｐゴシック" pitchFamily="1" charset="-128"/>
              </a:rPr>
              <a:t> within </a:t>
            </a:r>
            <a:r>
              <a:rPr lang="en-US" sz="1600" dirty="0" smtClean="0">
                <a:latin typeface="Verdana" pitchFamily="1" charset="0"/>
                <a:ea typeface="ＭＳ Ｐゴシック" pitchFamily="1" charset="-128"/>
                <a:cs typeface="ＭＳ Ｐゴシック" pitchFamily="1" charset="-128"/>
              </a:rPr>
              <a:t>the pelvis</a:t>
            </a:r>
            <a:endParaRPr lang="en-US" sz="1600" dirty="0">
              <a:latin typeface="Verdana" pitchFamily="1" charset="0"/>
              <a:ea typeface="ＭＳ Ｐゴシック" pitchFamily="1" charset="-128"/>
              <a:cs typeface="ＭＳ Ｐゴシック" pitchFamily="1" charset="-128"/>
            </a:endParaRPr>
          </a:p>
          <a:p>
            <a:pPr>
              <a:lnSpc>
                <a:spcPct val="90000"/>
              </a:lnSpc>
            </a:pPr>
            <a:r>
              <a:rPr lang="en-US" sz="1600" dirty="0" smtClean="0">
                <a:latin typeface="Verdana" pitchFamily="1" charset="0"/>
                <a:ea typeface="ＭＳ Ｐゴシック" pitchFamily="1" charset="-128"/>
                <a:cs typeface="ＭＳ Ｐゴシック" pitchFamily="1" charset="-128"/>
                <a:sym typeface="Wingdings" panose="05000000000000000000" pitchFamily="2" charset="2"/>
              </a:rPr>
              <a:t>!</a:t>
            </a:r>
            <a:endParaRPr lang="en-US" sz="1600" dirty="0">
              <a:latin typeface="Verdana" pitchFamily="1" charset="0"/>
              <a:ea typeface="ＭＳ Ｐゴシック" pitchFamily="1" charset="-128"/>
              <a:cs typeface="ＭＳ Ｐゴシック" pitchFamily="1" charset="-128"/>
            </a:endParaRPr>
          </a:p>
        </p:txBody>
      </p:sp>
      <p:sp>
        <p:nvSpPr>
          <p:cNvPr id="2" name="TextBox 1">
            <a:extLst>
              <a:ext uri="{FF2B5EF4-FFF2-40B4-BE49-F238E27FC236}">
                <a16:creationId xmlns="" xmlns:a16="http://schemas.microsoft.com/office/drawing/2014/main" id="{5B114809-BD9F-43BE-AFEA-AD126254847D}"/>
              </a:ext>
            </a:extLst>
          </p:cNvPr>
          <p:cNvSpPr txBox="1"/>
          <p:nvPr/>
        </p:nvSpPr>
        <p:spPr>
          <a:xfrm>
            <a:off x="2743200" y="6226305"/>
            <a:ext cx="6248400" cy="430887"/>
          </a:xfrm>
          <a:prstGeom prst="rect">
            <a:avLst/>
          </a:prstGeom>
          <a:noFill/>
        </p:spPr>
        <p:txBody>
          <a:bodyPr wrap="square" rtlCol="0">
            <a:spAutoFit/>
          </a:bodyPr>
          <a:lstStyle/>
          <a:p>
            <a:r>
              <a:rPr lang="en-US" sz="1100" dirty="0"/>
              <a:t>Images taken from: https://hipdysplasia.org/adult-hip-dysplasia/adult-treatments/hip-preservation-surgery-for-adult-hip-dysplasia/</a:t>
            </a:r>
          </a:p>
        </p:txBody>
      </p:sp>
      <p:pic>
        <p:nvPicPr>
          <p:cNvPr id="5" name="Picture 4">
            <a:extLst>
              <a:ext uri="{FF2B5EF4-FFF2-40B4-BE49-F238E27FC236}">
                <a16:creationId xmlns="" xmlns:a16="http://schemas.microsoft.com/office/drawing/2014/main" id="{D03878EE-CDFF-4B21-A0C8-9C9E2C223264}"/>
              </a:ext>
            </a:extLst>
          </p:cNvPr>
          <p:cNvPicPr>
            <a:picLocks noChangeAspect="1"/>
          </p:cNvPicPr>
          <p:nvPr/>
        </p:nvPicPr>
        <p:blipFill>
          <a:blip r:embed="rId2"/>
          <a:stretch>
            <a:fillRect/>
          </a:stretch>
        </p:blipFill>
        <p:spPr>
          <a:xfrm>
            <a:off x="851112" y="779639"/>
            <a:ext cx="2286002" cy="2556266"/>
          </a:xfrm>
          <a:prstGeom prst="rect">
            <a:avLst/>
          </a:prstGeom>
        </p:spPr>
      </p:pic>
      <p:pic>
        <p:nvPicPr>
          <p:cNvPr id="7" name="Picture 6">
            <a:extLst>
              <a:ext uri="{FF2B5EF4-FFF2-40B4-BE49-F238E27FC236}">
                <a16:creationId xmlns="" xmlns:a16="http://schemas.microsoft.com/office/drawing/2014/main" id="{66E604A6-99FD-4862-979D-A67A334A233F}"/>
              </a:ext>
            </a:extLst>
          </p:cNvPr>
          <p:cNvPicPr>
            <a:picLocks noChangeAspect="1"/>
          </p:cNvPicPr>
          <p:nvPr/>
        </p:nvPicPr>
        <p:blipFill>
          <a:blip r:embed="rId3"/>
          <a:stretch>
            <a:fillRect/>
          </a:stretch>
        </p:blipFill>
        <p:spPr>
          <a:xfrm>
            <a:off x="3428999" y="779639"/>
            <a:ext cx="2286002" cy="2556266"/>
          </a:xfrm>
          <a:prstGeom prst="rect">
            <a:avLst/>
          </a:prstGeom>
        </p:spPr>
      </p:pic>
      <p:pic>
        <p:nvPicPr>
          <p:cNvPr id="9" name="Picture 8">
            <a:extLst>
              <a:ext uri="{FF2B5EF4-FFF2-40B4-BE49-F238E27FC236}">
                <a16:creationId xmlns="" xmlns:a16="http://schemas.microsoft.com/office/drawing/2014/main" id="{72E46C82-AEE1-4340-843D-27F33A1A199B}"/>
              </a:ext>
            </a:extLst>
          </p:cNvPr>
          <p:cNvPicPr>
            <a:picLocks noChangeAspect="1"/>
          </p:cNvPicPr>
          <p:nvPr/>
        </p:nvPicPr>
        <p:blipFill>
          <a:blip r:embed="rId4"/>
          <a:stretch>
            <a:fillRect/>
          </a:stretch>
        </p:blipFill>
        <p:spPr>
          <a:xfrm>
            <a:off x="6006887" y="796534"/>
            <a:ext cx="2286002" cy="255626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04800" y="228600"/>
            <a:ext cx="8610600" cy="609600"/>
          </a:xfrm>
        </p:spPr>
        <p:txBody>
          <a:bodyPr/>
          <a:lstStyle/>
          <a:p>
            <a:r>
              <a:rPr lang="en-US" sz="2000" dirty="0">
                <a:solidFill>
                  <a:srgbClr val="0000FF"/>
                </a:solidFill>
                <a:latin typeface="Verdana" pitchFamily="1" charset="0"/>
                <a:ea typeface="ＭＳ Ｐゴシック" pitchFamily="1" charset="-128"/>
                <a:cs typeface="ＭＳ Ｐゴシック" pitchFamily="1" charset="-128"/>
              </a:rPr>
              <a:t>Tool Tacking for Periacetabular Osteotomy using </a:t>
            </a:r>
            <a:r>
              <a:rPr lang="en-US" sz="2000" dirty="0" err="1">
                <a:solidFill>
                  <a:srgbClr val="0000FF"/>
                </a:solidFill>
                <a:latin typeface="Verdana" pitchFamily="1" charset="0"/>
                <a:ea typeface="ＭＳ Ｐゴシック" pitchFamily="1" charset="-128"/>
                <a:cs typeface="ＭＳ Ｐゴシック" pitchFamily="1" charset="-128"/>
              </a:rPr>
              <a:t>CamC</a:t>
            </a:r>
            <a:endParaRPr lang="en-US" sz="2000" dirty="0">
              <a:solidFill>
                <a:srgbClr val="0000FF"/>
              </a:solidFill>
              <a:latin typeface="Verdana" pitchFamily="1" charset="0"/>
              <a:ea typeface="ＭＳ Ｐゴシック" pitchFamily="1" charset="-128"/>
              <a:cs typeface="ＭＳ Ｐゴシック" pitchFamily="1" charset="-128"/>
            </a:endParaRPr>
          </a:p>
        </p:txBody>
      </p:sp>
      <p:sp>
        <p:nvSpPr>
          <p:cNvPr id="15363" name="Rectangle 3"/>
          <p:cNvSpPr>
            <a:spLocks noGrp="1" noChangeArrowheads="1"/>
          </p:cNvSpPr>
          <p:nvPr>
            <p:ph type="body" idx="1"/>
          </p:nvPr>
        </p:nvSpPr>
        <p:spPr>
          <a:xfrm>
            <a:off x="685800" y="914400"/>
            <a:ext cx="8153400" cy="5486400"/>
          </a:xfrm>
        </p:spPr>
        <p:txBody>
          <a:bodyPr/>
          <a:lstStyle/>
          <a:p>
            <a:pPr>
              <a:lnSpc>
                <a:spcPct val="90000"/>
              </a:lnSpc>
            </a:pPr>
            <a:r>
              <a:rPr lang="en-US" sz="1900" b="1" dirty="0">
                <a:latin typeface="Verdana" pitchFamily="1" charset="0"/>
                <a:ea typeface="ＭＳ Ｐゴシック" pitchFamily="1" charset="-128"/>
                <a:cs typeface="ＭＳ Ｐゴシック" pitchFamily="1" charset="-128"/>
              </a:rPr>
              <a:t>What Students Will Do:</a:t>
            </a:r>
            <a:r>
              <a:rPr lang="en-US" sz="1800" b="1" dirty="0">
                <a:latin typeface="Verdana" pitchFamily="1" charset="0"/>
                <a:ea typeface="ＭＳ Ｐゴシック" pitchFamily="1" charset="-128"/>
                <a:cs typeface="ＭＳ Ｐゴシック" pitchFamily="1" charset="-128"/>
              </a:rPr>
              <a:t> </a:t>
            </a:r>
          </a:p>
          <a:p>
            <a:pPr lvl="1">
              <a:lnSpc>
                <a:spcPct val="90000"/>
              </a:lnSpc>
            </a:pPr>
            <a:r>
              <a:rPr lang="en-US" sz="1800" dirty="0" smtClean="0">
                <a:latin typeface="Verdana" pitchFamily="1" charset="0"/>
                <a:ea typeface="ＭＳ Ｐゴシック" pitchFamily="1" charset="-128"/>
                <a:cs typeface="ＭＳ Ｐゴシック" pitchFamily="1" charset="-128"/>
              </a:rPr>
              <a:t>Use the existing algorithms for 3D/2D </a:t>
            </a:r>
            <a:r>
              <a:rPr lang="en-US" sz="1800" dirty="0">
                <a:latin typeface="Verdana" pitchFamily="1" charset="0"/>
                <a:ea typeface="ＭＳ Ｐゴシック" pitchFamily="1" charset="-128"/>
                <a:cs typeface="ＭＳ Ｐゴシック" pitchFamily="1" charset="-128"/>
              </a:rPr>
              <a:t>registration of CT to intra-op. X-ray</a:t>
            </a:r>
          </a:p>
          <a:p>
            <a:pPr lvl="1">
              <a:lnSpc>
                <a:spcPct val="90000"/>
              </a:lnSpc>
            </a:pPr>
            <a:r>
              <a:rPr lang="en-US" sz="1800" dirty="0">
                <a:latin typeface="Verdana" pitchFamily="1" charset="0"/>
                <a:ea typeface="ＭＳ Ｐゴシック" pitchFamily="1" charset="-128"/>
                <a:cs typeface="ＭＳ Ｐゴシック" pitchFamily="1" charset="-128"/>
              </a:rPr>
              <a:t>Devise tracking algorithm to track </a:t>
            </a:r>
            <a:r>
              <a:rPr lang="en-US" sz="1800" dirty="0" smtClean="0">
                <a:latin typeface="Verdana" pitchFamily="1" charset="0"/>
                <a:ea typeface="ＭＳ Ｐゴシック" pitchFamily="1" charset="-128"/>
                <a:cs typeface="ＭＳ Ｐゴシック" pitchFamily="1" charset="-128"/>
              </a:rPr>
              <a:t>the </a:t>
            </a:r>
            <a:r>
              <a:rPr lang="en-US" sz="1800" dirty="0" err="1" smtClean="0">
                <a:latin typeface="Verdana" pitchFamily="1" charset="0"/>
                <a:ea typeface="ＭＳ Ｐゴシック" pitchFamily="1" charset="-128"/>
                <a:cs typeface="ＭＳ Ｐゴシック" pitchFamily="1" charset="-128"/>
              </a:rPr>
              <a:t>osteotom</a:t>
            </a:r>
            <a:r>
              <a:rPr lang="en-US" sz="1800" dirty="0" smtClean="0">
                <a:latin typeface="Verdana" pitchFamily="1" charset="0"/>
                <a:ea typeface="ＭＳ Ｐゴシック" pitchFamily="1" charset="-128"/>
                <a:cs typeface="ＭＳ Ｐゴシック" pitchFamily="1" charset="-128"/>
              </a:rPr>
              <a:t> </a:t>
            </a:r>
            <a:r>
              <a:rPr lang="en-US" sz="1800" dirty="0">
                <a:latin typeface="Verdana" pitchFamily="1" charset="0"/>
                <a:ea typeface="ＭＳ Ｐゴシック" pitchFamily="1" charset="-128"/>
                <a:cs typeface="ＭＳ Ｐゴシック" pitchFamily="1" charset="-128"/>
              </a:rPr>
              <a:t>in RGBD</a:t>
            </a:r>
          </a:p>
          <a:p>
            <a:pPr lvl="1">
              <a:lnSpc>
                <a:spcPct val="90000"/>
              </a:lnSpc>
            </a:pPr>
            <a:r>
              <a:rPr lang="en-US" sz="1800" dirty="0" smtClean="0">
                <a:latin typeface="Verdana" pitchFamily="1" charset="0"/>
                <a:ea typeface="ＭＳ Ｐゴシック" pitchFamily="1" charset="-128"/>
                <a:cs typeface="ＭＳ Ｐゴシック" pitchFamily="1" charset="-128"/>
              </a:rPr>
              <a:t>Update pre-op</a:t>
            </a:r>
            <a:r>
              <a:rPr lang="en-US" sz="1800" dirty="0">
                <a:latin typeface="Verdana" pitchFamily="1" charset="0"/>
                <a:ea typeface="ＭＳ Ｐゴシック" pitchFamily="1" charset="-128"/>
                <a:cs typeface="ＭＳ Ｐゴシック" pitchFamily="1" charset="-128"/>
              </a:rPr>
              <a:t>. CT based </a:t>
            </a:r>
            <a:r>
              <a:rPr lang="en-US" sz="1800" dirty="0" smtClean="0">
                <a:latin typeface="Verdana" pitchFamily="1" charset="0"/>
                <a:ea typeface="ＭＳ Ｐゴシック" pitchFamily="1" charset="-128"/>
                <a:cs typeface="ＭＳ Ｐゴシック" pitchFamily="1" charset="-128"/>
              </a:rPr>
              <a:t>fracture lines using  </a:t>
            </a:r>
            <a:r>
              <a:rPr lang="en-US" sz="1800" dirty="0" err="1">
                <a:latin typeface="Verdana" pitchFamily="1" charset="0"/>
                <a:ea typeface="ＭＳ Ｐゴシック" pitchFamily="1" charset="-128"/>
                <a:cs typeface="ＭＳ Ｐゴシック" pitchFamily="1" charset="-128"/>
              </a:rPr>
              <a:t>osteotom</a:t>
            </a:r>
            <a:r>
              <a:rPr lang="en-US" sz="1800" dirty="0">
                <a:latin typeface="Verdana" pitchFamily="1" charset="0"/>
                <a:ea typeface="ＭＳ Ｐゴシック" pitchFamily="1" charset="-128"/>
                <a:cs typeface="ＭＳ Ｐゴシック" pitchFamily="1" charset="-128"/>
              </a:rPr>
              <a:t> tracking</a:t>
            </a:r>
          </a:p>
          <a:p>
            <a:pPr marL="457200" lvl="1" indent="0">
              <a:lnSpc>
                <a:spcPct val="90000"/>
              </a:lnSpc>
              <a:buNone/>
            </a:pPr>
            <a:endParaRPr lang="en-US" sz="1800" dirty="0">
              <a:latin typeface="Verdana" pitchFamily="1" charset="0"/>
              <a:ea typeface="ＭＳ Ｐゴシック" pitchFamily="1" charset="-128"/>
              <a:cs typeface="ＭＳ Ｐゴシック" pitchFamily="1" charset="-128"/>
            </a:endParaRPr>
          </a:p>
          <a:p>
            <a:pPr>
              <a:lnSpc>
                <a:spcPct val="90000"/>
              </a:lnSpc>
            </a:pPr>
            <a:r>
              <a:rPr lang="en-US" sz="1900" b="1" dirty="0">
                <a:latin typeface="Verdana" pitchFamily="1" charset="0"/>
                <a:ea typeface="ＭＳ Ｐゴシック" pitchFamily="1" charset="-128"/>
                <a:cs typeface="ＭＳ Ｐゴシック" pitchFamily="1" charset="-128"/>
              </a:rPr>
              <a:t>Deliverables:</a:t>
            </a:r>
            <a:endParaRPr lang="en-US" sz="1800" dirty="0">
              <a:latin typeface="Verdana" pitchFamily="1" charset="0"/>
              <a:ea typeface="ＭＳ Ｐゴシック" pitchFamily="1" charset="-128"/>
              <a:cs typeface="ＭＳ Ｐゴシック" pitchFamily="1" charset="-128"/>
            </a:endParaRPr>
          </a:p>
          <a:p>
            <a:pPr lvl="1">
              <a:lnSpc>
                <a:spcPct val="90000"/>
              </a:lnSpc>
            </a:pPr>
            <a:r>
              <a:rPr lang="en-US" sz="1800" dirty="0">
                <a:latin typeface="Verdana" pitchFamily="1" charset="0"/>
              </a:rPr>
              <a:t>C++ source code</a:t>
            </a:r>
          </a:p>
          <a:p>
            <a:pPr lvl="1">
              <a:lnSpc>
                <a:spcPct val="90000"/>
              </a:lnSpc>
            </a:pPr>
            <a:r>
              <a:rPr lang="en-US" sz="1800" dirty="0">
                <a:latin typeface="Verdana" pitchFamily="1" charset="0"/>
              </a:rPr>
              <a:t>Code documentation</a:t>
            </a:r>
          </a:p>
          <a:p>
            <a:pPr lvl="1">
              <a:lnSpc>
                <a:spcPct val="90000"/>
              </a:lnSpc>
            </a:pPr>
            <a:r>
              <a:rPr lang="en-US" sz="1800" dirty="0">
                <a:latin typeface="Verdana" pitchFamily="1" charset="0"/>
              </a:rPr>
              <a:t>Report describing the methods and achievements</a:t>
            </a:r>
          </a:p>
          <a:p>
            <a:pPr lvl="1">
              <a:lnSpc>
                <a:spcPct val="90000"/>
              </a:lnSpc>
            </a:pPr>
            <a:endParaRPr lang="en-US" sz="1800" dirty="0">
              <a:latin typeface="Verdana" pitchFamily="1" charset="0"/>
            </a:endParaRPr>
          </a:p>
          <a:p>
            <a:pPr>
              <a:lnSpc>
                <a:spcPct val="90000"/>
              </a:lnSpc>
            </a:pPr>
            <a:r>
              <a:rPr lang="en-US" sz="1900" b="1" dirty="0">
                <a:latin typeface="Verdana" pitchFamily="1" charset="0"/>
                <a:ea typeface="ＭＳ Ｐゴシック" pitchFamily="1" charset="-128"/>
                <a:cs typeface="ＭＳ Ｐゴシック" pitchFamily="1" charset="-128"/>
              </a:rPr>
              <a:t>Size group: </a:t>
            </a:r>
            <a:r>
              <a:rPr lang="en-US" sz="1900" dirty="0">
                <a:latin typeface="Verdana" pitchFamily="1" charset="0"/>
                <a:ea typeface="ＭＳ Ｐゴシック" pitchFamily="1" charset="-128"/>
                <a:cs typeface="ＭＳ Ｐゴシック" pitchFamily="1" charset="-128"/>
              </a:rPr>
              <a:t>2-3 (if larger group: learning-based tracking)</a:t>
            </a:r>
          </a:p>
          <a:p>
            <a:pPr>
              <a:lnSpc>
                <a:spcPct val="90000"/>
              </a:lnSpc>
            </a:pPr>
            <a:endParaRPr lang="en-US" sz="1800" b="1" dirty="0">
              <a:latin typeface="Verdana" pitchFamily="1" charset="0"/>
              <a:ea typeface="ＭＳ Ｐゴシック" pitchFamily="1" charset="-128"/>
              <a:cs typeface="ＭＳ Ｐゴシック" pitchFamily="1" charset="-128"/>
            </a:endParaRPr>
          </a:p>
          <a:p>
            <a:pPr>
              <a:lnSpc>
                <a:spcPct val="90000"/>
              </a:lnSpc>
            </a:pPr>
            <a:r>
              <a:rPr lang="en-US" sz="1900" b="1" dirty="0">
                <a:latin typeface="Verdana" pitchFamily="1" charset="0"/>
                <a:ea typeface="ＭＳ Ｐゴシック" pitchFamily="1" charset="-128"/>
                <a:cs typeface="ＭＳ Ｐゴシック" pitchFamily="1" charset="-128"/>
              </a:rPr>
              <a:t>Skills: </a:t>
            </a:r>
            <a:r>
              <a:rPr lang="en-US" sz="1800" dirty="0"/>
              <a:t>Experience with C++ and Transformations desired</a:t>
            </a:r>
          </a:p>
          <a:p>
            <a:pPr>
              <a:lnSpc>
                <a:spcPct val="90000"/>
              </a:lnSpc>
            </a:pPr>
            <a:r>
              <a:rPr lang="en-US" sz="1900" b="1" dirty="0" smtClean="0">
                <a:latin typeface="Verdana" pitchFamily="1" charset="0"/>
                <a:ea typeface="ＭＳ Ｐゴシック" pitchFamily="1" charset="-128"/>
                <a:cs typeface="ＭＳ Ｐゴシック" pitchFamily="1" charset="-128"/>
              </a:rPr>
              <a:t>Mentors</a:t>
            </a:r>
            <a:r>
              <a:rPr lang="en-US" sz="1900" b="1" dirty="0">
                <a:latin typeface="Verdana" pitchFamily="1" charset="0"/>
                <a:ea typeface="ＭＳ Ｐゴシック" pitchFamily="1" charset="-128"/>
                <a:cs typeface="ＭＳ Ｐゴシック" pitchFamily="1" charset="-128"/>
              </a:rPr>
              <a:t>: </a:t>
            </a:r>
            <a:endParaRPr lang="en-US" sz="1900" dirty="0">
              <a:latin typeface="Verdana" pitchFamily="1" charset="0"/>
              <a:ea typeface="ＭＳ Ｐゴシック" pitchFamily="1" charset="-128"/>
              <a:cs typeface="ＭＳ Ｐゴシック" pitchFamily="1" charset="-128"/>
            </a:endParaRPr>
          </a:p>
          <a:p>
            <a:pPr lvl="1">
              <a:lnSpc>
                <a:spcPct val="90000"/>
              </a:lnSpc>
            </a:pPr>
            <a:r>
              <a:rPr lang="en-US" sz="1900" dirty="0">
                <a:latin typeface="Verdana" pitchFamily="1" charset="0"/>
                <a:ea typeface="ＭＳ Ｐゴシック" pitchFamily="1" charset="-128"/>
                <a:cs typeface="ＭＳ Ｐゴシック" pitchFamily="1" charset="-128"/>
              </a:rPr>
              <a:t>Mathias </a:t>
            </a:r>
            <a:r>
              <a:rPr lang="en-US" sz="1900" dirty="0" smtClean="0">
                <a:latin typeface="Verdana" pitchFamily="1" charset="0"/>
                <a:ea typeface="ＭＳ Ｐゴシック" pitchFamily="1" charset="-128"/>
                <a:cs typeface="ＭＳ Ｐゴシック" pitchFamily="1" charset="-128"/>
              </a:rPr>
              <a:t>Unberath</a:t>
            </a:r>
            <a:r>
              <a:rPr lang="en-US" sz="1900" dirty="0" smtClean="0">
                <a:latin typeface="Verdana" pitchFamily="1" charset="0"/>
                <a:ea typeface="ＭＳ Ｐゴシック" pitchFamily="1" charset="-128"/>
                <a:cs typeface="ＭＳ Ｐゴシック" pitchFamily="1" charset="-128"/>
                <a:hlinkClick r:id="rId2"/>
              </a:rPr>
              <a:t>unberath@jhu.edu</a:t>
            </a:r>
            <a:r>
              <a:rPr lang="en-US" sz="1900" dirty="0">
                <a:latin typeface="Verdana" pitchFamily="1" charset="0"/>
                <a:ea typeface="ＭＳ Ｐゴシック" pitchFamily="1" charset="-128"/>
                <a:cs typeface="ＭＳ Ｐゴシック" pitchFamily="1" charset="-128"/>
              </a:rPr>
              <a:t>, </a:t>
            </a:r>
            <a:r>
              <a:rPr lang="en-US" sz="1900" dirty="0" smtClean="0">
                <a:latin typeface="Verdana" pitchFamily="1" charset="0"/>
                <a:ea typeface="ＭＳ Ｐゴシック" pitchFamily="1" charset="-128"/>
                <a:cs typeface="ＭＳ Ｐゴシック" pitchFamily="1" charset="-128"/>
              </a:rPr>
              <a:t>Robert Grupp, Prof</a:t>
            </a:r>
            <a:r>
              <a:rPr lang="en-US" sz="1900" dirty="0">
                <a:latin typeface="Verdana" pitchFamily="1" charset="0"/>
                <a:ea typeface="ＭＳ Ｐゴシック" pitchFamily="1" charset="-128"/>
                <a:cs typeface="ＭＳ Ｐゴシック" pitchFamily="1" charset="-128"/>
              </a:rPr>
              <a:t>. Armand </a:t>
            </a:r>
          </a:p>
          <a:p>
            <a:pPr lvl="1">
              <a:lnSpc>
                <a:spcPct val="90000"/>
              </a:lnSpc>
            </a:pPr>
            <a:r>
              <a:rPr lang="en-US" sz="1900" dirty="0">
                <a:latin typeface="Verdana" pitchFamily="1" charset="0"/>
                <a:ea typeface="ＭＳ Ｐゴシック" pitchFamily="1" charset="-128"/>
                <a:cs typeface="ＭＳ Ｐゴシック" pitchFamily="1" charset="-128"/>
              </a:rPr>
              <a:t>Clinical collaborator: </a:t>
            </a:r>
            <a:r>
              <a:rPr lang="en-US" sz="1900" dirty="0" smtClean="0">
                <a:latin typeface="Verdana" pitchFamily="1" charset="0"/>
                <a:ea typeface="ＭＳ Ｐゴシック" pitchFamily="1" charset="-128"/>
                <a:cs typeface="ＭＳ Ｐゴシック" pitchFamily="1" charset="-128"/>
              </a:rPr>
              <a:t>Prof. John Tis.</a:t>
            </a:r>
            <a:endParaRPr lang="en-US" sz="1900" dirty="0">
              <a:latin typeface="Verdana" pitchFamily="1" charset="0"/>
              <a:ea typeface="ＭＳ Ｐゴシック" pitchFamily="1" charset="-128"/>
              <a:cs typeface="ＭＳ Ｐゴシック" pitchFamily="1" charset="-128"/>
            </a:endParaRPr>
          </a:p>
        </p:txBody>
      </p:sp>
    </p:spTree>
    <p:extLst>
      <p:ext uri="{BB962C8B-B14F-4D97-AF65-F5344CB8AC3E}">
        <p14:creationId xmlns:p14="http://schemas.microsoft.com/office/powerpoint/2010/main" val="3286973823"/>
      </p:ext>
    </p:extLst>
  </p:cSld>
  <p:clrMapOvr>
    <a:masterClrMapping/>
  </p:clrMapOvr>
</p:sld>
</file>

<file path=ppt/theme/theme1.xml><?xml version="1.0" encoding="utf-8"?>
<a:theme xmlns:a="http://schemas.openxmlformats.org/drawingml/2006/main" name="CIS-Lecture">
  <a:themeElements>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IS-Lectur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lnDef>
  </a:objectDefaults>
  <a:extraClrSchemeLst>
    <a:extraClrScheme>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IS-Lectur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IS-Lectur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IS-Lectur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IS-Lectur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IS-Lectur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IS-Lectur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CIS-Lecture</Template>
  <TotalTime>6091</TotalTime>
  <Words>215</Words>
  <Application>Microsoft Office PowerPoint</Application>
  <PresentationFormat>On-screen Show (4:3)</PresentationFormat>
  <Paragraphs>24</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CIS-Lecture</vt:lpstr>
      <vt:lpstr>Tool Tacking for Periacetabular Osteotomy using CamC</vt:lpstr>
      <vt:lpstr>Tool Tacking for Periacetabular Osteotomy using CamC</vt:lpstr>
    </vt:vector>
  </TitlesOfParts>
  <Company>Johns Hopkins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Possible projects (examples)</dc:title>
  <dc:creator>R. H. Taylor</dc:creator>
  <cp:lastModifiedBy>Armand, Mehran</cp:lastModifiedBy>
  <cp:revision>83</cp:revision>
  <cp:lastPrinted>1998-01-12T19:42:20Z</cp:lastPrinted>
  <dcterms:created xsi:type="dcterms:W3CDTF">2014-01-14T11:21:36Z</dcterms:created>
  <dcterms:modified xsi:type="dcterms:W3CDTF">2018-01-29T16:35:20Z</dcterms:modified>
</cp:coreProperties>
</file>