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58" r:id="rId1"/>
  </p:sldMasterIdLst>
  <p:notesMasterIdLst>
    <p:notesMasterId r:id="rId25"/>
  </p:notesMasterIdLst>
  <p:handoutMasterIdLst>
    <p:handoutMasterId r:id="rId26"/>
  </p:handoutMasterIdLst>
  <p:sldIdLst>
    <p:sldId id="256" r:id="rId2"/>
    <p:sldId id="475" r:id="rId3"/>
    <p:sldId id="491" r:id="rId4"/>
    <p:sldId id="492" r:id="rId5"/>
    <p:sldId id="493" r:id="rId6"/>
    <p:sldId id="494" r:id="rId7"/>
    <p:sldId id="495" r:id="rId8"/>
    <p:sldId id="496" r:id="rId9"/>
    <p:sldId id="497" r:id="rId10"/>
    <p:sldId id="477" r:id="rId11"/>
    <p:sldId id="498" r:id="rId12"/>
    <p:sldId id="499" r:id="rId13"/>
    <p:sldId id="500" r:id="rId14"/>
    <p:sldId id="501" r:id="rId15"/>
    <p:sldId id="478" r:id="rId16"/>
    <p:sldId id="480" r:id="rId17"/>
    <p:sldId id="504" r:id="rId18"/>
    <p:sldId id="479" r:id="rId19"/>
    <p:sldId id="502" r:id="rId20"/>
    <p:sldId id="503" r:id="rId21"/>
    <p:sldId id="483" r:id="rId22"/>
    <p:sldId id="484" r:id="rId23"/>
    <p:sldId id="48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1797956167@qq.com" initials="1" lastIdx="1" clrIdx="0">
    <p:extLst>
      <p:ext uri="{19B8F6BF-5375-455C-9EA6-DF929625EA0E}">
        <p15:presenceInfo xmlns:p15="http://schemas.microsoft.com/office/powerpoint/2012/main" userId="62795c9a7184e75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AD8"/>
    <a:srgbClr val="F924EF"/>
    <a:srgbClr val="5882C9"/>
    <a:srgbClr val="9E480D"/>
    <a:srgbClr val="4EAC5B"/>
    <a:srgbClr val="011893"/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817"/>
    <p:restoredTop sz="94070"/>
  </p:normalViewPr>
  <p:slideViewPr>
    <p:cSldViewPr snapToGrid="0" snapToObjects="1">
      <p:cViewPr varScale="1">
        <p:scale>
          <a:sx n="119" d="100"/>
          <a:sy n="119" d="100"/>
        </p:scale>
        <p:origin x="872" y="1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ng Gao" userId="aa93c9f2-322f-4c0d-9824-b0f4d7815ec7" providerId="ADAL" clId="{BD383B39-E513-CC4A-94F7-B6DF9C5CAFE4}"/>
  </pc:docChgLst>
  <pc:docChgLst>
    <pc:chgData name="Cong Gao" userId="aa93c9f2-322f-4c0d-9824-b0f4d7815ec7" providerId="ADAL" clId="{249EF839-D3E7-144B-93B7-496347C1816D}"/>
  </pc:docChgLst>
  <pc:docChgLst>
    <pc:chgData name="Cong Gao" userId="aa93c9f2-322f-4c0d-9824-b0f4d7815ec7" providerId="ADAL" clId="{2778BDA9-C33C-DF4C-ADB3-FB18B168C470}"/>
  </pc:docChgLst>
  <pc:docChgLst>
    <pc:chgData name="Cong Gao" userId="S::cgao11@jh.edu::aa93c9f2-322f-4c0d-9824-b0f4d7815ec7" providerId="AD" clId="Web-{16FA4A4F-6123-46CA-BC1A-560835EAE22C}"/>
  </pc:docChgLst>
  <pc:docChgLst>
    <pc:chgData name="Cong Gao" userId="aa93c9f2-322f-4c0d-9824-b0f4d7815ec7" providerId="ADAL" clId="{7B705052-39DC-7449-88E9-2775CF3E173D}"/>
  </pc:docChgLst>
  <pc:docChgLst>
    <pc:chgData name="Cong Gao" userId="aa93c9f2-322f-4c0d-9824-b0f4d7815ec7" providerId="ADAL" clId="{DDF9BC3F-1384-7C42-9DCA-86B03D27C550}"/>
  </pc:docChgLst>
  <pc:docChgLst>
    <pc:chgData name="Cong Gao" userId="aa93c9f2-322f-4c0d-9824-b0f4d7815ec7" providerId="ADAL" clId="{E8C2BDB4-2C1F-7740-9682-B39199DAC581}"/>
  </pc:docChgLst>
  <pc:docChgLst>
    <pc:chgData name="Cong Gao" userId="aa93c9f2-322f-4c0d-9824-b0f4d7815ec7" providerId="ADAL" clId="{C11855BF-2461-0E40-9C3C-8EDDCE8C662A}"/>
  </pc:docChgLst>
  <pc:docChgLst>
    <pc:chgData name="Cong Gao" userId="aa93c9f2-322f-4c0d-9824-b0f4d7815ec7" providerId="ADAL" clId="{FB8C68D4-CB4C-2B4F-B409-207EACBE469E}"/>
  </pc:docChgLst>
  <pc:docChgLst>
    <pc:chgData name="Cong Gao" userId="aa93c9f2-322f-4c0d-9824-b0f4d7815ec7" providerId="ADAL" clId="{C51B7BB9-758F-3F4B-92E3-A7A871F370C7}"/>
  </pc:docChgLst>
  <pc:docChgLst>
    <pc:chgData name="Cong Gao" userId="aa93c9f2-322f-4c0d-9824-b0f4d7815ec7" providerId="ADAL" clId="{521E666C-DF97-6D4E-8FCC-E9D9C1899020}"/>
  </pc:docChgLst>
  <pc:docChgLst>
    <pc:chgData name="Cong Gao" userId="aa93c9f2-322f-4c0d-9824-b0f4d7815ec7" providerId="ADAL" clId="{263A7E1F-ED0B-DB44-8661-05EF80DB4FDE}"/>
    <pc:docChg chg="custSel addSld delSld modSld">
      <pc:chgData name="Cong Gao" userId="aa93c9f2-322f-4c0d-9824-b0f4d7815ec7" providerId="ADAL" clId="{263A7E1F-ED0B-DB44-8661-05EF80DB4FDE}" dt="2019-02-15T18:46:00.924" v="280" actId="20577"/>
      <pc:docMkLst>
        <pc:docMk/>
      </pc:docMkLst>
      <pc:sldChg chg="addSp delSp modSp modNotesTx">
        <pc:chgData name="Cong Gao" userId="aa93c9f2-322f-4c0d-9824-b0f4d7815ec7" providerId="ADAL" clId="{263A7E1F-ED0B-DB44-8661-05EF80DB4FDE}" dt="2019-02-15T18:46:00.924" v="280" actId="20577"/>
        <pc:sldMkLst>
          <pc:docMk/>
          <pc:sldMk cId="4094322216" sldId="475"/>
        </pc:sldMkLst>
        <pc:spChg chg="add mod">
          <ac:chgData name="Cong Gao" userId="aa93c9f2-322f-4c0d-9824-b0f4d7815ec7" providerId="ADAL" clId="{263A7E1F-ED0B-DB44-8661-05EF80DB4FDE}" dt="2019-02-15T18:45:07.096" v="209" actId="14100"/>
          <ac:spMkLst>
            <pc:docMk/>
            <pc:sldMk cId="4094322216" sldId="475"/>
            <ac:spMk id="2" creationId="{3AEF6235-069E-7544-9C26-C945C1CB7A56}"/>
          </ac:spMkLst>
        </pc:spChg>
        <pc:spChg chg="mod">
          <ac:chgData name="Cong Gao" userId="aa93c9f2-322f-4c0d-9824-b0f4d7815ec7" providerId="ADAL" clId="{263A7E1F-ED0B-DB44-8661-05EF80DB4FDE}" dt="2019-02-15T18:44:09.429" v="121" actId="20577"/>
          <ac:spMkLst>
            <pc:docMk/>
            <pc:sldMk cId="4094322216" sldId="475"/>
            <ac:spMk id="12" creationId="{748E5AE2-81C4-2644-AEF0-38F41F195881}"/>
          </ac:spMkLst>
        </pc:spChg>
        <pc:spChg chg="add mod">
          <ac:chgData name="Cong Gao" userId="aa93c9f2-322f-4c0d-9824-b0f4d7815ec7" providerId="ADAL" clId="{263A7E1F-ED0B-DB44-8661-05EF80DB4FDE}" dt="2019-02-15T18:46:00.924" v="280" actId="20577"/>
          <ac:spMkLst>
            <pc:docMk/>
            <pc:sldMk cId="4094322216" sldId="475"/>
            <ac:spMk id="35" creationId="{C4A043A0-4E16-464B-BCD7-9561EC90AEE1}"/>
          </ac:spMkLst>
        </pc:spChg>
        <pc:spChg chg="del">
          <ac:chgData name="Cong Gao" userId="aa93c9f2-322f-4c0d-9824-b0f4d7815ec7" providerId="ADAL" clId="{263A7E1F-ED0B-DB44-8661-05EF80DB4FDE}" dt="2019-02-15T18:43:52.823" v="103" actId="478"/>
          <ac:spMkLst>
            <pc:docMk/>
            <pc:sldMk cId="4094322216" sldId="475"/>
            <ac:spMk id="40" creationId="{DD14A330-8F5F-0341-9F60-DF788EECF353}"/>
          </ac:spMkLst>
        </pc:spChg>
        <pc:spChg chg="del">
          <ac:chgData name="Cong Gao" userId="aa93c9f2-322f-4c0d-9824-b0f4d7815ec7" providerId="ADAL" clId="{263A7E1F-ED0B-DB44-8661-05EF80DB4FDE}" dt="2019-02-15T18:43:52.823" v="103" actId="478"/>
          <ac:spMkLst>
            <pc:docMk/>
            <pc:sldMk cId="4094322216" sldId="475"/>
            <ac:spMk id="41" creationId="{EF67304C-5BFD-DF40-95ED-219884E754FC}"/>
          </ac:spMkLst>
        </pc:spChg>
        <pc:spChg chg="del">
          <ac:chgData name="Cong Gao" userId="aa93c9f2-322f-4c0d-9824-b0f4d7815ec7" providerId="ADAL" clId="{263A7E1F-ED0B-DB44-8661-05EF80DB4FDE}" dt="2019-02-15T18:43:52.823" v="103" actId="478"/>
          <ac:spMkLst>
            <pc:docMk/>
            <pc:sldMk cId="4094322216" sldId="475"/>
            <ac:spMk id="42" creationId="{3DE0757E-DACB-D349-A87B-22DBE79A07EE}"/>
          </ac:spMkLst>
        </pc:spChg>
        <pc:spChg chg="del">
          <ac:chgData name="Cong Gao" userId="aa93c9f2-322f-4c0d-9824-b0f4d7815ec7" providerId="ADAL" clId="{263A7E1F-ED0B-DB44-8661-05EF80DB4FDE}" dt="2019-02-15T18:43:52.823" v="103" actId="478"/>
          <ac:spMkLst>
            <pc:docMk/>
            <pc:sldMk cId="4094322216" sldId="475"/>
            <ac:spMk id="43" creationId="{919016D0-924D-E646-9886-085933595870}"/>
          </ac:spMkLst>
        </pc:spChg>
        <pc:spChg chg="del">
          <ac:chgData name="Cong Gao" userId="aa93c9f2-322f-4c0d-9824-b0f4d7815ec7" providerId="ADAL" clId="{263A7E1F-ED0B-DB44-8661-05EF80DB4FDE}" dt="2019-02-15T18:43:52.823" v="103" actId="478"/>
          <ac:spMkLst>
            <pc:docMk/>
            <pc:sldMk cId="4094322216" sldId="475"/>
            <ac:spMk id="44" creationId="{CB9A56A9-FA6F-1448-B768-D60CB6C93ABE}"/>
          </ac:spMkLst>
        </pc:spChg>
        <pc:spChg chg="del">
          <ac:chgData name="Cong Gao" userId="aa93c9f2-322f-4c0d-9824-b0f4d7815ec7" providerId="ADAL" clId="{263A7E1F-ED0B-DB44-8661-05EF80DB4FDE}" dt="2019-02-15T18:43:58.747" v="104" actId="478"/>
          <ac:spMkLst>
            <pc:docMk/>
            <pc:sldMk cId="4094322216" sldId="475"/>
            <ac:spMk id="46" creationId="{9C1F95B7-69E3-7542-80E1-2C5EEE0C26A6}"/>
          </ac:spMkLst>
        </pc:spChg>
        <pc:spChg chg="del">
          <ac:chgData name="Cong Gao" userId="aa93c9f2-322f-4c0d-9824-b0f4d7815ec7" providerId="ADAL" clId="{263A7E1F-ED0B-DB44-8661-05EF80DB4FDE}" dt="2019-02-15T18:43:52.823" v="103" actId="478"/>
          <ac:spMkLst>
            <pc:docMk/>
            <pc:sldMk cId="4094322216" sldId="475"/>
            <ac:spMk id="47" creationId="{6C9F8D86-41E2-6A4A-B82E-BBA7D17BF4FC}"/>
          </ac:spMkLst>
        </pc:spChg>
        <pc:spChg chg="del">
          <ac:chgData name="Cong Gao" userId="aa93c9f2-322f-4c0d-9824-b0f4d7815ec7" providerId="ADAL" clId="{263A7E1F-ED0B-DB44-8661-05EF80DB4FDE}" dt="2019-02-15T18:43:52.823" v="103" actId="478"/>
          <ac:spMkLst>
            <pc:docMk/>
            <pc:sldMk cId="4094322216" sldId="475"/>
            <ac:spMk id="48" creationId="{0D045D80-E7F5-014C-AD7D-B0197ACF7DE0}"/>
          </ac:spMkLst>
        </pc:spChg>
        <pc:spChg chg="del">
          <ac:chgData name="Cong Gao" userId="aa93c9f2-322f-4c0d-9824-b0f4d7815ec7" providerId="ADAL" clId="{263A7E1F-ED0B-DB44-8661-05EF80DB4FDE}" dt="2019-02-15T18:43:52.823" v="103" actId="478"/>
          <ac:spMkLst>
            <pc:docMk/>
            <pc:sldMk cId="4094322216" sldId="475"/>
            <ac:spMk id="49" creationId="{BB6E8F65-A7C5-A849-A65C-E73A4AD883DC}"/>
          </ac:spMkLst>
        </pc:spChg>
        <pc:spChg chg="del">
          <ac:chgData name="Cong Gao" userId="aa93c9f2-322f-4c0d-9824-b0f4d7815ec7" providerId="ADAL" clId="{263A7E1F-ED0B-DB44-8661-05EF80DB4FDE}" dt="2019-02-15T18:43:52.823" v="103" actId="478"/>
          <ac:spMkLst>
            <pc:docMk/>
            <pc:sldMk cId="4094322216" sldId="475"/>
            <ac:spMk id="85" creationId="{28643695-1DB2-DC49-B11B-323BD5C41F04}"/>
          </ac:spMkLst>
        </pc:spChg>
        <pc:spChg chg="del">
          <ac:chgData name="Cong Gao" userId="aa93c9f2-322f-4c0d-9824-b0f4d7815ec7" providerId="ADAL" clId="{263A7E1F-ED0B-DB44-8661-05EF80DB4FDE}" dt="2019-02-15T18:43:52.823" v="103" actId="478"/>
          <ac:spMkLst>
            <pc:docMk/>
            <pc:sldMk cId="4094322216" sldId="475"/>
            <ac:spMk id="86" creationId="{9CB1BE30-B987-8F45-A071-2614F8ACC0BC}"/>
          </ac:spMkLst>
        </pc:spChg>
        <pc:spChg chg="del">
          <ac:chgData name="Cong Gao" userId="aa93c9f2-322f-4c0d-9824-b0f4d7815ec7" providerId="ADAL" clId="{263A7E1F-ED0B-DB44-8661-05EF80DB4FDE}" dt="2019-02-15T18:43:52.823" v="103" actId="478"/>
          <ac:spMkLst>
            <pc:docMk/>
            <pc:sldMk cId="4094322216" sldId="475"/>
            <ac:spMk id="87" creationId="{A3349FC7-F706-934F-AB11-7CC1FE1B97F4}"/>
          </ac:spMkLst>
        </pc:spChg>
        <pc:spChg chg="del">
          <ac:chgData name="Cong Gao" userId="aa93c9f2-322f-4c0d-9824-b0f4d7815ec7" providerId="ADAL" clId="{263A7E1F-ED0B-DB44-8661-05EF80DB4FDE}" dt="2019-02-15T18:43:52.823" v="103" actId="478"/>
          <ac:spMkLst>
            <pc:docMk/>
            <pc:sldMk cId="4094322216" sldId="475"/>
            <ac:spMk id="88" creationId="{3F4CF80A-64EA-0743-87CA-2C60F9F25723}"/>
          </ac:spMkLst>
        </pc:spChg>
        <pc:spChg chg="del">
          <ac:chgData name="Cong Gao" userId="aa93c9f2-322f-4c0d-9824-b0f4d7815ec7" providerId="ADAL" clId="{263A7E1F-ED0B-DB44-8661-05EF80DB4FDE}" dt="2019-02-15T18:43:52.823" v="103" actId="478"/>
          <ac:spMkLst>
            <pc:docMk/>
            <pc:sldMk cId="4094322216" sldId="475"/>
            <ac:spMk id="89" creationId="{707DF978-398E-C547-BB27-EBA1A4FF157E}"/>
          </ac:spMkLst>
        </pc:spChg>
        <pc:spChg chg="del">
          <ac:chgData name="Cong Gao" userId="aa93c9f2-322f-4c0d-9824-b0f4d7815ec7" providerId="ADAL" clId="{263A7E1F-ED0B-DB44-8661-05EF80DB4FDE}" dt="2019-02-15T18:43:52.823" v="103" actId="478"/>
          <ac:spMkLst>
            <pc:docMk/>
            <pc:sldMk cId="4094322216" sldId="475"/>
            <ac:spMk id="90" creationId="{3FE44909-B4B0-AE43-B586-C1AB988A4739}"/>
          </ac:spMkLst>
        </pc:spChg>
        <pc:spChg chg="del">
          <ac:chgData name="Cong Gao" userId="aa93c9f2-322f-4c0d-9824-b0f4d7815ec7" providerId="ADAL" clId="{263A7E1F-ED0B-DB44-8661-05EF80DB4FDE}" dt="2019-02-15T18:43:52.823" v="103" actId="478"/>
          <ac:spMkLst>
            <pc:docMk/>
            <pc:sldMk cId="4094322216" sldId="475"/>
            <ac:spMk id="91" creationId="{83BC4563-AD5D-EF44-BD25-8BA709658C72}"/>
          </ac:spMkLst>
        </pc:spChg>
        <pc:spChg chg="del">
          <ac:chgData name="Cong Gao" userId="aa93c9f2-322f-4c0d-9824-b0f4d7815ec7" providerId="ADAL" clId="{263A7E1F-ED0B-DB44-8661-05EF80DB4FDE}" dt="2019-02-15T18:43:52.823" v="103" actId="478"/>
          <ac:spMkLst>
            <pc:docMk/>
            <pc:sldMk cId="4094322216" sldId="475"/>
            <ac:spMk id="93" creationId="{796874BA-02F3-1B47-9164-1668DF547B88}"/>
          </ac:spMkLst>
        </pc:spChg>
        <pc:spChg chg="del">
          <ac:chgData name="Cong Gao" userId="aa93c9f2-322f-4c0d-9824-b0f4d7815ec7" providerId="ADAL" clId="{263A7E1F-ED0B-DB44-8661-05EF80DB4FDE}" dt="2019-02-15T18:43:52.823" v="103" actId="478"/>
          <ac:spMkLst>
            <pc:docMk/>
            <pc:sldMk cId="4094322216" sldId="475"/>
            <ac:spMk id="94" creationId="{7037F676-6761-2E4E-8586-1E2A9000857C}"/>
          </ac:spMkLst>
        </pc:spChg>
        <pc:spChg chg="del">
          <ac:chgData name="Cong Gao" userId="aa93c9f2-322f-4c0d-9824-b0f4d7815ec7" providerId="ADAL" clId="{263A7E1F-ED0B-DB44-8661-05EF80DB4FDE}" dt="2019-02-15T18:43:52.823" v="103" actId="478"/>
          <ac:spMkLst>
            <pc:docMk/>
            <pc:sldMk cId="4094322216" sldId="475"/>
            <ac:spMk id="97" creationId="{71329517-763D-7440-8305-E2629D1C4530}"/>
          </ac:spMkLst>
        </pc:spChg>
        <pc:spChg chg="del">
          <ac:chgData name="Cong Gao" userId="aa93c9f2-322f-4c0d-9824-b0f4d7815ec7" providerId="ADAL" clId="{263A7E1F-ED0B-DB44-8661-05EF80DB4FDE}" dt="2019-02-15T18:43:58.747" v="104" actId="478"/>
          <ac:spMkLst>
            <pc:docMk/>
            <pc:sldMk cId="4094322216" sldId="475"/>
            <ac:spMk id="98" creationId="{63520D0A-5923-144A-8344-749136AFA262}"/>
          </ac:spMkLst>
        </pc:spChg>
        <pc:picChg chg="del">
          <ac:chgData name="Cong Gao" userId="aa93c9f2-322f-4c0d-9824-b0f4d7815ec7" providerId="ADAL" clId="{263A7E1F-ED0B-DB44-8661-05EF80DB4FDE}" dt="2019-02-15T18:43:52.823" v="103" actId="478"/>
          <ac:picMkLst>
            <pc:docMk/>
            <pc:sldMk cId="4094322216" sldId="475"/>
            <ac:picMk id="39" creationId="{BAE5DC0A-2EFC-CB40-9816-7D368B7B0348}"/>
          </ac:picMkLst>
        </pc:picChg>
        <pc:picChg chg="del">
          <ac:chgData name="Cong Gao" userId="aa93c9f2-322f-4c0d-9824-b0f4d7815ec7" providerId="ADAL" clId="{263A7E1F-ED0B-DB44-8661-05EF80DB4FDE}" dt="2019-02-15T18:43:52.823" v="103" actId="478"/>
          <ac:picMkLst>
            <pc:docMk/>
            <pc:sldMk cId="4094322216" sldId="475"/>
            <ac:picMk id="45" creationId="{336AF9DF-3B17-1E49-B901-011559D26718}"/>
          </ac:picMkLst>
        </pc:picChg>
        <pc:picChg chg="del">
          <ac:chgData name="Cong Gao" userId="aa93c9f2-322f-4c0d-9824-b0f4d7815ec7" providerId="ADAL" clId="{263A7E1F-ED0B-DB44-8661-05EF80DB4FDE}" dt="2019-02-15T18:43:52.823" v="103" actId="478"/>
          <ac:picMkLst>
            <pc:docMk/>
            <pc:sldMk cId="4094322216" sldId="475"/>
            <ac:picMk id="92" creationId="{BD2ED7C6-BD3E-C642-AD20-8D1868E5B551}"/>
          </ac:picMkLst>
        </pc:picChg>
        <pc:picChg chg="del">
          <ac:chgData name="Cong Gao" userId="aa93c9f2-322f-4c0d-9824-b0f4d7815ec7" providerId="ADAL" clId="{263A7E1F-ED0B-DB44-8661-05EF80DB4FDE}" dt="2019-02-15T18:43:52.823" v="103" actId="478"/>
          <ac:picMkLst>
            <pc:docMk/>
            <pc:sldMk cId="4094322216" sldId="475"/>
            <ac:picMk id="95" creationId="{F2B4201E-2C4C-EB41-9060-4ED93CF00E0E}"/>
          </ac:picMkLst>
        </pc:picChg>
        <pc:picChg chg="del">
          <ac:chgData name="Cong Gao" userId="aa93c9f2-322f-4c0d-9824-b0f4d7815ec7" providerId="ADAL" clId="{263A7E1F-ED0B-DB44-8661-05EF80DB4FDE}" dt="2019-02-15T18:43:52.823" v="103" actId="478"/>
          <ac:picMkLst>
            <pc:docMk/>
            <pc:sldMk cId="4094322216" sldId="475"/>
            <ac:picMk id="96" creationId="{D9B100F5-112A-2B4F-8568-479C987B1FE0}"/>
          </ac:picMkLst>
        </pc:picChg>
        <pc:picChg chg="del">
          <ac:chgData name="Cong Gao" userId="aa93c9f2-322f-4c0d-9824-b0f4d7815ec7" providerId="ADAL" clId="{263A7E1F-ED0B-DB44-8661-05EF80DB4FDE}" dt="2019-02-15T18:43:52.823" v="103" actId="478"/>
          <ac:picMkLst>
            <pc:docMk/>
            <pc:sldMk cId="4094322216" sldId="475"/>
            <ac:picMk id="99" creationId="{60C97A81-94A2-FF41-8B98-E2B20CA4CD25}"/>
          </ac:picMkLst>
        </pc:picChg>
        <pc:picChg chg="del">
          <ac:chgData name="Cong Gao" userId="aa93c9f2-322f-4c0d-9824-b0f4d7815ec7" providerId="ADAL" clId="{263A7E1F-ED0B-DB44-8661-05EF80DB4FDE}" dt="2019-02-15T18:43:52.823" v="103" actId="478"/>
          <ac:picMkLst>
            <pc:docMk/>
            <pc:sldMk cId="4094322216" sldId="475"/>
            <ac:picMk id="100" creationId="{EA311DF0-9E73-4F4D-B2B3-357FFD12D7E9}"/>
          </ac:picMkLst>
        </pc:picChg>
        <pc:cxnChg chg="del mod">
          <ac:chgData name="Cong Gao" userId="aa93c9f2-322f-4c0d-9824-b0f4d7815ec7" providerId="ADAL" clId="{263A7E1F-ED0B-DB44-8661-05EF80DB4FDE}" dt="2019-02-15T18:43:52.823" v="103" actId="478"/>
          <ac:cxnSpMkLst>
            <pc:docMk/>
            <pc:sldMk cId="4094322216" sldId="475"/>
            <ac:cxnSpMk id="65" creationId="{3BEED59F-92F5-F549-A2DF-1746167252D9}"/>
          </ac:cxnSpMkLst>
        </pc:cxnChg>
        <pc:cxnChg chg="del mod">
          <ac:chgData name="Cong Gao" userId="aa93c9f2-322f-4c0d-9824-b0f4d7815ec7" providerId="ADAL" clId="{263A7E1F-ED0B-DB44-8661-05EF80DB4FDE}" dt="2019-02-15T18:43:52.823" v="103" actId="478"/>
          <ac:cxnSpMkLst>
            <pc:docMk/>
            <pc:sldMk cId="4094322216" sldId="475"/>
            <ac:cxnSpMk id="73" creationId="{0AFACDC9-415A-8E43-91D3-4C37F9363C35}"/>
          </ac:cxnSpMkLst>
        </pc:cxnChg>
      </pc:sldChg>
    </pc:docChg>
  </pc:docChgLst>
  <pc:docChgLst>
    <pc:chgData name="Cong Gao" userId="aa93c9f2-322f-4c0d-9824-b0f4d7815ec7" providerId="ADAL" clId="{D7CA5F4F-6257-F944-9199-60C30720F036}"/>
  </pc:docChgLst>
  <pc:docChgLst>
    <pc:chgData name="Cong Gao" userId="aa93c9f2-322f-4c0d-9824-b0f4d7815ec7" providerId="ADAL" clId="{355D90BF-B25C-9943-B5E3-7D494E7C8BA6}"/>
  </pc:docChgLst>
  <pc:docChgLst>
    <pc:chgData name="Cong Gao" userId="aa93c9f2-322f-4c0d-9824-b0f4d7815ec7" providerId="ADAL" clId="{2C0D5434-2018-DF4A-AA84-A8A862DDA3D7}"/>
  </pc:docChgLst>
  <pc:docChgLst>
    <pc:chgData name="Cong Gao" userId="aa93c9f2-322f-4c0d-9824-b0f4d7815ec7" providerId="ADAL" clId="{3F918F2F-E192-1247-9894-14C64FBFBC7F}"/>
  </pc:docChgLst>
  <pc:docChgLst>
    <pc:chgData name="Cong Gao" userId="aa93c9f2-322f-4c0d-9824-b0f4d7815ec7" providerId="ADAL" clId="{2632D556-B607-334F-A344-44785D4DA77E}"/>
  </pc:docChgLst>
  <pc:docChgLst>
    <pc:chgData name="Cong Gao" userId="aa93c9f2-322f-4c0d-9824-b0f4d7815ec7" providerId="ADAL" clId="{230C3F55-D4C9-CE4D-A4E0-7F4585A7ABF0}"/>
  </pc:docChgLst>
  <pc:docChgLst>
    <pc:chgData name="Cong Gao" userId="aa93c9f2-322f-4c0d-9824-b0f4d7815ec7" providerId="ADAL" clId="{23E0D6B1-0866-5347-AA34-ECDB0B710432}"/>
  </pc:docChgLst>
  <pc:docChgLst>
    <pc:chgData name="Cong Gao" userId="aa93c9f2-322f-4c0d-9824-b0f4d7815ec7" providerId="ADAL" clId="{72E362B2-1721-2F45-832B-C713E12E8EB3}"/>
  </pc:docChgLst>
  <pc:docChgLst>
    <pc:chgData name="Cong Gao" userId="aa93c9f2-322f-4c0d-9824-b0f4d7815ec7" providerId="ADAL" clId="{8D0FAE1D-9F94-9647-935A-E5EEBFCB800A}"/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E29B60F-9D34-EF44-AE6E-AC273A93F26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DC27FB-7B92-EE47-AC95-5AEB4F0D832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24A495-BEDE-9A49-B4B2-5494AB95571D}" type="datetimeFigureOut">
              <a:rPr lang="en-US" smtClean="0"/>
              <a:t>4/17/19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602E2B-59C2-E24A-8229-51A73AD1959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6D8963-2E14-BF4F-B9CB-CA0D559B2C3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29BA9D-685B-544B-879D-885D47658B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4053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22F764-3578-2F4C-B913-DDEDFC92E568}" type="datetimeFigureOut">
              <a:rPr lang="en-US" smtClean="0"/>
              <a:t>4/17/19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4E3990-5F7E-1843-9F90-38321A306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8320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4E3990-5F7E-1843-9F90-38321A30686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5682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87D911-E2CE-804A-AC8A-CAEAD68141A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2313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87D911-E2CE-804A-AC8A-CAEAD68141A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0856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87D911-E2CE-804A-AC8A-CAEAD68141A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6602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87D911-E2CE-804A-AC8A-CAEAD68141A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8898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87D911-E2CE-804A-AC8A-CAEAD68141A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6745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87D911-E2CE-804A-AC8A-CAEAD68141A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2008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DeepDRR, a network framework that could segment materials in 3D from CT scans, and combining scatter and noise, which lead to high-quality simulations to the real X-ray images.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87D911-E2CE-804A-AC8A-CAEAD68141A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1829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DeepDRR, a network framework that could segment materials in 3D from CT scans, and combining scatter and noise, which lead to high-quality simulations to the real X-ray images.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87D911-E2CE-804A-AC8A-CAEAD68141A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2873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87D911-E2CE-804A-AC8A-CAEAD68141A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8618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87D911-E2CE-804A-AC8A-CAEAD68141A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2677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87D911-E2CE-804A-AC8A-CAEAD68141A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9655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87D911-E2CE-804A-AC8A-CAEAD68141A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8445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87D911-E2CE-804A-AC8A-CAEAD68141A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4200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87D911-E2CE-804A-AC8A-CAEAD68141A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5555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87D911-E2CE-804A-AC8A-CAEAD68141A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7607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87D911-E2CE-804A-AC8A-CAEAD68141A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176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formula is the physics model of X-ray detector. m(u) is the measurement of detector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87D911-E2CE-804A-AC8A-CAEAD68141A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0556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can then try to compose the items to a simple expression. </a:t>
            </a:r>
          </a:p>
          <a:p>
            <a:r>
              <a:rPr lang="en-US" dirty="0"/>
              <a:t>This integral is basically the thickness of material corresponding to each 2D pixel. We name it T(u)</a:t>
            </a:r>
          </a:p>
          <a:p>
            <a:r>
              <a:rPr lang="en-US" dirty="0"/>
              <a:t>The other part is the coefficient depending on spectrum and attenuation parameters.</a:t>
            </a:r>
          </a:p>
          <a:p>
            <a:r>
              <a:rPr lang="en-US" dirty="0"/>
              <a:t>Then we have this linear equation, where L and H mark the energy, number 1 and 2 mark the material type. T(u) is our unknown.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87D911-E2CE-804A-AC8A-CAEAD68141A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7393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87D911-E2CE-804A-AC8A-CAEAD68141A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6113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attenuation coefficient is measured and published by an online resource center.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87D911-E2CE-804A-AC8A-CAEAD68141A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5146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87D911-E2CE-804A-AC8A-CAEAD68141A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2303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Here, I want to introduce physics behind dual-energy solution. N0 is the number of photons emitting from the source, and N is how many photons the detector receives, and they are related to the attenuation u and material thickness T. In ideal case, we don’t include noise, and we do log measurement, we will get a linear system for 2 materials, which means analytical solution exists if only including 2 materials.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87D911-E2CE-804A-AC8A-CAEAD68141A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2771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DAF6D9-FED7-FE45-AF33-D0BA338B4F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F84FB8-8266-5E49-A7D4-FA6E2D2C76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0B1F-A291-554D-9A72-504A76180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3B13B-DBC1-D94E-B0C4-6E405AF6E4EA}" type="datetime1">
              <a:rPr lang="en-US" smtClean="0"/>
              <a:t>4/17/19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5961BE-610F-9C42-B634-2D8DF5FBF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63ADD7-53CA-0B47-A901-400BAAC2D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41B87-A646-4945-BDFB-3069FA0BF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726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E0606-4297-D642-A820-0B1C3CFDC7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B39A0F-E5EE-0F4E-96B3-6AFE27F773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0CE8D4-FD7C-8941-A34F-65DF7DD10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4E0B2-EC8B-2642-9E69-CA5CB194492B}" type="datetime1">
              <a:rPr lang="en-US" smtClean="0"/>
              <a:t>4/17/19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0F6DEF-0C34-4643-B4B8-449BB24EF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40FABB-AA29-1441-A477-98C7E7A47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41B87-A646-4945-BDFB-3069FA0BF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0666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C31463F-F976-F347-A29B-297E2FFFBC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26EE10-5B58-7840-B319-D11848A0F3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5E09F0-E16A-EC45-88F9-EF0401490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F0BB7-E0B2-214F-A992-6AA73994ECCD}" type="datetime1">
              <a:rPr lang="en-US" smtClean="0"/>
              <a:t>4/17/19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F65718-0B7B-C64A-84FF-E6A8E4DD5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3E22FD-C3C5-EA40-87BB-359DC06EE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41B87-A646-4945-BDFB-3069FA0BF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208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31167-1FB4-BF44-B3AB-0333FEC4B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D9A2FD-DD8B-FE44-8CC2-ECAB42883C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BC8422-365F-3847-B78D-6CD58EF43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A730C-69B3-6549-9948-2C0217D1212D}" type="datetime1">
              <a:rPr lang="en-US" smtClean="0"/>
              <a:t>4/17/19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6EB156-E770-0447-9E44-591E3E2FB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0A0754-4161-6E4B-B4B7-C877C3A5B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41B87-A646-4945-BDFB-3069FA0BF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308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D4664-DD58-434B-A237-560182F32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A82D92-BD52-CA45-BCAE-2B5AB376A7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F7D770-036A-C841-8DAD-6ABF598DA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46B87-2605-4E44-9879-6E5F7E343E8C}" type="datetime1">
              <a:rPr lang="en-US" smtClean="0"/>
              <a:t>4/17/19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2ED658-5BF8-DE40-AEC5-49FC89E81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49F105-6931-1144-B720-470661D73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41B87-A646-4945-BDFB-3069FA0BF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3248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1FBF8-B225-B44E-8E18-C52968368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2A716C-3897-CA47-8BFA-FD10081015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BCF8BD-189B-804D-B361-EDAF7733B4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6AF9E7-ED67-C342-9C42-4EAAD5FB2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010DC-AE48-7843-9FF0-DABB31D33514}" type="datetime1">
              <a:rPr lang="en-US" smtClean="0"/>
              <a:t>4/17/19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8FD800-6056-AD4F-A5E4-8CB3679B9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3B4636-4A53-CA40-9F25-CDDD6BD8B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41B87-A646-4945-BDFB-3069FA0BF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113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2A011-BF92-4D43-AC02-B7F4B4240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4C6F92-A7F8-824E-B0EA-9544FEB93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E2E255-936A-9D43-8D8A-1FB11B1759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D4D352-0ECB-C74D-9AD7-BD239777BD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733E0C-23FC-7F49-BD98-A4A2EF0C2B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8959772-9CF0-7043-812A-544E54232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C733E-AB84-0D44-9117-FD98CB5579D8}" type="datetime1">
              <a:rPr lang="en-US" smtClean="0"/>
              <a:t>4/17/19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CD18DA7-D7DF-564E-8C9F-AD807CEDB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17DD3E7-C821-EB42-AD96-82E07B3C6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41B87-A646-4945-BDFB-3069FA0BF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423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49E11-867E-F645-B2CF-BF7C00165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8B6CE7-AEE8-2449-A2A5-360B555A8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8E30B-3EEC-7149-AC95-59A4A99BF876}" type="datetime1">
              <a:rPr lang="en-US" smtClean="0"/>
              <a:t>4/17/19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21AAA3-F798-8243-A63E-8B72811C9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28A53D-8602-A04E-9F24-DA0BEA04F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41B87-A646-4945-BDFB-3069FA0BF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3615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81C713A-AE4D-3C45-9D89-21378C46E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162DF-88AC-B444-AE4B-49FA9AF52FD4}" type="datetime1">
              <a:rPr lang="en-US" smtClean="0"/>
              <a:t>4/17/19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2C475B-A5A0-A24B-8E35-63D5E6325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1037A9-C124-334D-86F7-95CA40C80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41B87-A646-4945-BDFB-3069FA0BF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121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B6803-6C53-B74B-894D-F4FBB05C7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918AC1-74D2-4941-8747-A51BFE9D83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43126-A2AE-7B45-8327-4A4EC4A113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38BE86-988D-B440-A5A6-CFFECE5DE6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15966-65C8-A749-866D-9B222D9FACE6}" type="datetime1">
              <a:rPr lang="en-US" smtClean="0"/>
              <a:t>4/17/19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FE59B6-EC78-6944-82DA-D4A19EF55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48EE43-9C79-4B47-86CE-2A608605C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41B87-A646-4945-BDFB-3069FA0BF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854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BC2CB-FB86-A14C-98BD-CF74A06CA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A491674-D743-7742-8B03-FF6A058272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47945F-A5C2-624A-89F6-E61698A329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D4DA98-103A-2C47-A6F5-10B6DF3A6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F8D07-E500-EC4C-9FC7-18DC2EEF8DED}" type="datetime1">
              <a:rPr lang="en-US" smtClean="0"/>
              <a:t>4/17/19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2777C6-09B7-0648-895B-2632B855C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820DCB-373B-D24E-B6CC-251BFF804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41B87-A646-4945-BDFB-3069FA0BF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671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CBBD8A-3FA9-AD49-8108-B70BE985E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031C25-50A3-0844-85F8-056DEBE6F2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0B8081-A813-0249-B470-7189A5AE0E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AD4A61-1D96-CD4D-BA31-69B11DECA47C}" type="datetime1">
              <a:rPr lang="en-US" smtClean="0"/>
              <a:t>4/17/19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2A0487-DDC6-714E-AF89-67276AD0FC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9887B1-8A25-5F41-A27A-2D93066D5A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41B87-A646-4945-BDFB-3069FA0BF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469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cgao11@jhu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1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.tiff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3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5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tif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.tiff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tiff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.tiff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38.tiff"/><Relationship Id="rId9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tiff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3.png"/><Relationship Id="rId4" Type="http://schemas.openxmlformats.org/officeDocument/2006/relationships/image" Target="../media/image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nde-ed.org/EducationResources/CommunityCollege/Radiography/Physics/attenuationCoef.htm" TargetMode="External"/><Relationship Id="rId5" Type="http://schemas.openxmlformats.org/officeDocument/2006/relationships/image" Target="../media/image13.emf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.tiff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1521" y="1337310"/>
            <a:ext cx="10881625" cy="1521143"/>
          </a:xfrm>
        </p:spPr>
        <p:txBody>
          <a:bodyPr>
            <a:normAutofit/>
          </a:bodyPr>
          <a:lstStyle/>
          <a:p>
            <a:pPr algn="l"/>
            <a:r>
              <a:rPr lang="en-US" sz="4900" dirty="0">
                <a:latin typeface="Arial" panose="020B0604020202020204" pitchFamily="34" charset="0"/>
                <a:cs typeface="Arial" panose="020B0604020202020204" pitchFamily="34" charset="0"/>
              </a:rPr>
              <a:t>Material Decomposition using Dual-Energy X-ray of the nView System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95500" y="3761513"/>
            <a:ext cx="9144000" cy="1655762"/>
          </a:xfrm>
        </p:spPr>
        <p:txBody>
          <a:bodyPr/>
          <a:lstStyle/>
          <a:p>
            <a:pPr algn="l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Team Member: Cong Gao (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cgao11@jhu.edu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l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Mentors: Mathias Unberath, Mehran Armand, Russ Taylor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23F5A7-A890-3045-B2F5-E54D5770E9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39244" y="185274"/>
            <a:ext cx="2257511" cy="733332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DC67370-4AF4-2C44-8968-0A0493BE82C9}"/>
              </a:ext>
            </a:extLst>
          </p:cNvPr>
          <p:cNvCxnSpPr>
            <a:cxnSpLocks/>
          </p:cNvCxnSpPr>
          <p:nvPr/>
        </p:nvCxnSpPr>
        <p:spPr>
          <a:xfrm>
            <a:off x="387731" y="845606"/>
            <a:ext cx="8968304" cy="0"/>
          </a:xfrm>
          <a:prstGeom prst="line">
            <a:avLst/>
          </a:prstGeom>
          <a:ln w="31750">
            <a:gradFill flip="none" rotWithShape="1">
              <a:gsLst>
                <a:gs pos="0">
                  <a:schemeClr val="accent2">
                    <a:lumMod val="67000"/>
                  </a:schemeClr>
                </a:gs>
                <a:gs pos="24000">
                  <a:schemeClr val="accent2">
                    <a:lumMod val="97000"/>
                    <a:lumOff val="3000"/>
                  </a:schemeClr>
                </a:gs>
                <a:gs pos="46000">
                  <a:schemeClr val="accent2">
                    <a:lumMod val="60000"/>
                    <a:lumOff val="4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C9FF00CF-3BF1-BF46-A502-FD56B822FC81}"/>
              </a:ext>
            </a:extLst>
          </p:cNvPr>
          <p:cNvSpPr txBox="1"/>
          <p:nvPr/>
        </p:nvSpPr>
        <p:spPr>
          <a:xfrm>
            <a:off x="9025634" y="3350156"/>
            <a:ext cx="2771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Group 17</a:t>
            </a:r>
          </a:p>
        </p:txBody>
      </p:sp>
    </p:spTree>
    <p:extLst>
      <p:ext uri="{BB962C8B-B14F-4D97-AF65-F5344CB8AC3E}">
        <p14:creationId xmlns:p14="http://schemas.microsoft.com/office/powerpoint/2010/main" val="17471137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A6C6B5D-0A1F-5B49-807C-0B56FC8543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4575" y="91008"/>
            <a:ext cx="2257511" cy="73333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48E5AE2-81C4-2644-AEF0-38F41F195881}"/>
              </a:ext>
            </a:extLst>
          </p:cNvPr>
          <p:cNvSpPr txBox="1">
            <a:spLocks/>
          </p:cNvSpPr>
          <p:nvPr/>
        </p:nvSpPr>
        <p:spPr>
          <a:xfrm>
            <a:off x="387731" y="-2360"/>
            <a:ext cx="10515600" cy="10024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Data Acquisition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67615BA-9846-7F4C-B0E4-99A582581485}"/>
              </a:ext>
            </a:extLst>
          </p:cNvPr>
          <p:cNvCxnSpPr>
            <a:cxnSpLocks/>
          </p:cNvCxnSpPr>
          <p:nvPr/>
        </p:nvCxnSpPr>
        <p:spPr>
          <a:xfrm>
            <a:off x="387731" y="845606"/>
            <a:ext cx="8968304" cy="0"/>
          </a:xfrm>
          <a:prstGeom prst="line">
            <a:avLst/>
          </a:prstGeom>
          <a:ln w="31750">
            <a:gradFill flip="none" rotWithShape="1">
              <a:gsLst>
                <a:gs pos="0">
                  <a:schemeClr val="accent2">
                    <a:lumMod val="67000"/>
                  </a:schemeClr>
                </a:gs>
                <a:gs pos="24000">
                  <a:schemeClr val="accent2">
                    <a:lumMod val="97000"/>
                    <a:lumOff val="3000"/>
                  </a:schemeClr>
                </a:gs>
                <a:gs pos="46000">
                  <a:schemeClr val="accent2">
                    <a:lumMod val="60000"/>
                    <a:lumOff val="4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F57B9B50-B86E-814F-BF69-0E740BDED232}"/>
              </a:ext>
            </a:extLst>
          </p:cNvPr>
          <p:cNvSpPr txBox="1"/>
          <p:nvPr/>
        </p:nvSpPr>
        <p:spPr>
          <a:xfrm>
            <a:off x="387731" y="1093463"/>
            <a:ext cx="11352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Femoroplasty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experiment with the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nView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system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F8CFC3-32BD-AF42-BB99-397143C125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548354" y="2256973"/>
            <a:ext cx="4867823" cy="36508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45B18B-6F91-BC43-9CDE-501505784651}"/>
              </a:ext>
            </a:extLst>
          </p:cNvPr>
          <p:cNvSpPr txBox="1"/>
          <p:nvPr/>
        </p:nvSpPr>
        <p:spPr>
          <a:xfrm>
            <a:off x="387731" y="1848061"/>
            <a:ext cx="563206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Set high energy: 75kV, low energy: 60kV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125 X-ray frames/shot, with 3D reconstruction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40670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D170091-046D-A94E-BA26-8344E0B17F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6445" y="1734163"/>
            <a:ext cx="4670468" cy="35028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6C6B5D-0A1F-5B49-807C-0B56FC8543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4575" y="91008"/>
            <a:ext cx="2257511" cy="73333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48E5AE2-81C4-2644-AEF0-38F41F195881}"/>
              </a:ext>
            </a:extLst>
          </p:cNvPr>
          <p:cNvSpPr txBox="1">
            <a:spLocks/>
          </p:cNvSpPr>
          <p:nvPr/>
        </p:nvSpPr>
        <p:spPr>
          <a:xfrm>
            <a:off x="387731" y="-2360"/>
            <a:ext cx="10515600" cy="10024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Data Acquisition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67615BA-9846-7F4C-B0E4-99A582581485}"/>
              </a:ext>
            </a:extLst>
          </p:cNvPr>
          <p:cNvCxnSpPr>
            <a:cxnSpLocks/>
          </p:cNvCxnSpPr>
          <p:nvPr/>
        </p:nvCxnSpPr>
        <p:spPr>
          <a:xfrm>
            <a:off x="387731" y="845606"/>
            <a:ext cx="8968304" cy="0"/>
          </a:xfrm>
          <a:prstGeom prst="line">
            <a:avLst/>
          </a:prstGeom>
          <a:ln w="31750">
            <a:gradFill flip="none" rotWithShape="1">
              <a:gsLst>
                <a:gs pos="0">
                  <a:schemeClr val="accent2">
                    <a:lumMod val="67000"/>
                  </a:schemeClr>
                </a:gs>
                <a:gs pos="24000">
                  <a:schemeClr val="accent2">
                    <a:lumMod val="97000"/>
                    <a:lumOff val="3000"/>
                  </a:schemeClr>
                </a:gs>
                <a:gs pos="46000">
                  <a:schemeClr val="accent2">
                    <a:lumMod val="60000"/>
                    <a:lumOff val="4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ABF76EC6-D82D-A34E-A127-4CA69D4A4B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9893" y="1712896"/>
            <a:ext cx="4822333" cy="36167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20283A-B105-234C-84CA-17D0F68964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07612" y="1672306"/>
            <a:ext cx="4197836" cy="38833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E96B413-31D8-9B4C-9019-390AEA90445F}"/>
              </a:ext>
            </a:extLst>
          </p:cNvPr>
          <p:cNvSpPr txBox="1"/>
          <p:nvPr/>
        </p:nvSpPr>
        <p:spPr>
          <a:xfrm>
            <a:off x="1917108" y="5237014"/>
            <a:ext cx="40057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nView</a:t>
            </a:r>
            <a:r>
              <a:rPr lang="en-US" sz="2000" dirty="0"/>
              <a:t> X-ray image (low energy)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2247869-B986-D142-8644-E73421F8DA6D}"/>
              </a:ext>
            </a:extLst>
          </p:cNvPr>
          <p:cNvSpPr txBox="1"/>
          <p:nvPr/>
        </p:nvSpPr>
        <p:spPr>
          <a:xfrm>
            <a:off x="8932821" y="5269457"/>
            <a:ext cx="26053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Dual Energy Histogram</a:t>
            </a:r>
          </a:p>
        </p:txBody>
      </p:sp>
    </p:spTree>
    <p:extLst>
      <p:ext uri="{BB962C8B-B14F-4D97-AF65-F5344CB8AC3E}">
        <p14:creationId xmlns:p14="http://schemas.microsoft.com/office/powerpoint/2010/main" val="25590673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A6C6B5D-0A1F-5B49-807C-0B56FC8543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4575" y="91008"/>
            <a:ext cx="2257511" cy="73333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48E5AE2-81C4-2644-AEF0-38F41F195881}"/>
              </a:ext>
            </a:extLst>
          </p:cNvPr>
          <p:cNvSpPr txBox="1">
            <a:spLocks/>
          </p:cNvSpPr>
          <p:nvPr/>
        </p:nvSpPr>
        <p:spPr>
          <a:xfrm>
            <a:off x="387731" y="-2360"/>
            <a:ext cx="10515600" cy="10024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Least Square Output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67615BA-9846-7F4C-B0E4-99A582581485}"/>
              </a:ext>
            </a:extLst>
          </p:cNvPr>
          <p:cNvCxnSpPr>
            <a:cxnSpLocks/>
          </p:cNvCxnSpPr>
          <p:nvPr/>
        </p:nvCxnSpPr>
        <p:spPr>
          <a:xfrm>
            <a:off x="387731" y="845606"/>
            <a:ext cx="8968304" cy="0"/>
          </a:xfrm>
          <a:prstGeom prst="line">
            <a:avLst/>
          </a:prstGeom>
          <a:ln w="31750">
            <a:gradFill flip="none" rotWithShape="1">
              <a:gsLst>
                <a:gs pos="0">
                  <a:schemeClr val="accent2">
                    <a:lumMod val="67000"/>
                  </a:schemeClr>
                </a:gs>
                <a:gs pos="24000">
                  <a:schemeClr val="accent2">
                    <a:lumMod val="97000"/>
                    <a:lumOff val="3000"/>
                  </a:schemeClr>
                </a:gs>
                <a:gs pos="46000">
                  <a:schemeClr val="accent2">
                    <a:lumMod val="60000"/>
                    <a:lumOff val="4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2180DA4-3A05-2C41-9456-A5287EE51A7D}"/>
                  </a:ext>
                </a:extLst>
              </p:cNvPr>
              <p:cNvSpPr txBox="1"/>
              <p:nvPr/>
            </p:nvSpPr>
            <p:spPr>
              <a:xfrm>
                <a:off x="6512058" y="5677530"/>
                <a:ext cx="4669971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Negative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𝒖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/>
                  <a:t> problem,</a:t>
                </a:r>
              </a:p>
              <a:p>
                <a:r>
                  <a:rPr lang="en-US" sz="2800" dirty="0"/>
                  <a:t>Violates physical constraints</a:t>
                </a: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2180DA4-3A05-2C41-9456-A5287EE51A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2058" y="5677530"/>
                <a:ext cx="4669971" cy="954107"/>
              </a:xfrm>
              <a:prstGeom prst="rect">
                <a:avLst/>
              </a:prstGeom>
              <a:blipFill>
                <a:blip r:embed="rId4"/>
                <a:stretch>
                  <a:fillRect l="-2717" t="-5263"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324D30B5-49DA-5B48-A13B-85807CBA55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291878"/>
            <a:ext cx="5888577" cy="44164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5E2673-C409-EA43-AA9F-1C29958365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8577" y="1270612"/>
            <a:ext cx="5916933" cy="443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9923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A6C6B5D-0A1F-5B49-807C-0B56FC8543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4575" y="91008"/>
            <a:ext cx="2257511" cy="73333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48E5AE2-81C4-2644-AEF0-38F41F195881}"/>
              </a:ext>
            </a:extLst>
          </p:cNvPr>
          <p:cNvSpPr txBox="1">
            <a:spLocks/>
          </p:cNvSpPr>
          <p:nvPr/>
        </p:nvSpPr>
        <p:spPr>
          <a:xfrm>
            <a:off x="387731" y="-2360"/>
            <a:ext cx="10515600" cy="10024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Constrained Least Square Solution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67615BA-9846-7F4C-B0E4-99A582581485}"/>
              </a:ext>
            </a:extLst>
          </p:cNvPr>
          <p:cNvCxnSpPr>
            <a:cxnSpLocks/>
          </p:cNvCxnSpPr>
          <p:nvPr/>
        </p:nvCxnSpPr>
        <p:spPr>
          <a:xfrm>
            <a:off x="387731" y="845606"/>
            <a:ext cx="8968304" cy="0"/>
          </a:xfrm>
          <a:prstGeom prst="line">
            <a:avLst/>
          </a:prstGeom>
          <a:ln w="31750">
            <a:gradFill flip="none" rotWithShape="1">
              <a:gsLst>
                <a:gs pos="0">
                  <a:schemeClr val="accent2">
                    <a:lumMod val="67000"/>
                  </a:schemeClr>
                </a:gs>
                <a:gs pos="24000">
                  <a:schemeClr val="accent2">
                    <a:lumMod val="97000"/>
                    <a:lumOff val="3000"/>
                  </a:schemeClr>
                </a:gs>
                <a:gs pos="46000">
                  <a:schemeClr val="accent2">
                    <a:lumMod val="60000"/>
                    <a:lumOff val="4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D658149-EA99-0E46-BFB9-FCABB85FC968}"/>
                  </a:ext>
                </a:extLst>
              </p:cNvPr>
              <p:cNvSpPr txBox="1"/>
              <p:nvPr/>
            </p:nvSpPr>
            <p:spPr>
              <a:xfrm>
                <a:off x="387731" y="1474762"/>
                <a:ext cx="5561268" cy="9661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𝑚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</m:e>
                          </m:d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𝒖</m:t>
                          </m:r>
                        </m:e>
                      </m:d>
                      <m:r>
                        <a:rPr lang="en-US" sz="2800" i="1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𝒖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</a:rPr>
                        <m:t>𝑚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</m:e>
                          </m:d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𝒖</m:t>
                          </m:r>
                        </m:e>
                      </m:d>
                      <m:r>
                        <a:rPr lang="en-US" sz="2800" i="1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𝒖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D658149-EA99-0E46-BFB9-FCABB85FC9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731" y="1474762"/>
                <a:ext cx="5561268" cy="966162"/>
              </a:xfrm>
              <a:prstGeom prst="rect">
                <a:avLst/>
              </a:prstGeom>
              <a:blipFill>
                <a:blip r:embed="rId4"/>
                <a:stretch>
                  <a:fillRect b="-103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460161A-7116-FE4E-B80A-5EF22EC9F4A9}"/>
                  </a:ext>
                </a:extLst>
              </p:cNvPr>
              <p:cNvSpPr txBox="1"/>
              <p:nvPr/>
            </p:nvSpPr>
            <p:spPr>
              <a:xfrm>
                <a:off x="744556" y="2915591"/>
                <a:ext cx="10158775" cy="17048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Least Square solution for each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𝒖</m:t>
                    </m:r>
                  </m:oMath>
                </a14:m>
                <a:r>
                  <a:rPr lang="en-US" sz="2400" dirty="0"/>
                  <a:t>:</a:t>
                </a:r>
              </a:p>
              <a:p>
                <a:endParaRPr lang="en-US" sz="24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𝑚𝑖𝑛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𝒖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  <m:d>
                              <m:d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b="1" i="1" smtClean="0">
                                    <a:latin typeface="Cambria Math" panose="02040503050406030204" pitchFamily="18" charset="0"/>
                                  </a:rPr>
                                  <m:t>𝒖</m:t>
                                </m:r>
                              </m:e>
                            </m:d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𝑊𝑇</m:t>
                            </m:r>
                            <m:d>
                              <m:d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b="1" i="1" smtClean="0">
                                    <a:latin typeface="Cambria Math" panose="02040503050406030204" pitchFamily="18" charset="0"/>
                                  </a:rPr>
                                  <m:t>𝒖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𝒖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𝑊𝑇</m:t>
                        </m:r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𝒖</m:t>
                            </m:r>
                          </m:e>
                        </m:d>
                      </m:e>
                    </m:d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sz="2400" dirty="0"/>
                  <a:t>constrained to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𝒖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≥0</m:t>
                    </m:r>
                  </m:oMath>
                </a14:m>
                <a:endParaRPr lang="en-US" sz="2400" dirty="0"/>
              </a:p>
              <a:p>
                <a:r>
                  <a:rPr lang="en-US" sz="2400" dirty="0"/>
                  <a:t> </a:t>
                </a: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460161A-7116-FE4E-B80A-5EF22EC9F4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556" y="2915591"/>
                <a:ext cx="10158775" cy="1704826"/>
              </a:xfrm>
              <a:prstGeom prst="rect">
                <a:avLst/>
              </a:prstGeom>
              <a:blipFill>
                <a:blip r:embed="rId5"/>
                <a:stretch>
                  <a:fillRect l="-999" t="-2222" b="-59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EF93D06-25AA-DC46-9E63-7F030BAC3A65}"/>
              </a:ext>
            </a:extLst>
          </p:cNvPr>
          <p:cNvCxnSpPr>
            <a:cxnSpLocks/>
          </p:cNvCxnSpPr>
          <p:nvPr/>
        </p:nvCxnSpPr>
        <p:spPr>
          <a:xfrm>
            <a:off x="825960" y="4240199"/>
            <a:ext cx="9106219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B0E7254-03FE-7442-AC74-1BA0D8ABE0DC}"/>
                  </a:ext>
                </a:extLst>
              </p:cNvPr>
              <p:cNvSpPr txBox="1"/>
              <p:nvPr/>
            </p:nvSpPr>
            <p:spPr>
              <a:xfrm>
                <a:off x="864296" y="4615543"/>
                <a:ext cx="2510275" cy="9142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𝑀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𝒖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noBar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1" i="1" smtClean="0">
                                          <a:latin typeface="Cambria Math" panose="02040503050406030204" pitchFamily="18" charset="0"/>
                                        </a:rPr>
                                        <m:t>𝒖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1" i="1" smtClean="0">
                                          <a:latin typeface="Cambria Math" panose="02040503050406030204" pitchFamily="18" charset="0"/>
                                        </a:rPr>
                                        <m:t>𝒖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en-US" sz="1600" dirty="0"/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B0E7254-03FE-7442-AC74-1BA0D8ABE0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296" y="4615543"/>
                <a:ext cx="2510275" cy="91422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0EE7A6D-BB62-5744-92F8-AFE818A68AA7}"/>
                  </a:ext>
                </a:extLst>
              </p:cNvPr>
              <p:cNvSpPr txBox="1"/>
              <p:nvPr/>
            </p:nvSpPr>
            <p:spPr>
              <a:xfrm>
                <a:off x="3438724" y="4615543"/>
                <a:ext cx="2510275" cy="9249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𝒖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noBar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p>
                              </m:s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1600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0EE7A6D-BB62-5744-92F8-AFE818A68A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8724" y="4615543"/>
                <a:ext cx="2510275" cy="924933"/>
              </a:xfrm>
              <a:prstGeom prst="rect">
                <a:avLst/>
              </a:prstGeom>
              <a:blipFill>
                <a:blip r:embed="rId7"/>
                <a:stretch>
                  <a:fillRect b="-54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B5C69DA-4DC6-C34D-A14E-F9B88034B18C}"/>
                  </a:ext>
                </a:extLst>
              </p:cNvPr>
              <p:cNvSpPr txBox="1"/>
              <p:nvPr/>
            </p:nvSpPr>
            <p:spPr>
              <a:xfrm>
                <a:off x="5948999" y="4615543"/>
                <a:ext cx="2510275" cy="9643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noBar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sub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p>
                              </m:sSub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Sup>
                                <m:sSub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sub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num>
                            <m:den>
                              <m:sSubSup>
                                <m:sSub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sub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p>
                              </m:sSub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sSubSup>
                                <m:sSub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sub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</m:e>
                      </m:d>
                    </m:oMath>
                  </m:oMathPara>
                </a14:m>
                <a:endParaRPr lang="en-US" sz="1600" dirty="0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B5C69DA-4DC6-C34D-A14E-F9B88034B1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8999" y="4615543"/>
                <a:ext cx="2510275" cy="964303"/>
              </a:xfrm>
              <a:prstGeom prst="rect">
                <a:avLst/>
              </a:prstGeom>
              <a:blipFill>
                <a:blip r:embed="rId8"/>
                <a:stretch>
                  <a:fillRect b="-38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396137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A6C6B5D-0A1F-5B49-807C-0B56FC8543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4575" y="91008"/>
            <a:ext cx="2257511" cy="73333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48E5AE2-81C4-2644-AEF0-38F41F195881}"/>
              </a:ext>
            </a:extLst>
          </p:cNvPr>
          <p:cNvSpPr txBox="1">
            <a:spLocks/>
          </p:cNvSpPr>
          <p:nvPr/>
        </p:nvSpPr>
        <p:spPr>
          <a:xfrm>
            <a:off x="387731" y="-2360"/>
            <a:ext cx="10515600" cy="10024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Constrained Least Square Output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67615BA-9846-7F4C-B0E4-99A582581485}"/>
              </a:ext>
            </a:extLst>
          </p:cNvPr>
          <p:cNvCxnSpPr>
            <a:cxnSpLocks/>
          </p:cNvCxnSpPr>
          <p:nvPr/>
        </p:nvCxnSpPr>
        <p:spPr>
          <a:xfrm>
            <a:off x="387731" y="845606"/>
            <a:ext cx="8968304" cy="0"/>
          </a:xfrm>
          <a:prstGeom prst="line">
            <a:avLst/>
          </a:prstGeom>
          <a:ln w="31750">
            <a:gradFill flip="none" rotWithShape="1">
              <a:gsLst>
                <a:gs pos="0">
                  <a:schemeClr val="accent2">
                    <a:lumMod val="67000"/>
                  </a:schemeClr>
                </a:gs>
                <a:gs pos="24000">
                  <a:schemeClr val="accent2">
                    <a:lumMod val="97000"/>
                    <a:lumOff val="3000"/>
                  </a:schemeClr>
                </a:gs>
                <a:gs pos="46000">
                  <a:schemeClr val="accent2">
                    <a:lumMod val="60000"/>
                    <a:lumOff val="4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D14AD17F-67FC-FF44-8874-621AE4DDBC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1404" y="1600841"/>
            <a:ext cx="5610596" cy="42563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03FA59-C085-4746-8F31-0BC80B23DD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078" y="1471375"/>
            <a:ext cx="6020326" cy="451524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2725A27-71EB-8442-9D4F-5DA7C9B687A9}"/>
              </a:ext>
            </a:extLst>
          </p:cNvPr>
          <p:cNvSpPr txBox="1"/>
          <p:nvPr/>
        </p:nvSpPr>
        <p:spPr>
          <a:xfrm>
            <a:off x="7051716" y="5857155"/>
            <a:ext cx="4669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Signal appears, but sparse</a:t>
            </a:r>
          </a:p>
        </p:txBody>
      </p:sp>
    </p:spTree>
    <p:extLst>
      <p:ext uri="{BB962C8B-B14F-4D97-AF65-F5344CB8AC3E}">
        <p14:creationId xmlns:p14="http://schemas.microsoft.com/office/powerpoint/2010/main" val="26361489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A6C6B5D-0A1F-5B49-807C-0B56FC8543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4575" y="91008"/>
            <a:ext cx="2257511" cy="73333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48E5AE2-81C4-2644-AEF0-38F41F195881}"/>
              </a:ext>
            </a:extLst>
          </p:cNvPr>
          <p:cNvSpPr txBox="1">
            <a:spLocks/>
          </p:cNvSpPr>
          <p:nvPr/>
        </p:nvSpPr>
        <p:spPr>
          <a:xfrm>
            <a:off x="387731" y="-2360"/>
            <a:ext cx="9050183" cy="10024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Problem of Least Square Solution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67615BA-9846-7F4C-B0E4-99A582581485}"/>
              </a:ext>
            </a:extLst>
          </p:cNvPr>
          <p:cNvCxnSpPr>
            <a:cxnSpLocks/>
          </p:cNvCxnSpPr>
          <p:nvPr/>
        </p:nvCxnSpPr>
        <p:spPr>
          <a:xfrm>
            <a:off x="387731" y="845606"/>
            <a:ext cx="8968304" cy="0"/>
          </a:xfrm>
          <a:prstGeom prst="line">
            <a:avLst/>
          </a:prstGeom>
          <a:ln w="31750">
            <a:gradFill flip="none" rotWithShape="1">
              <a:gsLst>
                <a:gs pos="0">
                  <a:schemeClr val="accent2">
                    <a:lumMod val="67000"/>
                  </a:schemeClr>
                </a:gs>
                <a:gs pos="24000">
                  <a:schemeClr val="accent2">
                    <a:lumMod val="97000"/>
                    <a:lumOff val="3000"/>
                  </a:schemeClr>
                </a:gs>
                <a:gs pos="46000">
                  <a:schemeClr val="accent2">
                    <a:lumMod val="60000"/>
                    <a:lumOff val="4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F57B9B50-B86E-814F-BF69-0E740BDED232}"/>
              </a:ext>
            </a:extLst>
          </p:cNvPr>
          <p:cNvSpPr txBox="1"/>
          <p:nvPr/>
        </p:nvSpPr>
        <p:spPr>
          <a:xfrm>
            <a:off x="387731" y="1185333"/>
            <a:ext cx="113527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Model is simple, noise is not included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Solution is pixel-wise, no spatial information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0BEBC0B-BCDD-6B4B-ACF6-C63AD71A7C33}"/>
                  </a:ext>
                </a:extLst>
              </p:cNvPr>
              <p:cNvSpPr txBox="1"/>
              <p:nvPr/>
            </p:nvSpPr>
            <p:spPr>
              <a:xfrm>
                <a:off x="349156" y="3496036"/>
                <a:ext cx="10824592" cy="14586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/>
                  <a:t>Improved Optimization model:</a:t>
                </a:r>
              </a:p>
              <a:p>
                <a:endParaRPr lang="en-US" sz="2400" dirty="0"/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𝑚𝑖𝑛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</m:d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𝑊𝑇</m:t>
                              </m:r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𝑊𝑇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</m:e>
                          </m:d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𝐿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</m:e>
                          </m:d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0BEBC0B-BCDD-6B4B-ACF6-C63AD71A7C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156" y="3496036"/>
                <a:ext cx="10824592" cy="1458604"/>
              </a:xfrm>
              <a:prstGeom prst="rect">
                <a:avLst/>
              </a:prstGeom>
              <a:blipFill>
                <a:blip r:embed="rId4"/>
                <a:stretch>
                  <a:fillRect l="-1288" t="-4310" b="-3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B5A31935-03DD-E746-8B87-4F2424E2F636}"/>
              </a:ext>
            </a:extLst>
          </p:cNvPr>
          <p:cNvSpPr txBox="1"/>
          <p:nvPr/>
        </p:nvSpPr>
        <p:spPr>
          <a:xfrm>
            <a:off x="6112610" y="5307074"/>
            <a:ext cx="27034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Non-negative constraint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40800A-00DA-A549-87B7-A375F5F76CA2}"/>
              </a:ext>
            </a:extLst>
          </p:cNvPr>
          <p:cNvSpPr txBox="1"/>
          <p:nvPr/>
        </p:nvSpPr>
        <p:spPr>
          <a:xfrm>
            <a:off x="9009051" y="5238369"/>
            <a:ext cx="31829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Regularization term</a:t>
            </a:r>
          </a:p>
          <a:p>
            <a:r>
              <a:rPr lang="en-US" sz="2000" dirty="0">
                <a:solidFill>
                  <a:srgbClr val="C00000"/>
                </a:solidFill>
              </a:rPr>
              <a:t>(noise &amp; spatial information)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166BEE0-7891-644D-9847-0A952F4F65CA}"/>
              </a:ext>
            </a:extLst>
          </p:cNvPr>
          <p:cNvCxnSpPr>
            <a:cxnSpLocks/>
          </p:cNvCxnSpPr>
          <p:nvPr/>
        </p:nvCxnSpPr>
        <p:spPr>
          <a:xfrm flipV="1">
            <a:off x="7722597" y="4831530"/>
            <a:ext cx="199067" cy="46959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CC6B3B7-8A09-6141-8347-4C494EC4889A}"/>
              </a:ext>
            </a:extLst>
          </p:cNvPr>
          <p:cNvCxnSpPr>
            <a:cxnSpLocks/>
          </p:cNvCxnSpPr>
          <p:nvPr/>
        </p:nvCxnSpPr>
        <p:spPr>
          <a:xfrm flipH="1" flipV="1">
            <a:off x="9625665" y="4785022"/>
            <a:ext cx="148653" cy="40718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54630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A6C6B5D-0A1F-5B49-807C-0B56FC8543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4575" y="91008"/>
            <a:ext cx="2257511" cy="73333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48E5AE2-81C4-2644-AEF0-38F41F195881}"/>
              </a:ext>
            </a:extLst>
          </p:cNvPr>
          <p:cNvSpPr txBox="1">
            <a:spLocks/>
          </p:cNvSpPr>
          <p:nvPr/>
        </p:nvSpPr>
        <p:spPr>
          <a:xfrm>
            <a:off x="387731" y="-2360"/>
            <a:ext cx="10515600" cy="10024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Simulation Study 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67615BA-9846-7F4C-B0E4-99A582581485}"/>
              </a:ext>
            </a:extLst>
          </p:cNvPr>
          <p:cNvCxnSpPr>
            <a:cxnSpLocks/>
          </p:cNvCxnSpPr>
          <p:nvPr/>
        </p:nvCxnSpPr>
        <p:spPr>
          <a:xfrm>
            <a:off x="387731" y="845606"/>
            <a:ext cx="8968304" cy="0"/>
          </a:xfrm>
          <a:prstGeom prst="line">
            <a:avLst/>
          </a:prstGeom>
          <a:ln w="31750">
            <a:gradFill flip="none" rotWithShape="1">
              <a:gsLst>
                <a:gs pos="0">
                  <a:schemeClr val="accent2">
                    <a:lumMod val="67000"/>
                  </a:schemeClr>
                </a:gs>
                <a:gs pos="24000">
                  <a:schemeClr val="accent2">
                    <a:lumMod val="97000"/>
                    <a:lumOff val="3000"/>
                  </a:schemeClr>
                </a:gs>
                <a:gs pos="46000">
                  <a:schemeClr val="accent2">
                    <a:lumMod val="60000"/>
                    <a:lumOff val="4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D52C75F6-BB23-DF4F-ABE2-7658537225BC}"/>
              </a:ext>
            </a:extLst>
          </p:cNvPr>
          <p:cNvSpPr txBox="1"/>
          <p:nvPr/>
        </p:nvSpPr>
        <p:spPr>
          <a:xfrm>
            <a:off x="387731" y="985741"/>
            <a:ext cx="1051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/>
              <a:t>DeepDRR</a:t>
            </a:r>
            <a:r>
              <a:rPr lang="en-US" sz="2800" dirty="0"/>
              <a:t> Framework: Simulate X-ray images from CT data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EB42C38-8F79-1249-A812-838F90B73B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857" y="1641234"/>
            <a:ext cx="5683570" cy="42140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9D2F04C-1624-574B-9280-8437312CD216}"/>
              </a:ext>
            </a:extLst>
          </p:cNvPr>
          <p:cNvSpPr txBox="1"/>
          <p:nvPr/>
        </p:nvSpPr>
        <p:spPr>
          <a:xfrm>
            <a:off x="2047714" y="5855269"/>
            <a:ext cx="2824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Fig. </a:t>
            </a:r>
            <a:r>
              <a:rPr lang="en-US" dirty="0" err="1"/>
              <a:t>DeepDRR</a:t>
            </a:r>
            <a:r>
              <a:rPr lang="en-US" dirty="0"/>
              <a:t> Framework</a:t>
            </a:r>
            <a:r>
              <a:rPr lang="en-US" baseline="30000" dirty="0"/>
              <a:t>[3]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DC434C-FF53-6D49-AEA8-1B2479785EBC}"/>
              </a:ext>
            </a:extLst>
          </p:cNvPr>
          <p:cNvSpPr txBox="1"/>
          <p:nvPr/>
        </p:nvSpPr>
        <p:spPr>
          <a:xfrm>
            <a:off x="387731" y="6313714"/>
            <a:ext cx="112382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[3] </a:t>
            </a:r>
            <a:r>
              <a:rPr lang="en-US" sz="1400" dirty="0" err="1"/>
              <a:t>Unberath</a:t>
            </a:r>
            <a:r>
              <a:rPr lang="en-US" sz="1400" dirty="0"/>
              <a:t>, Mathias, et al. "</a:t>
            </a:r>
            <a:r>
              <a:rPr lang="en-US" sz="1400" dirty="0" err="1"/>
              <a:t>Deepdrr</a:t>
            </a:r>
            <a:r>
              <a:rPr lang="en-US" sz="1400" dirty="0"/>
              <a:t>–a catalyst for machine learning in fluoroscopy-guided procedures." </a:t>
            </a:r>
            <a:r>
              <a:rPr lang="en-US" sz="1400" i="1" dirty="0"/>
              <a:t>International Conference on Medical Image Computing and Computer-Assisted Intervention</a:t>
            </a:r>
            <a:r>
              <a:rPr lang="en-US" sz="1400" dirty="0"/>
              <a:t>. Springer, Cham, 2018.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8BFB64-049D-AB44-B282-87C3A5EE77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6107" y="1616683"/>
            <a:ext cx="3454400" cy="43053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D2B2CC9-F239-DF4D-9BF3-AC7B10F079F6}"/>
              </a:ext>
            </a:extLst>
          </p:cNvPr>
          <p:cNvSpPr txBox="1"/>
          <p:nvPr/>
        </p:nvSpPr>
        <p:spPr>
          <a:xfrm>
            <a:off x="7371222" y="5855269"/>
            <a:ext cx="2824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Femur CT Image</a:t>
            </a:r>
          </a:p>
        </p:txBody>
      </p:sp>
    </p:spTree>
    <p:extLst>
      <p:ext uri="{BB962C8B-B14F-4D97-AF65-F5344CB8AC3E}">
        <p14:creationId xmlns:p14="http://schemas.microsoft.com/office/powerpoint/2010/main" val="26301667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A6C6B5D-0A1F-5B49-807C-0B56FC8543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4575" y="91008"/>
            <a:ext cx="2257511" cy="73333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48E5AE2-81C4-2644-AEF0-38F41F195881}"/>
              </a:ext>
            </a:extLst>
          </p:cNvPr>
          <p:cNvSpPr txBox="1">
            <a:spLocks/>
          </p:cNvSpPr>
          <p:nvPr/>
        </p:nvSpPr>
        <p:spPr>
          <a:xfrm>
            <a:off x="387731" y="-2360"/>
            <a:ext cx="10515600" cy="10024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Simulation Study 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67615BA-9846-7F4C-B0E4-99A582581485}"/>
              </a:ext>
            </a:extLst>
          </p:cNvPr>
          <p:cNvCxnSpPr>
            <a:cxnSpLocks/>
          </p:cNvCxnSpPr>
          <p:nvPr/>
        </p:nvCxnSpPr>
        <p:spPr>
          <a:xfrm>
            <a:off x="387731" y="845606"/>
            <a:ext cx="8968304" cy="0"/>
          </a:xfrm>
          <a:prstGeom prst="line">
            <a:avLst/>
          </a:prstGeom>
          <a:ln w="31750">
            <a:gradFill flip="none" rotWithShape="1">
              <a:gsLst>
                <a:gs pos="0">
                  <a:schemeClr val="accent2">
                    <a:lumMod val="67000"/>
                  </a:schemeClr>
                </a:gs>
                <a:gs pos="24000">
                  <a:schemeClr val="accent2">
                    <a:lumMod val="97000"/>
                    <a:lumOff val="3000"/>
                  </a:schemeClr>
                </a:gs>
                <a:gs pos="46000">
                  <a:schemeClr val="accent2">
                    <a:lumMod val="60000"/>
                    <a:lumOff val="4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8B9C1F0C-37C7-A445-AD3E-5917D2AFE1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714" y="1147197"/>
            <a:ext cx="1626223" cy="14017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B026966-FB06-AF43-B188-E698B653B6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408"/>
          <a:stretch/>
        </p:blipFill>
        <p:spPr>
          <a:xfrm>
            <a:off x="604975" y="3224375"/>
            <a:ext cx="1291695" cy="30610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D395A9D-AC68-214E-B2DD-2536D32BD6CF}"/>
              </a:ext>
            </a:extLst>
          </p:cNvPr>
          <p:cNvSpPr txBox="1"/>
          <p:nvPr/>
        </p:nvSpPr>
        <p:spPr>
          <a:xfrm>
            <a:off x="201105" y="2660248"/>
            <a:ext cx="2099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Cement model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F4D5EC2-2806-694F-B6A5-4B5F69631FE0}"/>
              </a:ext>
            </a:extLst>
          </p:cNvPr>
          <p:cNvSpPr txBox="1"/>
          <p:nvPr/>
        </p:nvSpPr>
        <p:spPr>
          <a:xfrm>
            <a:off x="201103" y="6387864"/>
            <a:ext cx="2099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Femur CT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21B954B-2C97-CF41-BDEE-133623F53258}"/>
              </a:ext>
            </a:extLst>
          </p:cNvPr>
          <p:cNvCxnSpPr>
            <a:cxnSpLocks/>
          </p:cNvCxnSpPr>
          <p:nvPr/>
        </p:nvCxnSpPr>
        <p:spPr>
          <a:xfrm>
            <a:off x="2152980" y="2241313"/>
            <a:ext cx="614604" cy="8806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16752F6-CF01-8C48-B3E5-C9ABF1AB9B1B}"/>
              </a:ext>
            </a:extLst>
          </p:cNvPr>
          <p:cNvCxnSpPr>
            <a:cxnSpLocks/>
          </p:cNvCxnSpPr>
          <p:nvPr/>
        </p:nvCxnSpPr>
        <p:spPr>
          <a:xfrm flipV="1">
            <a:off x="2169949" y="4088226"/>
            <a:ext cx="597635" cy="70487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FE44A7D7-0A47-5D45-B730-5285020BC540}"/>
              </a:ext>
            </a:extLst>
          </p:cNvPr>
          <p:cNvSpPr txBox="1"/>
          <p:nvPr/>
        </p:nvSpPr>
        <p:spPr>
          <a:xfrm>
            <a:off x="3104042" y="3316224"/>
            <a:ext cx="60765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DRR Projection </a:t>
            </a:r>
          </a:p>
          <a:p>
            <a:r>
              <a:rPr lang="en-US" sz="3600" dirty="0"/>
              <a:t>+ Poisson Noise</a:t>
            </a:r>
            <a:r>
              <a:rPr lang="en-US" sz="3600" baseline="30000" dirty="0"/>
              <a:t>[4]</a:t>
            </a:r>
            <a:endParaRPr lang="en-US" sz="36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30B1B7D-E1AE-5343-B7B2-55899FD0FB31}"/>
              </a:ext>
            </a:extLst>
          </p:cNvPr>
          <p:cNvSpPr txBox="1"/>
          <p:nvPr/>
        </p:nvSpPr>
        <p:spPr>
          <a:xfrm>
            <a:off x="2300540" y="6309462"/>
            <a:ext cx="97315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[4] Zhang, H., Ouyang, L., Ma, J., Huang, J., Chen, W., Wang, J.: Noise correlation in </a:t>
            </a:r>
            <a:r>
              <a:rPr lang="en-US" sz="1400" dirty="0" err="1"/>
              <a:t>cbct</a:t>
            </a:r>
            <a:r>
              <a:rPr lang="en-US" sz="1400" dirty="0"/>
              <a:t> projection data and its application for noise reduction in low-dose </a:t>
            </a:r>
            <a:r>
              <a:rPr lang="en-US" sz="1400" dirty="0" err="1"/>
              <a:t>cbct</a:t>
            </a:r>
            <a:r>
              <a:rPr lang="en-US" sz="1400" dirty="0"/>
              <a:t>. Medical physics 41(3) (2014)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9777377-1CB4-2646-9A7C-FDAA30AF4C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1803" y="1604040"/>
            <a:ext cx="4265544" cy="4277232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BA60BF2-9E6F-6F40-B703-116D3911E359}"/>
              </a:ext>
            </a:extLst>
          </p:cNvPr>
          <p:cNvCxnSpPr>
            <a:cxnSpLocks/>
          </p:cNvCxnSpPr>
          <p:nvPr/>
        </p:nvCxnSpPr>
        <p:spPr>
          <a:xfrm>
            <a:off x="6585599" y="3916388"/>
            <a:ext cx="798662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0427DD4B-A7D1-F04B-900B-00BC1D572CB6}"/>
              </a:ext>
            </a:extLst>
          </p:cNvPr>
          <p:cNvSpPr txBox="1"/>
          <p:nvPr/>
        </p:nvSpPr>
        <p:spPr>
          <a:xfrm>
            <a:off x="8611234" y="5881272"/>
            <a:ext cx="2292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Simulation DRR Effect</a:t>
            </a:r>
          </a:p>
        </p:txBody>
      </p:sp>
    </p:spTree>
    <p:extLst>
      <p:ext uri="{BB962C8B-B14F-4D97-AF65-F5344CB8AC3E}">
        <p14:creationId xmlns:p14="http://schemas.microsoft.com/office/powerpoint/2010/main" val="929714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A6C6B5D-0A1F-5B49-807C-0B56FC8543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4575" y="91008"/>
            <a:ext cx="2257511" cy="73333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48E5AE2-81C4-2644-AEF0-38F41F195881}"/>
              </a:ext>
            </a:extLst>
          </p:cNvPr>
          <p:cNvSpPr txBox="1">
            <a:spLocks/>
          </p:cNvSpPr>
          <p:nvPr/>
        </p:nvSpPr>
        <p:spPr>
          <a:xfrm>
            <a:off x="387731" y="-2360"/>
            <a:ext cx="10515600" cy="10024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Our Original proposal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67615BA-9846-7F4C-B0E4-99A582581485}"/>
              </a:ext>
            </a:extLst>
          </p:cNvPr>
          <p:cNvCxnSpPr>
            <a:cxnSpLocks/>
          </p:cNvCxnSpPr>
          <p:nvPr/>
        </p:nvCxnSpPr>
        <p:spPr>
          <a:xfrm>
            <a:off x="387731" y="845606"/>
            <a:ext cx="8968304" cy="0"/>
          </a:xfrm>
          <a:prstGeom prst="line">
            <a:avLst/>
          </a:prstGeom>
          <a:ln w="31750">
            <a:gradFill flip="none" rotWithShape="1">
              <a:gsLst>
                <a:gs pos="0">
                  <a:schemeClr val="accent2">
                    <a:lumMod val="67000"/>
                  </a:schemeClr>
                </a:gs>
                <a:gs pos="24000">
                  <a:schemeClr val="accent2">
                    <a:lumMod val="97000"/>
                    <a:lumOff val="3000"/>
                  </a:schemeClr>
                </a:gs>
                <a:gs pos="46000">
                  <a:schemeClr val="accent2">
                    <a:lumMod val="60000"/>
                    <a:lumOff val="4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F57B9B50-B86E-814F-BF69-0E740BDED232}"/>
              </a:ext>
            </a:extLst>
          </p:cNvPr>
          <p:cNvSpPr txBox="1"/>
          <p:nvPr/>
        </p:nvSpPr>
        <p:spPr>
          <a:xfrm>
            <a:off x="679373" y="1093463"/>
            <a:ext cx="113527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Build 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end-to-end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prediction framework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766845F-14C0-A34A-8A47-B23D713B3A75}"/>
              </a:ext>
            </a:extLst>
          </p:cNvPr>
          <p:cNvSpPr/>
          <p:nvPr/>
        </p:nvSpPr>
        <p:spPr>
          <a:xfrm>
            <a:off x="1669402" y="2477363"/>
            <a:ext cx="1703281" cy="1526835"/>
          </a:xfrm>
          <a:prstGeom prst="rect">
            <a:avLst/>
          </a:prstGeom>
          <a:solidFill>
            <a:srgbClr val="9E480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Dual-energy</a:t>
            </a:r>
          </a:p>
          <a:p>
            <a:pPr algn="ctr"/>
            <a:r>
              <a:rPr lang="en-US" sz="2400" dirty="0"/>
              <a:t>Acquisitions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B54AA7F-A155-1649-8DDA-771FBF4BC4A9}"/>
              </a:ext>
            </a:extLst>
          </p:cNvPr>
          <p:cNvSpPr txBox="1"/>
          <p:nvPr/>
        </p:nvSpPr>
        <p:spPr>
          <a:xfrm>
            <a:off x="319972" y="1155018"/>
            <a:ext cx="4906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❗️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ECD91D1-EAF2-1345-A475-BB54428BBA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972" y="2477363"/>
            <a:ext cx="1330277" cy="1330277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715A72F-C33E-3F40-A465-6A53A830C184}"/>
              </a:ext>
            </a:extLst>
          </p:cNvPr>
          <p:cNvCxnSpPr/>
          <p:nvPr/>
        </p:nvCxnSpPr>
        <p:spPr>
          <a:xfrm>
            <a:off x="3566656" y="3263082"/>
            <a:ext cx="947853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196B8E54-0CCD-AC41-96F9-2C6B47E1F2E0}"/>
              </a:ext>
            </a:extLst>
          </p:cNvPr>
          <p:cNvSpPr/>
          <p:nvPr/>
        </p:nvSpPr>
        <p:spPr>
          <a:xfrm>
            <a:off x="4687767" y="2477362"/>
            <a:ext cx="2558791" cy="152683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Deep Network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9A7C8A9-B022-554B-B800-3CD0E2FBB75D}"/>
              </a:ext>
            </a:extLst>
          </p:cNvPr>
          <p:cNvSpPr/>
          <p:nvPr/>
        </p:nvSpPr>
        <p:spPr>
          <a:xfrm>
            <a:off x="8724407" y="2477361"/>
            <a:ext cx="2057087" cy="152683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Decomposition</a:t>
            </a:r>
          </a:p>
          <a:p>
            <a:pPr algn="ctr"/>
            <a:r>
              <a:rPr lang="en-US" sz="2400" dirty="0"/>
              <a:t>Result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3012281-EEEC-A34C-8230-D7CD05655EFD}"/>
              </a:ext>
            </a:extLst>
          </p:cNvPr>
          <p:cNvCxnSpPr/>
          <p:nvPr/>
        </p:nvCxnSpPr>
        <p:spPr>
          <a:xfrm>
            <a:off x="7499320" y="3233679"/>
            <a:ext cx="947853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235BF3A6-1ED7-4A4A-BABF-510AB7F61EE0}"/>
              </a:ext>
            </a:extLst>
          </p:cNvPr>
          <p:cNvSpPr txBox="1"/>
          <p:nvPr/>
        </p:nvSpPr>
        <p:spPr>
          <a:xfrm>
            <a:off x="679670" y="4864876"/>
            <a:ext cx="9073280" cy="1318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End-to-end prediction will likely overfit to training data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Exclude physical constraints at optimization stage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1932AB-E5E1-C849-90B7-DA18B9BDE25C}"/>
              </a:ext>
            </a:extLst>
          </p:cNvPr>
          <p:cNvSpPr txBox="1"/>
          <p:nvPr/>
        </p:nvSpPr>
        <p:spPr>
          <a:xfrm>
            <a:off x="679373" y="4375930"/>
            <a:ext cx="33612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Problem:</a:t>
            </a:r>
          </a:p>
        </p:txBody>
      </p:sp>
    </p:spTree>
    <p:extLst>
      <p:ext uri="{BB962C8B-B14F-4D97-AF65-F5344CB8AC3E}">
        <p14:creationId xmlns:p14="http://schemas.microsoft.com/office/powerpoint/2010/main" val="19835556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A6C6B5D-0A1F-5B49-807C-0B56FC8543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4575" y="91008"/>
            <a:ext cx="2257511" cy="73333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48E5AE2-81C4-2644-AEF0-38F41F195881}"/>
              </a:ext>
            </a:extLst>
          </p:cNvPr>
          <p:cNvSpPr txBox="1">
            <a:spLocks/>
          </p:cNvSpPr>
          <p:nvPr/>
        </p:nvSpPr>
        <p:spPr>
          <a:xfrm>
            <a:off x="387731" y="-2360"/>
            <a:ext cx="10515600" cy="10024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Modified Approach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67615BA-9846-7F4C-B0E4-99A582581485}"/>
              </a:ext>
            </a:extLst>
          </p:cNvPr>
          <p:cNvCxnSpPr>
            <a:cxnSpLocks/>
          </p:cNvCxnSpPr>
          <p:nvPr/>
        </p:nvCxnSpPr>
        <p:spPr>
          <a:xfrm>
            <a:off x="387731" y="845606"/>
            <a:ext cx="8968304" cy="0"/>
          </a:xfrm>
          <a:prstGeom prst="line">
            <a:avLst/>
          </a:prstGeom>
          <a:ln w="31750">
            <a:gradFill flip="none" rotWithShape="1">
              <a:gsLst>
                <a:gs pos="0">
                  <a:schemeClr val="accent2">
                    <a:lumMod val="67000"/>
                  </a:schemeClr>
                </a:gs>
                <a:gs pos="24000">
                  <a:schemeClr val="accent2">
                    <a:lumMod val="97000"/>
                    <a:lumOff val="3000"/>
                  </a:schemeClr>
                </a:gs>
                <a:gs pos="46000">
                  <a:schemeClr val="accent2">
                    <a:lumMod val="60000"/>
                    <a:lumOff val="4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EF2FAF85-7FF0-934D-981E-2A18987F2F38}"/>
              </a:ext>
            </a:extLst>
          </p:cNvPr>
          <p:cNvCxnSpPr>
            <a:cxnSpLocks/>
          </p:cNvCxnSpPr>
          <p:nvPr/>
        </p:nvCxnSpPr>
        <p:spPr>
          <a:xfrm>
            <a:off x="2039560" y="3896730"/>
            <a:ext cx="46587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3B1E9AAE-24A8-A240-8CCA-7E161EC7C77A}"/>
              </a:ext>
            </a:extLst>
          </p:cNvPr>
          <p:cNvSpPr txBox="1"/>
          <p:nvPr/>
        </p:nvSpPr>
        <p:spPr>
          <a:xfrm>
            <a:off x="387731" y="919072"/>
            <a:ext cx="3001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Training Phase: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1F1BF09-601E-A845-A2DF-C9C51E1B11E0}"/>
              </a:ext>
            </a:extLst>
          </p:cNvPr>
          <p:cNvGrpSpPr/>
          <p:nvPr/>
        </p:nvGrpSpPr>
        <p:grpSpPr>
          <a:xfrm>
            <a:off x="7235496" y="3671463"/>
            <a:ext cx="2232073" cy="1695130"/>
            <a:chOff x="4144327" y="3206448"/>
            <a:chExt cx="2342123" cy="1695130"/>
          </a:xfrm>
        </p:grpSpPr>
        <p:sp>
          <p:nvSpPr>
            <p:cNvPr id="9" name="Trapezoid 8">
              <a:extLst>
                <a:ext uri="{FF2B5EF4-FFF2-40B4-BE49-F238E27FC236}">
                  <a16:creationId xmlns:a16="http://schemas.microsoft.com/office/drawing/2014/main" id="{51DD1904-EF0D-A64C-A60B-2C864726004E}"/>
                </a:ext>
              </a:extLst>
            </p:cNvPr>
            <p:cNvSpPr/>
            <p:nvPr/>
          </p:nvSpPr>
          <p:spPr>
            <a:xfrm rot="5400000">
              <a:off x="4467824" y="2882951"/>
              <a:ext cx="1695130" cy="2342123"/>
            </a:xfrm>
            <a:prstGeom prst="trapezoid">
              <a:avLst/>
            </a:prstGeom>
            <a:solidFill>
              <a:srgbClr val="F924E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BEB80BC-C9CF-5C4B-9127-262B750EBBC7}"/>
                </a:ext>
              </a:extLst>
            </p:cNvPr>
            <p:cNvSpPr txBox="1"/>
            <p:nvPr/>
          </p:nvSpPr>
          <p:spPr>
            <a:xfrm>
              <a:off x="4144327" y="3792402"/>
              <a:ext cx="22617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Discriminator</a:t>
              </a:r>
            </a:p>
          </p:txBody>
        </p:sp>
      </p:grp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0A50185C-A335-F847-907A-873E7906177A}"/>
              </a:ext>
            </a:extLst>
          </p:cNvPr>
          <p:cNvCxnSpPr>
            <a:cxnSpLocks/>
          </p:cNvCxnSpPr>
          <p:nvPr/>
        </p:nvCxnSpPr>
        <p:spPr>
          <a:xfrm>
            <a:off x="9539209" y="4521037"/>
            <a:ext cx="417715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250F8FDD-26E3-834C-8922-A481AD62D30C}"/>
              </a:ext>
            </a:extLst>
          </p:cNvPr>
          <p:cNvSpPr/>
          <p:nvPr/>
        </p:nvSpPr>
        <p:spPr>
          <a:xfrm>
            <a:off x="4486478" y="5065616"/>
            <a:ext cx="2286155" cy="1126172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Decomposition</a:t>
            </a:r>
          </a:p>
          <a:p>
            <a:pPr algn="ctr"/>
            <a:r>
              <a:rPr lang="en-US" sz="2400" dirty="0" err="1"/>
              <a:t>Groundtruth</a:t>
            </a:r>
            <a:endParaRPr lang="en-US" sz="2400" dirty="0"/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4D43C005-AD3A-9E4F-9DC9-60C34919467A}"/>
              </a:ext>
            </a:extLst>
          </p:cNvPr>
          <p:cNvCxnSpPr>
            <a:cxnSpLocks/>
          </p:cNvCxnSpPr>
          <p:nvPr/>
        </p:nvCxnSpPr>
        <p:spPr>
          <a:xfrm flipV="1">
            <a:off x="6799258" y="5045004"/>
            <a:ext cx="382989" cy="32158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E903B53-5D8B-A942-AE76-72838086C682}"/>
              </a:ext>
            </a:extLst>
          </p:cNvPr>
          <p:cNvGrpSpPr/>
          <p:nvPr/>
        </p:nvGrpSpPr>
        <p:grpSpPr>
          <a:xfrm rot="10800000">
            <a:off x="2583842" y="3037443"/>
            <a:ext cx="2057680" cy="1695130"/>
            <a:chOff x="4144327" y="3206448"/>
            <a:chExt cx="2342123" cy="1695130"/>
          </a:xfrm>
          <a:solidFill>
            <a:srgbClr val="FFC000"/>
          </a:solidFill>
        </p:grpSpPr>
        <p:sp>
          <p:nvSpPr>
            <p:cNvPr id="45" name="Trapezoid 44">
              <a:extLst>
                <a:ext uri="{FF2B5EF4-FFF2-40B4-BE49-F238E27FC236}">
                  <a16:creationId xmlns:a16="http://schemas.microsoft.com/office/drawing/2014/main" id="{25E61215-BCC6-0E45-9B0C-76B479E021CB}"/>
                </a:ext>
              </a:extLst>
            </p:cNvPr>
            <p:cNvSpPr/>
            <p:nvPr/>
          </p:nvSpPr>
          <p:spPr>
            <a:xfrm rot="5400000">
              <a:off x="4467824" y="2882951"/>
              <a:ext cx="1695130" cy="2342123"/>
            </a:xfrm>
            <a:prstGeom prst="trapezoid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78CBA61A-8A92-0546-96A4-6999C625C4DB}"/>
                </a:ext>
              </a:extLst>
            </p:cNvPr>
            <p:cNvSpPr txBox="1"/>
            <p:nvPr/>
          </p:nvSpPr>
          <p:spPr>
            <a:xfrm rot="10800000">
              <a:off x="4222740" y="3823428"/>
              <a:ext cx="2185299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Generator</a:t>
              </a:r>
            </a:p>
          </p:txBody>
        </p:sp>
      </p:grp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CB4563F7-70C3-8149-8A9B-58BF321F725D}"/>
              </a:ext>
            </a:extLst>
          </p:cNvPr>
          <p:cNvCxnSpPr>
            <a:cxnSpLocks/>
          </p:cNvCxnSpPr>
          <p:nvPr/>
        </p:nvCxnSpPr>
        <p:spPr>
          <a:xfrm>
            <a:off x="4728331" y="3875157"/>
            <a:ext cx="46587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79490BA1-7CF5-2944-B5C1-6CB93DB9B219}"/>
              </a:ext>
            </a:extLst>
          </p:cNvPr>
          <p:cNvSpPr/>
          <p:nvPr/>
        </p:nvSpPr>
        <p:spPr>
          <a:xfrm>
            <a:off x="5269283" y="3333644"/>
            <a:ext cx="1529975" cy="1126172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Generator</a:t>
            </a:r>
          </a:p>
          <a:p>
            <a:pPr algn="ctr"/>
            <a:r>
              <a:rPr lang="en-US" sz="2400" dirty="0"/>
              <a:t>Result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855EB787-C369-5F4A-B97D-C1A53B8C08BE}"/>
              </a:ext>
            </a:extLst>
          </p:cNvPr>
          <p:cNvCxnSpPr>
            <a:cxnSpLocks/>
          </p:cNvCxnSpPr>
          <p:nvPr/>
        </p:nvCxnSpPr>
        <p:spPr>
          <a:xfrm>
            <a:off x="6833694" y="3919064"/>
            <a:ext cx="388552" cy="22986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652BA28F-2161-B143-BBC1-9D521CF7EA59}"/>
                  </a:ext>
                </a:extLst>
              </p:cNvPr>
              <p:cNvSpPr txBox="1"/>
              <p:nvPr/>
            </p:nvSpPr>
            <p:spPr>
              <a:xfrm>
                <a:off x="10028563" y="4257417"/>
                <a:ext cx="131058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Loss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</m:oMath>
                </a14:m>
                <a:endParaRPr lang="en-US" sz="2400" dirty="0"/>
              </a:p>
            </p:txBody>
          </p:sp>
        </mc:Choice>
        <mc:Fallback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652BA28F-2161-B143-BBC1-9D521CF7EA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28563" y="4257417"/>
                <a:ext cx="1310581" cy="461665"/>
              </a:xfrm>
              <a:prstGeom prst="rect">
                <a:avLst/>
              </a:prstGeom>
              <a:blipFill>
                <a:blip r:embed="rId4"/>
                <a:stretch>
                  <a:fillRect l="-7692" t="-5263" b="-2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9850EBDA-63FB-074D-83C6-513A7695C1DE}"/>
                  </a:ext>
                </a:extLst>
              </p:cNvPr>
              <p:cNvSpPr txBox="1"/>
              <p:nvPr/>
            </p:nvSpPr>
            <p:spPr>
              <a:xfrm>
                <a:off x="9877852" y="4870078"/>
                <a:ext cx="2319359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Model the probability of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d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~[0, 1] </m:t>
                    </m:r>
                  </m:oMath>
                </a14:m>
                <a:endParaRPr lang="en-US" sz="2000" dirty="0"/>
              </a:p>
            </p:txBody>
          </p:sp>
        </mc:Choice>
        <mc:Fallback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9850EBDA-63FB-074D-83C6-513A7695C1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77852" y="4870078"/>
                <a:ext cx="2319359" cy="1015663"/>
              </a:xfrm>
              <a:prstGeom prst="rect">
                <a:avLst/>
              </a:prstGeom>
              <a:blipFill>
                <a:blip r:embed="rId5"/>
                <a:stretch>
                  <a:fillRect l="-2732" t="-2469" b="-61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Rectangle 55">
            <a:extLst>
              <a:ext uri="{FF2B5EF4-FFF2-40B4-BE49-F238E27FC236}">
                <a16:creationId xmlns:a16="http://schemas.microsoft.com/office/drawing/2014/main" id="{16340E2A-06C2-2043-9453-09C74CB6CC2C}"/>
              </a:ext>
            </a:extLst>
          </p:cNvPr>
          <p:cNvSpPr/>
          <p:nvPr/>
        </p:nvSpPr>
        <p:spPr>
          <a:xfrm>
            <a:off x="1179396" y="1475836"/>
            <a:ext cx="1703281" cy="1116519"/>
          </a:xfrm>
          <a:prstGeom prst="rect">
            <a:avLst/>
          </a:prstGeom>
          <a:solidFill>
            <a:srgbClr val="9E480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Dual-energy</a:t>
            </a:r>
          </a:p>
          <a:p>
            <a:pPr algn="ctr"/>
            <a:r>
              <a:rPr lang="en-US" sz="2400" dirty="0"/>
              <a:t>Acquisitions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1C7E6084-ECF2-B548-BF62-892CADAEA6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631" y="1636249"/>
            <a:ext cx="956106" cy="956106"/>
          </a:xfrm>
          <a:prstGeom prst="rect">
            <a:avLst/>
          </a:prstGeom>
        </p:spPr>
      </p:pic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F50A2C90-F26E-9B4E-85C4-A7EA10CE2749}"/>
              </a:ext>
            </a:extLst>
          </p:cNvPr>
          <p:cNvCxnSpPr>
            <a:cxnSpLocks/>
          </p:cNvCxnSpPr>
          <p:nvPr/>
        </p:nvCxnSpPr>
        <p:spPr>
          <a:xfrm>
            <a:off x="4298048" y="2009783"/>
            <a:ext cx="39522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>
            <a:extLst>
              <a:ext uri="{FF2B5EF4-FFF2-40B4-BE49-F238E27FC236}">
                <a16:creationId xmlns:a16="http://schemas.microsoft.com/office/drawing/2014/main" id="{53636001-9D50-6D46-86C8-B71349D2C072}"/>
              </a:ext>
            </a:extLst>
          </p:cNvPr>
          <p:cNvSpPr/>
          <p:nvPr/>
        </p:nvSpPr>
        <p:spPr>
          <a:xfrm>
            <a:off x="4888760" y="1472044"/>
            <a:ext cx="2558791" cy="112031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Constrained Least</a:t>
            </a:r>
          </a:p>
          <a:p>
            <a:pPr algn="ctr"/>
            <a:r>
              <a:rPr lang="en-US" sz="2400" dirty="0"/>
              <a:t>Square Solution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CD85BDE0-8809-C845-9036-5DB15D55F298}"/>
              </a:ext>
            </a:extLst>
          </p:cNvPr>
          <p:cNvSpPr/>
          <p:nvPr/>
        </p:nvSpPr>
        <p:spPr>
          <a:xfrm>
            <a:off x="8436429" y="1466184"/>
            <a:ext cx="1842120" cy="1126172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Least Square</a:t>
            </a:r>
          </a:p>
          <a:p>
            <a:pPr algn="ctr"/>
            <a:r>
              <a:rPr lang="en-US" sz="2400" dirty="0"/>
              <a:t>Result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AF1B7B9E-FBE6-5746-85C3-895B32844778}"/>
                  </a:ext>
                </a:extLst>
              </p:cNvPr>
              <p:cNvSpPr txBox="1"/>
              <p:nvPr/>
            </p:nvSpPr>
            <p:spPr>
              <a:xfrm>
                <a:off x="2882677" y="1552671"/>
                <a:ext cx="1415371" cy="9142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noBar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1" i="1" smtClean="0">
                                          <a:latin typeface="Cambria Math" panose="02040503050406030204" pitchFamily="18" charset="0"/>
                                        </a:rPr>
                                        <m:t>𝒖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1" i="1" smtClean="0">
                                          <a:latin typeface="Cambria Math" panose="02040503050406030204" pitchFamily="18" charset="0"/>
                                        </a:rPr>
                                        <m:t>𝒖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en-US" sz="1600" dirty="0"/>
              </a:p>
            </p:txBody>
          </p:sp>
        </mc:Choice>
        <mc:Fallback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AF1B7B9E-FBE6-5746-85C3-895B328447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2677" y="1552671"/>
                <a:ext cx="1415371" cy="91422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02624F88-DE37-034F-B05D-D96723B6F124}"/>
              </a:ext>
            </a:extLst>
          </p:cNvPr>
          <p:cNvCxnSpPr>
            <a:cxnSpLocks/>
          </p:cNvCxnSpPr>
          <p:nvPr/>
        </p:nvCxnSpPr>
        <p:spPr>
          <a:xfrm>
            <a:off x="7604966" y="1975049"/>
            <a:ext cx="39522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2AB09BAE-9BB6-3B4B-A131-6008AAD4181D}"/>
                  </a:ext>
                </a:extLst>
              </p:cNvPr>
              <p:cNvSpPr txBox="1"/>
              <p:nvPr/>
            </p:nvSpPr>
            <p:spPr>
              <a:xfrm>
                <a:off x="10397631" y="1512582"/>
                <a:ext cx="1309657" cy="9249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noBar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p>
                              </m:s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1600" dirty="0"/>
              </a:p>
            </p:txBody>
          </p:sp>
        </mc:Choice>
        <mc:Fallback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2AB09BAE-9BB6-3B4B-A131-6008AAD418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97631" y="1512582"/>
                <a:ext cx="1309657" cy="924933"/>
              </a:xfrm>
              <a:prstGeom prst="rect">
                <a:avLst/>
              </a:prstGeom>
              <a:blipFill>
                <a:blip r:embed="rId8"/>
                <a:stretch>
                  <a:fillRect b="-40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TextBox 63">
            <a:extLst>
              <a:ext uri="{FF2B5EF4-FFF2-40B4-BE49-F238E27FC236}">
                <a16:creationId xmlns:a16="http://schemas.microsoft.com/office/drawing/2014/main" id="{7E086A30-A7BD-C64D-8ADE-FC1655EED6C4}"/>
              </a:ext>
            </a:extLst>
          </p:cNvPr>
          <p:cNvSpPr txBox="1"/>
          <p:nvPr/>
        </p:nvSpPr>
        <p:spPr>
          <a:xfrm>
            <a:off x="9637754" y="2654747"/>
            <a:ext cx="1763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Initialization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2960507A-F6A2-F14A-AAFD-0E38E5FE6F0F}"/>
              </a:ext>
            </a:extLst>
          </p:cNvPr>
          <p:cNvSpPr/>
          <p:nvPr/>
        </p:nvSpPr>
        <p:spPr>
          <a:xfrm>
            <a:off x="110631" y="3312071"/>
            <a:ext cx="1842120" cy="1126172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Least Square</a:t>
            </a:r>
          </a:p>
          <a:p>
            <a:pPr algn="ctr"/>
            <a:r>
              <a:rPr lang="en-US" sz="2400" dirty="0"/>
              <a:t>Result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BECC410C-809E-0844-ADD0-34C203C780DA}"/>
              </a:ext>
            </a:extLst>
          </p:cNvPr>
          <p:cNvSpPr txBox="1"/>
          <p:nvPr/>
        </p:nvSpPr>
        <p:spPr>
          <a:xfrm>
            <a:off x="1238950" y="5270651"/>
            <a:ext cx="3213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Cycle Consistency Loss</a:t>
            </a:r>
          </a:p>
        </p:txBody>
      </p:sp>
      <p:sp>
        <p:nvSpPr>
          <p:cNvPr id="76" name="Circular Arrow 75">
            <a:extLst>
              <a:ext uri="{FF2B5EF4-FFF2-40B4-BE49-F238E27FC236}">
                <a16:creationId xmlns:a16="http://schemas.microsoft.com/office/drawing/2014/main" id="{F18E46E9-D1BC-FD4B-9E73-9D89C6832728}"/>
              </a:ext>
            </a:extLst>
          </p:cNvPr>
          <p:cNvSpPr/>
          <p:nvPr/>
        </p:nvSpPr>
        <p:spPr>
          <a:xfrm>
            <a:off x="3775041" y="4208200"/>
            <a:ext cx="1213745" cy="1282801"/>
          </a:xfrm>
          <a:prstGeom prst="circularArrow">
            <a:avLst>
              <a:gd name="adj1" fmla="val 3545"/>
              <a:gd name="adj2" fmla="val 927314"/>
              <a:gd name="adj3" fmla="val 20511443"/>
              <a:gd name="adj4" fmla="val 6742462"/>
              <a:gd name="adj5" fmla="val 12339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0968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A6C6B5D-0A1F-5B49-807C-0B56FC8543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4575" y="91008"/>
            <a:ext cx="2257511" cy="73333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48E5AE2-81C4-2644-AEF0-38F41F195881}"/>
              </a:ext>
            </a:extLst>
          </p:cNvPr>
          <p:cNvSpPr txBox="1">
            <a:spLocks/>
          </p:cNvSpPr>
          <p:nvPr/>
        </p:nvSpPr>
        <p:spPr>
          <a:xfrm>
            <a:off x="387731" y="-2360"/>
            <a:ext cx="10515600" cy="10024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Motivation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67615BA-9846-7F4C-B0E4-99A582581485}"/>
              </a:ext>
            </a:extLst>
          </p:cNvPr>
          <p:cNvCxnSpPr>
            <a:cxnSpLocks/>
          </p:cNvCxnSpPr>
          <p:nvPr/>
        </p:nvCxnSpPr>
        <p:spPr>
          <a:xfrm>
            <a:off x="387731" y="845606"/>
            <a:ext cx="8968304" cy="0"/>
          </a:xfrm>
          <a:prstGeom prst="line">
            <a:avLst/>
          </a:prstGeom>
          <a:ln w="31750">
            <a:gradFill flip="none" rotWithShape="1">
              <a:gsLst>
                <a:gs pos="0">
                  <a:schemeClr val="accent2">
                    <a:lumMod val="67000"/>
                  </a:schemeClr>
                </a:gs>
                <a:gs pos="24000">
                  <a:schemeClr val="accent2">
                    <a:lumMod val="97000"/>
                    <a:lumOff val="3000"/>
                  </a:schemeClr>
                </a:gs>
                <a:gs pos="46000">
                  <a:schemeClr val="accent2">
                    <a:lumMod val="60000"/>
                    <a:lumOff val="4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F57B9B50-B86E-814F-BF69-0E740BDED232}"/>
              </a:ext>
            </a:extLst>
          </p:cNvPr>
          <p:cNvSpPr txBox="1"/>
          <p:nvPr/>
        </p:nvSpPr>
        <p:spPr>
          <a:xfrm>
            <a:off x="387730" y="1093463"/>
            <a:ext cx="118042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Standard X-ray imaging brings difficulty for surgeons to identify ROI features from anatomical clutter.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Dual-energy X-ray enables anatomical clutter reduction via material decomposition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9380290-DC06-8342-B12D-8D91FD2AFD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7836"/>
          <a:stretch/>
        </p:blipFill>
        <p:spPr>
          <a:xfrm>
            <a:off x="774699" y="2387160"/>
            <a:ext cx="4457701" cy="3985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4EB2E78-CCDC-AD4E-B0E2-D1D7563877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3560"/>
          <a:stretch/>
        </p:blipFill>
        <p:spPr>
          <a:xfrm>
            <a:off x="5771985" y="3109014"/>
            <a:ext cx="4342855" cy="22757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0261C5D-2181-8141-A63E-E6BA8520066B}"/>
              </a:ext>
            </a:extLst>
          </p:cNvPr>
          <p:cNvSpPr txBox="1"/>
          <p:nvPr/>
        </p:nvSpPr>
        <p:spPr>
          <a:xfrm>
            <a:off x="5372100" y="5892800"/>
            <a:ext cx="591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Fig 1. Illustration of material decomposition</a:t>
            </a:r>
            <a:r>
              <a:rPr lang="en-US" sz="2400" baseline="30000" dirty="0"/>
              <a:t>[1]</a:t>
            </a:r>
            <a:r>
              <a:rPr lang="en-US" sz="2400" dirty="0"/>
              <a:t>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652B3E7-9FF1-A543-B4FE-B31A07A25720}"/>
              </a:ext>
            </a:extLst>
          </p:cNvPr>
          <p:cNvSpPr txBox="1"/>
          <p:nvPr/>
        </p:nvSpPr>
        <p:spPr>
          <a:xfrm>
            <a:off x="673100" y="6510829"/>
            <a:ext cx="113589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[1] Slide: Dual energy imaging and digital tomosynthesis: Innovative X-ray based imaging technologies, University of Toronto</a:t>
            </a:r>
          </a:p>
        </p:txBody>
      </p:sp>
    </p:spTree>
    <p:extLst>
      <p:ext uri="{BB962C8B-B14F-4D97-AF65-F5344CB8AC3E}">
        <p14:creationId xmlns:p14="http://schemas.microsoft.com/office/powerpoint/2010/main" val="40943222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A6C6B5D-0A1F-5B49-807C-0B56FC8543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4575" y="91008"/>
            <a:ext cx="2257511" cy="73333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48E5AE2-81C4-2644-AEF0-38F41F195881}"/>
              </a:ext>
            </a:extLst>
          </p:cNvPr>
          <p:cNvSpPr txBox="1">
            <a:spLocks/>
          </p:cNvSpPr>
          <p:nvPr/>
        </p:nvSpPr>
        <p:spPr>
          <a:xfrm>
            <a:off x="387731" y="-2360"/>
            <a:ext cx="10515600" cy="10024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Modified Approach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67615BA-9846-7F4C-B0E4-99A582581485}"/>
              </a:ext>
            </a:extLst>
          </p:cNvPr>
          <p:cNvCxnSpPr>
            <a:cxnSpLocks/>
          </p:cNvCxnSpPr>
          <p:nvPr/>
        </p:nvCxnSpPr>
        <p:spPr>
          <a:xfrm>
            <a:off x="387731" y="845606"/>
            <a:ext cx="8968304" cy="0"/>
          </a:xfrm>
          <a:prstGeom prst="line">
            <a:avLst/>
          </a:prstGeom>
          <a:ln w="31750">
            <a:gradFill flip="none" rotWithShape="1">
              <a:gsLst>
                <a:gs pos="0">
                  <a:schemeClr val="accent2">
                    <a:lumMod val="67000"/>
                  </a:schemeClr>
                </a:gs>
                <a:gs pos="24000">
                  <a:schemeClr val="accent2">
                    <a:lumMod val="97000"/>
                    <a:lumOff val="3000"/>
                  </a:schemeClr>
                </a:gs>
                <a:gs pos="46000">
                  <a:schemeClr val="accent2">
                    <a:lumMod val="60000"/>
                    <a:lumOff val="4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9766845F-14C0-A34A-8A47-B23D713B3A75}"/>
              </a:ext>
            </a:extLst>
          </p:cNvPr>
          <p:cNvSpPr/>
          <p:nvPr/>
        </p:nvSpPr>
        <p:spPr>
          <a:xfrm>
            <a:off x="1179396" y="1475836"/>
            <a:ext cx="1703281" cy="1116519"/>
          </a:xfrm>
          <a:prstGeom prst="rect">
            <a:avLst/>
          </a:prstGeom>
          <a:solidFill>
            <a:srgbClr val="9E480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Dual-energy</a:t>
            </a:r>
          </a:p>
          <a:p>
            <a:pPr algn="ctr"/>
            <a:r>
              <a:rPr lang="en-US" sz="2400" dirty="0"/>
              <a:t>Acquisitions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ECD91D1-EAF2-1345-A475-BB54428BBA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31" y="1636249"/>
            <a:ext cx="956106" cy="956106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715A72F-C33E-3F40-A465-6A53A830C184}"/>
              </a:ext>
            </a:extLst>
          </p:cNvPr>
          <p:cNvCxnSpPr>
            <a:cxnSpLocks/>
          </p:cNvCxnSpPr>
          <p:nvPr/>
        </p:nvCxnSpPr>
        <p:spPr>
          <a:xfrm>
            <a:off x="4298048" y="2009783"/>
            <a:ext cx="39522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196B8E54-0CCD-AC41-96F9-2C6B47E1F2E0}"/>
              </a:ext>
            </a:extLst>
          </p:cNvPr>
          <p:cNvSpPr/>
          <p:nvPr/>
        </p:nvSpPr>
        <p:spPr>
          <a:xfrm>
            <a:off x="4888760" y="1472044"/>
            <a:ext cx="2558791" cy="112031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Constrained Least</a:t>
            </a:r>
          </a:p>
          <a:p>
            <a:pPr algn="ctr"/>
            <a:r>
              <a:rPr lang="en-US" sz="2400" dirty="0"/>
              <a:t>Square Solution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9A7C8A9-B022-554B-B800-3CD0E2FBB75D}"/>
              </a:ext>
            </a:extLst>
          </p:cNvPr>
          <p:cNvSpPr/>
          <p:nvPr/>
        </p:nvSpPr>
        <p:spPr>
          <a:xfrm>
            <a:off x="8436429" y="1466184"/>
            <a:ext cx="1842120" cy="1126172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Least Square</a:t>
            </a:r>
          </a:p>
          <a:p>
            <a:pPr algn="ctr"/>
            <a:r>
              <a:rPr lang="en-US" sz="2400" dirty="0"/>
              <a:t>Result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40BFD837-1FFD-5943-B34B-734F9624F3CF}"/>
                  </a:ext>
                </a:extLst>
              </p:cNvPr>
              <p:cNvSpPr txBox="1"/>
              <p:nvPr/>
            </p:nvSpPr>
            <p:spPr>
              <a:xfrm>
                <a:off x="2882677" y="1552671"/>
                <a:ext cx="1415371" cy="9142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noBar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1" i="1" smtClean="0">
                                          <a:latin typeface="Cambria Math" panose="02040503050406030204" pitchFamily="18" charset="0"/>
                                        </a:rPr>
                                        <m:t>𝒖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1" i="1" smtClean="0">
                                          <a:latin typeface="Cambria Math" panose="02040503050406030204" pitchFamily="18" charset="0"/>
                                        </a:rPr>
                                        <m:t>𝒖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en-US" sz="1600" dirty="0"/>
              </a:p>
            </p:txBody>
          </p:sp>
        </mc:Choice>
        <mc:Fallback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40BFD837-1FFD-5943-B34B-734F9624F3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2677" y="1552671"/>
                <a:ext cx="1415371" cy="91422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DDA1AC8-8F8C-8B4A-A47A-02A65531DE9E}"/>
              </a:ext>
            </a:extLst>
          </p:cNvPr>
          <p:cNvCxnSpPr>
            <a:cxnSpLocks/>
          </p:cNvCxnSpPr>
          <p:nvPr/>
        </p:nvCxnSpPr>
        <p:spPr>
          <a:xfrm>
            <a:off x="7604966" y="1975049"/>
            <a:ext cx="39522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3E9224F-6001-B641-89C1-9BC90F07D08E}"/>
                  </a:ext>
                </a:extLst>
              </p:cNvPr>
              <p:cNvSpPr txBox="1"/>
              <p:nvPr/>
            </p:nvSpPr>
            <p:spPr>
              <a:xfrm>
                <a:off x="10397631" y="1512582"/>
                <a:ext cx="1309657" cy="9249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noBar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p>
                              </m:s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1600" dirty="0"/>
              </a:p>
            </p:txBody>
          </p:sp>
        </mc:Choice>
        <mc:Fallback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3E9224F-6001-B641-89C1-9BC90F07D0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97631" y="1512582"/>
                <a:ext cx="1309657" cy="924933"/>
              </a:xfrm>
              <a:prstGeom prst="rect">
                <a:avLst/>
              </a:prstGeom>
              <a:blipFill>
                <a:blip r:embed="rId6"/>
                <a:stretch>
                  <a:fillRect b="-40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Rectangle 35">
            <a:extLst>
              <a:ext uri="{FF2B5EF4-FFF2-40B4-BE49-F238E27FC236}">
                <a16:creationId xmlns:a16="http://schemas.microsoft.com/office/drawing/2014/main" id="{B6981249-5F21-8843-A2D2-F839537B7633}"/>
              </a:ext>
            </a:extLst>
          </p:cNvPr>
          <p:cNvSpPr/>
          <p:nvPr/>
        </p:nvSpPr>
        <p:spPr>
          <a:xfrm>
            <a:off x="3052813" y="3466074"/>
            <a:ext cx="1835947" cy="1126172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Least Square</a:t>
            </a:r>
          </a:p>
          <a:p>
            <a:pPr algn="ctr"/>
            <a:r>
              <a:rPr lang="en-US" sz="2400" dirty="0"/>
              <a:t>Result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DFFAE4A8-5F1D-794D-9BD9-791F6B8A1BAF}"/>
                  </a:ext>
                </a:extLst>
              </p:cNvPr>
              <p:cNvSpPr txBox="1"/>
              <p:nvPr/>
            </p:nvSpPr>
            <p:spPr>
              <a:xfrm>
                <a:off x="1478944" y="3536122"/>
                <a:ext cx="1640204" cy="9249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noBar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en-US" sz="1600" dirty="0"/>
              </a:p>
            </p:txBody>
          </p:sp>
        </mc:Choice>
        <mc:Fallback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DFFAE4A8-5F1D-794D-9BD9-791F6B8A1B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8944" y="3536122"/>
                <a:ext cx="1640204" cy="92493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EF2FAF85-7FF0-934D-981E-2A18987F2F38}"/>
              </a:ext>
            </a:extLst>
          </p:cNvPr>
          <p:cNvCxnSpPr>
            <a:cxnSpLocks/>
          </p:cNvCxnSpPr>
          <p:nvPr/>
        </p:nvCxnSpPr>
        <p:spPr>
          <a:xfrm>
            <a:off x="4974046" y="4055052"/>
            <a:ext cx="46587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3B1E9AAE-24A8-A240-8CCA-7E161EC7C77A}"/>
              </a:ext>
            </a:extLst>
          </p:cNvPr>
          <p:cNvSpPr txBox="1"/>
          <p:nvPr/>
        </p:nvSpPr>
        <p:spPr>
          <a:xfrm>
            <a:off x="262081" y="836705"/>
            <a:ext cx="3001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Inference Phase: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1F1BF09-601E-A845-A2DF-C9C51E1B11E0}"/>
              </a:ext>
            </a:extLst>
          </p:cNvPr>
          <p:cNvGrpSpPr/>
          <p:nvPr/>
        </p:nvGrpSpPr>
        <p:grpSpPr>
          <a:xfrm>
            <a:off x="5747353" y="3236935"/>
            <a:ext cx="2232073" cy="1695130"/>
            <a:chOff x="4144327" y="3206448"/>
            <a:chExt cx="2342123" cy="1695130"/>
          </a:xfrm>
        </p:grpSpPr>
        <p:sp>
          <p:nvSpPr>
            <p:cNvPr id="9" name="Trapezoid 8">
              <a:extLst>
                <a:ext uri="{FF2B5EF4-FFF2-40B4-BE49-F238E27FC236}">
                  <a16:creationId xmlns:a16="http://schemas.microsoft.com/office/drawing/2014/main" id="{51DD1904-EF0D-A64C-A60B-2C864726004E}"/>
                </a:ext>
              </a:extLst>
            </p:cNvPr>
            <p:cNvSpPr/>
            <p:nvPr/>
          </p:nvSpPr>
          <p:spPr>
            <a:xfrm rot="5400000">
              <a:off x="4467824" y="2882951"/>
              <a:ext cx="1695130" cy="2342123"/>
            </a:xfrm>
            <a:prstGeom prst="trapezoid">
              <a:avLst/>
            </a:prstGeom>
            <a:solidFill>
              <a:srgbClr val="F924E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BEB80BC-C9CF-5C4B-9127-262B750EBBC7}"/>
                </a:ext>
              </a:extLst>
            </p:cNvPr>
            <p:cNvSpPr txBox="1"/>
            <p:nvPr/>
          </p:nvSpPr>
          <p:spPr>
            <a:xfrm>
              <a:off x="4144327" y="3792402"/>
              <a:ext cx="22617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Discriminator</a:t>
              </a:r>
            </a:p>
          </p:txBody>
        </p:sp>
      </p:grp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0A50185C-A335-F847-907A-873E7906177A}"/>
              </a:ext>
            </a:extLst>
          </p:cNvPr>
          <p:cNvCxnSpPr>
            <a:cxnSpLocks/>
          </p:cNvCxnSpPr>
          <p:nvPr/>
        </p:nvCxnSpPr>
        <p:spPr>
          <a:xfrm>
            <a:off x="8051066" y="4086509"/>
            <a:ext cx="417715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FF400289-3F6A-444F-B742-793B28A5BF23}"/>
              </a:ext>
            </a:extLst>
          </p:cNvPr>
          <p:cNvSpPr/>
          <p:nvPr/>
        </p:nvSpPr>
        <p:spPr>
          <a:xfrm>
            <a:off x="5581816" y="3019471"/>
            <a:ext cx="2663687" cy="204238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201DEB-7A84-2846-895B-526FBB303943}"/>
              </a:ext>
            </a:extLst>
          </p:cNvPr>
          <p:cNvSpPr txBox="1"/>
          <p:nvPr/>
        </p:nvSpPr>
        <p:spPr>
          <a:xfrm>
            <a:off x="7163621" y="5087865"/>
            <a:ext cx="2594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Freeze the weights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FEA98693-151F-FE42-BE4F-C770BA43CBD7}"/>
                  </a:ext>
                </a:extLst>
              </p:cNvPr>
              <p:cNvSpPr txBox="1"/>
              <p:nvPr/>
            </p:nvSpPr>
            <p:spPr>
              <a:xfrm>
                <a:off x="360528" y="5375240"/>
                <a:ext cx="10158775" cy="13210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Improved optimization model:</a:t>
                </a: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𝑚𝑖𝑛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</m:d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𝑊𝑇</m:t>
                              </m:r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𝑊𝑇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</m:e>
                          </m:d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𝐿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</m:e>
                          </m:d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  <a:p>
                <a:r>
                  <a:rPr lang="en-US" sz="2400" dirty="0"/>
                  <a:t>Everything is differentiable, enabling gradient descent search for </a:t>
                </a:r>
                <a:r>
                  <a:rPr lang="en-US" sz="2400" i="1" dirty="0"/>
                  <a:t>T</a:t>
                </a:r>
              </a:p>
            </p:txBody>
          </p:sp>
        </mc:Choice>
        <mc:Fallback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FEA98693-151F-FE42-BE4F-C770BA43CB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528" y="5375240"/>
                <a:ext cx="10158775" cy="1321003"/>
              </a:xfrm>
              <a:prstGeom prst="rect">
                <a:avLst/>
              </a:prstGeom>
              <a:blipFill>
                <a:blip r:embed="rId8"/>
                <a:stretch>
                  <a:fillRect l="-874" t="-2857" b="-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D312BA1A-375F-B543-AE6E-371AEF889A6C}"/>
                  </a:ext>
                </a:extLst>
              </p:cNvPr>
              <p:cNvSpPr txBox="1"/>
              <p:nvPr/>
            </p:nvSpPr>
            <p:spPr>
              <a:xfrm>
                <a:off x="8699906" y="3751506"/>
                <a:ext cx="169772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Loss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/>
              </a:p>
            </p:txBody>
          </p:sp>
        </mc:Choice>
        <mc:Fallback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D312BA1A-375F-B543-AE6E-371AEF889A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9906" y="3751506"/>
                <a:ext cx="1697725" cy="461665"/>
              </a:xfrm>
              <a:prstGeom prst="rect">
                <a:avLst/>
              </a:prstGeom>
              <a:blipFill>
                <a:blip r:embed="rId9"/>
                <a:stretch>
                  <a:fillRect l="-5185" t="-5263" b="-2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CAA89602-6789-9A4F-B289-5509D596CD22}"/>
                  </a:ext>
                </a:extLst>
              </p:cNvPr>
              <p:cNvSpPr txBox="1"/>
              <p:nvPr/>
            </p:nvSpPr>
            <p:spPr>
              <a:xfrm>
                <a:off x="8549195" y="4364167"/>
                <a:ext cx="231935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Model the probability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~[0, 1] 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CAA89602-6789-9A4F-B289-5509D596CD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9195" y="4364167"/>
                <a:ext cx="2319359" cy="646331"/>
              </a:xfrm>
              <a:prstGeom prst="rect">
                <a:avLst/>
              </a:prstGeom>
              <a:blipFill>
                <a:blip r:embed="rId10"/>
                <a:stretch>
                  <a:fillRect l="-1630" t="-3846"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066F3E11-83E2-5B4D-81F7-99CA22785B9B}"/>
              </a:ext>
            </a:extLst>
          </p:cNvPr>
          <p:cNvSpPr txBox="1"/>
          <p:nvPr/>
        </p:nvSpPr>
        <p:spPr>
          <a:xfrm>
            <a:off x="9637754" y="2654747"/>
            <a:ext cx="1763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Initialization</a:t>
            </a:r>
          </a:p>
        </p:txBody>
      </p:sp>
    </p:spTree>
    <p:extLst>
      <p:ext uri="{BB962C8B-B14F-4D97-AF65-F5344CB8AC3E}">
        <p14:creationId xmlns:p14="http://schemas.microsoft.com/office/powerpoint/2010/main" val="20483358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A6C6B5D-0A1F-5B49-807C-0B56FC8543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4575" y="91008"/>
            <a:ext cx="2257511" cy="73333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48E5AE2-81C4-2644-AEF0-38F41F195881}"/>
              </a:ext>
            </a:extLst>
          </p:cNvPr>
          <p:cNvSpPr txBox="1">
            <a:spLocks/>
          </p:cNvSpPr>
          <p:nvPr/>
        </p:nvSpPr>
        <p:spPr>
          <a:xfrm>
            <a:off x="387731" y="-2360"/>
            <a:ext cx="10515600" cy="10024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Deliverables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67615BA-9846-7F4C-B0E4-99A582581485}"/>
              </a:ext>
            </a:extLst>
          </p:cNvPr>
          <p:cNvCxnSpPr>
            <a:cxnSpLocks/>
          </p:cNvCxnSpPr>
          <p:nvPr/>
        </p:nvCxnSpPr>
        <p:spPr>
          <a:xfrm>
            <a:off x="387731" y="845606"/>
            <a:ext cx="8968304" cy="0"/>
          </a:xfrm>
          <a:prstGeom prst="line">
            <a:avLst/>
          </a:prstGeom>
          <a:ln w="31750">
            <a:gradFill flip="none" rotWithShape="1">
              <a:gsLst>
                <a:gs pos="0">
                  <a:schemeClr val="accent2">
                    <a:lumMod val="67000"/>
                  </a:schemeClr>
                </a:gs>
                <a:gs pos="24000">
                  <a:schemeClr val="accent2">
                    <a:lumMod val="97000"/>
                    <a:lumOff val="3000"/>
                  </a:schemeClr>
                </a:gs>
                <a:gs pos="46000">
                  <a:schemeClr val="accent2">
                    <a:lumMod val="60000"/>
                    <a:lumOff val="4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2F15C169-D304-2246-99BA-9623336C5ECA}"/>
              </a:ext>
            </a:extLst>
          </p:cNvPr>
          <p:cNvSpPr/>
          <p:nvPr/>
        </p:nvSpPr>
        <p:spPr>
          <a:xfrm>
            <a:off x="434900" y="1487632"/>
            <a:ext cx="2074125" cy="60980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Minimum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7F5B787-1003-F64C-9805-EE7813AD7CE0}"/>
              </a:ext>
            </a:extLst>
          </p:cNvPr>
          <p:cNvSpPr/>
          <p:nvPr/>
        </p:nvSpPr>
        <p:spPr>
          <a:xfrm>
            <a:off x="446047" y="3501957"/>
            <a:ext cx="2074127" cy="69536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Expected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4BFF04E-CAF9-944A-B38D-3B35FB78E74D}"/>
              </a:ext>
            </a:extLst>
          </p:cNvPr>
          <p:cNvSpPr/>
          <p:nvPr/>
        </p:nvSpPr>
        <p:spPr>
          <a:xfrm>
            <a:off x="446048" y="5156325"/>
            <a:ext cx="2074127" cy="69536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Maximum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4CB8A1-6ED5-6A4D-BDBE-D68191266E3C}"/>
              </a:ext>
            </a:extLst>
          </p:cNvPr>
          <p:cNvSpPr txBox="1"/>
          <p:nvPr/>
        </p:nvSpPr>
        <p:spPr>
          <a:xfrm>
            <a:off x="4470443" y="999870"/>
            <a:ext cx="7326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X-ray simulation software</a:t>
            </a:r>
            <a:r>
              <a:rPr lang="en-US" dirty="0"/>
              <a:t> using DeepDRR framework from femur CT data</a:t>
            </a:r>
          </a:p>
        </p:txBody>
      </p:sp>
      <p:sp>
        <p:nvSpPr>
          <p:cNvPr id="6" name="Pentagon 5">
            <a:extLst>
              <a:ext uri="{FF2B5EF4-FFF2-40B4-BE49-F238E27FC236}">
                <a16:creationId xmlns:a16="http://schemas.microsoft.com/office/drawing/2014/main" id="{9258470A-70C3-C14F-846B-1B5C52188CA8}"/>
              </a:ext>
            </a:extLst>
          </p:cNvPr>
          <p:cNvSpPr/>
          <p:nvPr/>
        </p:nvSpPr>
        <p:spPr>
          <a:xfrm>
            <a:off x="2531326" y="1000096"/>
            <a:ext cx="1939118" cy="370312"/>
          </a:xfrm>
          <a:prstGeom prst="homePlate">
            <a:avLst/>
          </a:prstGeom>
          <a:solidFill>
            <a:srgbClr val="F924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simulation</a:t>
            </a:r>
          </a:p>
        </p:txBody>
      </p:sp>
      <p:sp>
        <p:nvSpPr>
          <p:cNvPr id="19" name="Pentagon 18">
            <a:extLst>
              <a:ext uri="{FF2B5EF4-FFF2-40B4-BE49-F238E27FC236}">
                <a16:creationId xmlns:a16="http://schemas.microsoft.com/office/drawing/2014/main" id="{58C28BA9-D9D3-4042-B820-BAC3EA042D55}"/>
              </a:ext>
            </a:extLst>
          </p:cNvPr>
          <p:cNvSpPr/>
          <p:nvPr/>
        </p:nvSpPr>
        <p:spPr>
          <a:xfrm>
            <a:off x="2520176" y="1494527"/>
            <a:ext cx="1950267" cy="345251"/>
          </a:xfrm>
          <a:prstGeom prst="homePlat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algorithm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425CE99-0D26-C248-83E6-02D27EEE2139}"/>
              </a:ext>
            </a:extLst>
          </p:cNvPr>
          <p:cNvSpPr txBox="1"/>
          <p:nvPr/>
        </p:nvSpPr>
        <p:spPr>
          <a:xfrm>
            <a:off x="4470442" y="1479680"/>
            <a:ext cx="7326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Deep Network software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1" name="Pentagon 20">
            <a:extLst>
              <a:ext uri="{FF2B5EF4-FFF2-40B4-BE49-F238E27FC236}">
                <a16:creationId xmlns:a16="http://schemas.microsoft.com/office/drawing/2014/main" id="{7C04A744-D9B0-A149-AAF9-FD215C0187CB}"/>
              </a:ext>
            </a:extLst>
          </p:cNvPr>
          <p:cNvSpPr/>
          <p:nvPr/>
        </p:nvSpPr>
        <p:spPr>
          <a:xfrm>
            <a:off x="2531326" y="1959099"/>
            <a:ext cx="1950269" cy="345251"/>
          </a:xfrm>
          <a:prstGeom prst="homePlat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Validation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C7C8220-3FC1-364A-BAA8-474BB253619B}"/>
              </a:ext>
            </a:extLst>
          </p:cNvPr>
          <p:cNvSpPr txBox="1"/>
          <p:nvPr/>
        </p:nvSpPr>
        <p:spPr>
          <a:xfrm>
            <a:off x="4481592" y="1941810"/>
            <a:ext cx="7326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Processed data &amp; Validation result </a:t>
            </a:r>
            <a:r>
              <a:rPr lang="en-US" dirty="0"/>
              <a:t>from real bone injection experiment</a:t>
            </a:r>
          </a:p>
        </p:txBody>
      </p:sp>
      <p:sp>
        <p:nvSpPr>
          <p:cNvPr id="24" name="Pentagon 23">
            <a:extLst>
              <a:ext uri="{FF2B5EF4-FFF2-40B4-BE49-F238E27FC236}">
                <a16:creationId xmlns:a16="http://schemas.microsoft.com/office/drawing/2014/main" id="{7623E407-A56D-2B4A-A32F-EC2C32ED02C0}"/>
              </a:ext>
            </a:extLst>
          </p:cNvPr>
          <p:cNvSpPr/>
          <p:nvPr/>
        </p:nvSpPr>
        <p:spPr>
          <a:xfrm>
            <a:off x="2520176" y="2423671"/>
            <a:ext cx="1961417" cy="345251"/>
          </a:xfrm>
          <a:prstGeom prst="homePlat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Documentation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FB0B5ED-0EE4-B849-851D-EBCC4771DDCA}"/>
              </a:ext>
            </a:extLst>
          </p:cNvPr>
          <p:cNvSpPr txBox="1"/>
          <p:nvPr/>
        </p:nvSpPr>
        <p:spPr>
          <a:xfrm>
            <a:off x="4503892" y="2418630"/>
            <a:ext cx="7326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Final Report </a:t>
            </a:r>
            <a:r>
              <a:rPr lang="en-US" dirty="0"/>
              <a:t>of algorithm description, simulation &amp; validation results</a:t>
            </a:r>
          </a:p>
        </p:txBody>
      </p:sp>
      <p:sp>
        <p:nvSpPr>
          <p:cNvPr id="27" name="Pentagon 26">
            <a:extLst>
              <a:ext uri="{FF2B5EF4-FFF2-40B4-BE49-F238E27FC236}">
                <a16:creationId xmlns:a16="http://schemas.microsoft.com/office/drawing/2014/main" id="{98B485EA-D05E-7E47-82B2-86DA7D2BDC57}"/>
              </a:ext>
            </a:extLst>
          </p:cNvPr>
          <p:cNvSpPr/>
          <p:nvPr/>
        </p:nvSpPr>
        <p:spPr>
          <a:xfrm>
            <a:off x="2542476" y="2988857"/>
            <a:ext cx="1939118" cy="370312"/>
          </a:xfrm>
          <a:prstGeom prst="homePlate">
            <a:avLst/>
          </a:prstGeom>
          <a:solidFill>
            <a:srgbClr val="F924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simulation</a:t>
            </a:r>
          </a:p>
        </p:txBody>
      </p:sp>
      <p:sp>
        <p:nvSpPr>
          <p:cNvPr id="28" name="Pentagon 27">
            <a:extLst>
              <a:ext uri="{FF2B5EF4-FFF2-40B4-BE49-F238E27FC236}">
                <a16:creationId xmlns:a16="http://schemas.microsoft.com/office/drawing/2014/main" id="{AFF78DCE-CCD3-6043-AB6F-898AA23A126D}"/>
              </a:ext>
            </a:extLst>
          </p:cNvPr>
          <p:cNvSpPr/>
          <p:nvPr/>
        </p:nvSpPr>
        <p:spPr>
          <a:xfrm>
            <a:off x="2531326" y="3483288"/>
            <a:ext cx="1950267" cy="345251"/>
          </a:xfrm>
          <a:prstGeom prst="homePlat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algorithm</a:t>
            </a:r>
          </a:p>
        </p:txBody>
      </p:sp>
      <p:sp>
        <p:nvSpPr>
          <p:cNvPr id="30" name="Pentagon 29">
            <a:extLst>
              <a:ext uri="{FF2B5EF4-FFF2-40B4-BE49-F238E27FC236}">
                <a16:creationId xmlns:a16="http://schemas.microsoft.com/office/drawing/2014/main" id="{082EAEEF-D719-3B4F-8882-0EF9C5942AD3}"/>
              </a:ext>
            </a:extLst>
          </p:cNvPr>
          <p:cNvSpPr/>
          <p:nvPr/>
        </p:nvSpPr>
        <p:spPr>
          <a:xfrm>
            <a:off x="2542476" y="3947860"/>
            <a:ext cx="1950269" cy="345251"/>
          </a:xfrm>
          <a:prstGeom prst="homePlat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Validation</a:t>
            </a:r>
          </a:p>
        </p:txBody>
      </p:sp>
      <p:sp>
        <p:nvSpPr>
          <p:cNvPr id="32" name="Pentagon 31">
            <a:extLst>
              <a:ext uri="{FF2B5EF4-FFF2-40B4-BE49-F238E27FC236}">
                <a16:creationId xmlns:a16="http://schemas.microsoft.com/office/drawing/2014/main" id="{070CEBF9-8481-E846-A1F7-2C8D1693B38E}"/>
              </a:ext>
            </a:extLst>
          </p:cNvPr>
          <p:cNvSpPr/>
          <p:nvPr/>
        </p:nvSpPr>
        <p:spPr>
          <a:xfrm>
            <a:off x="2531326" y="4412432"/>
            <a:ext cx="1961417" cy="345251"/>
          </a:xfrm>
          <a:prstGeom prst="homePlat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Documentation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29ACED1-430D-BE4A-B177-EE908DC45AF5}"/>
              </a:ext>
            </a:extLst>
          </p:cNvPr>
          <p:cNvCxnSpPr>
            <a:cxnSpLocks/>
          </p:cNvCxnSpPr>
          <p:nvPr/>
        </p:nvCxnSpPr>
        <p:spPr>
          <a:xfrm flipV="1">
            <a:off x="446047" y="2855043"/>
            <a:ext cx="11586039" cy="32958"/>
          </a:xfrm>
          <a:prstGeom prst="line">
            <a:avLst/>
          </a:prstGeom>
          <a:ln w="19050">
            <a:solidFill>
              <a:srgbClr val="9E480D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FDCB759B-1565-064D-B981-9056C136CE94}"/>
              </a:ext>
            </a:extLst>
          </p:cNvPr>
          <p:cNvSpPr txBox="1"/>
          <p:nvPr/>
        </p:nvSpPr>
        <p:spPr>
          <a:xfrm>
            <a:off x="4515046" y="3016579"/>
            <a:ext cx="7326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X-ray simulation software</a:t>
            </a:r>
            <a:r>
              <a:rPr lang="en-US" dirty="0"/>
              <a:t> with cement/metal simulation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AA646D6-F9CE-9445-A6AD-1165EBB8BACC}"/>
              </a:ext>
            </a:extLst>
          </p:cNvPr>
          <p:cNvSpPr txBox="1"/>
          <p:nvPr/>
        </p:nvSpPr>
        <p:spPr>
          <a:xfrm>
            <a:off x="4515045" y="3496389"/>
            <a:ext cx="7326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Deep Network software </a:t>
            </a:r>
            <a:r>
              <a:rPr lang="en-US" dirty="0"/>
              <a:t>with workable architecture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02CD021-CA69-DF43-AC39-B02B7E5BFED8}"/>
              </a:ext>
            </a:extLst>
          </p:cNvPr>
          <p:cNvSpPr txBox="1"/>
          <p:nvPr/>
        </p:nvSpPr>
        <p:spPr>
          <a:xfrm>
            <a:off x="4526195" y="3958519"/>
            <a:ext cx="7326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Processed data &amp; Validation result </a:t>
            </a:r>
            <a:r>
              <a:rPr lang="en-US" dirty="0"/>
              <a:t>of cement injection dataset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85B3FF8-D684-9E44-A03C-0463034B406B}"/>
              </a:ext>
            </a:extLst>
          </p:cNvPr>
          <p:cNvSpPr txBox="1"/>
          <p:nvPr/>
        </p:nvSpPr>
        <p:spPr>
          <a:xfrm>
            <a:off x="4548495" y="4435339"/>
            <a:ext cx="7326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Final Report </a:t>
            </a:r>
            <a:r>
              <a:rPr lang="en-US" dirty="0"/>
              <a:t>of algorithm description, simulation &amp; validation results</a:t>
            </a:r>
          </a:p>
        </p:txBody>
      </p:sp>
      <p:sp>
        <p:nvSpPr>
          <p:cNvPr id="44" name="Pentagon 43">
            <a:extLst>
              <a:ext uri="{FF2B5EF4-FFF2-40B4-BE49-F238E27FC236}">
                <a16:creationId xmlns:a16="http://schemas.microsoft.com/office/drawing/2014/main" id="{4189DD2F-4FD6-C94E-8329-834B576DE7CF}"/>
              </a:ext>
            </a:extLst>
          </p:cNvPr>
          <p:cNvSpPr/>
          <p:nvPr/>
        </p:nvSpPr>
        <p:spPr>
          <a:xfrm>
            <a:off x="2531324" y="4929997"/>
            <a:ext cx="1939118" cy="370312"/>
          </a:xfrm>
          <a:prstGeom prst="homePlate">
            <a:avLst/>
          </a:prstGeom>
          <a:solidFill>
            <a:srgbClr val="F924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simulation</a:t>
            </a:r>
          </a:p>
        </p:txBody>
      </p:sp>
      <p:sp>
        <p:nvSpPr>
          <p:cNvPr id="45" name="Pentagon 44">
            <a:extLst>
              <a:ext uri="{FF2B5EF4-FFF2-40B4-BE49-F238E27FC236}">
                <a16:creationId xmlns:a16="http://schemas.microsoft.com/office/drawing/2014/main" id="{E49295D0-83FC-5F48-99A4-AC0C707DFAC3}"/>
              </a:ext>
            </a:extLst>
          </p:cNvPr>
          <p:cNvSpPr/>
          <p:nvPr/>
        </p:nvSpPr>
        <p:spPr>
          <a:xfrm>
            <a:off x="2520174" y="5424428"/>
            <a:ext cx="1950267" cy="345251"/>
          </a:xfrm>
          <a:prstGeom prst="homePlat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algorithm</a:t>
            </a:r>
          </a:p>
        </p:txBody>
      </p:sp>
      <p:sp>
        <p:nvSpPr>
          <p:cNvPr id="46" name="Pentagon 45">
            <a:extLst>
              <a:ext uri="{FF2B5EF4-FFF2-40B4-BE49-F238E27FC236}">
                <a16:creationId xmlns:a16="http://schemas.microsoft.com/office/drawing/2014/main" id="{006DAED8-1B84-0B45-AE9E-AFF15F9339D3}"/>
              </a:ext>
            </a:extLst>
          </p:cNvPr>
          <p:cNvSpPr/>
          <p:nvPr/>
        </p:nvSpPr>
        <p:spPr>
          <a:xfrm>
            <a:off x="2531324" y="5889000"/>
            <a:ext cx="1950269" cy="345251"/>
          </a:xfrm>
          <a:prstGeom prst="homePlat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Validation</a:t>
            </a:r>
          </a:p>
        </p:txBody>
      </p:sp>
      <p:sp>
        <p:nvSpPr>
          <p:cNvPr id="47" name="Pentagon 46">
            <a:extLst>
              <a:ext uri="{FF2B5EF4-FFF2-40B4-BE49-F238E27FC236}">
                <a16:creationId xmlns:a16="http://schemas.microsoft.com/office/drawing/2014/main" id="{18558912-164A-744F-B796-9CA09C28D52A}"/>
              </a:ext>
            </a:extLst>
          </p:cNvPr>
          <p:cNvSpPr/>
          <p:nvPr/>
        </p:nvSpPr>
        <p:spPr>
          <a:xfrm>
            <a:off x="2520174" y="6353572"/>
            <a:ext cx="1961417" cy="345251"/>
          </a:xfrm>
          <a:prstGeom prst="homePlat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Documentation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C01E057-1135-4E4A-B145-2F32C020A5CF}"/>
              </a:ext>
            </a:extLst>
          </p:cNvPr>
          <p:cNvSpPr txBox="1"/>
          <p:nvPr/>
        </p:nvSpPr>
        <p:spPr>
          <a:xfrm>
            <a:off x="4503894" y="4957719"/>
            <a:ext cx="73263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/>
              <a:t>X-ray </a:t>
            </a:r>
            <a:r>
              <a:rPr lang="en-US" b="1" dirty="0"/>
              <a:t>simulation software</a:t>
            </a:r>
            <a:r>
              <a:rPr lang="en-US" dirty="0"/>
              <a:t> with cement/metal simulation, improvement of noise, scattering modeling, well fit nView system effect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88725EA-E115-4B40-9923-37FD832DFA63}"/>
              </a:ext>
            </a:extLst>
          </p:cNvPr>
          <p:cNvSpPr txBox="1"/>
          <p:nvPr/>
        </p:nvSpPr>
        <p:spPr>
          <a:xfrm>
            <a:off x="4503893" y="5505262"/>
            <a:ext cx="73263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Deep Network software </a:t>
            </a:r>
            <a:r>
              <a:rPr lang="en-US" dirty="0"/>
              <a:t>with well-performed architecture and generalization ability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2EAED52-2EFB-0247-A56B-F5BB507CE5BE}"/>
              </a:ext>
            </a:extLst>
          </p:cNvPr>
          <p:cNvSpPr txBox="1"/>
          <p:nvPr/>
        </p:nvSpPr>
        <p:spPr>
          <a:xfrm>
            <a:off x="4515043" y="6021915"/>
            <a:ext cx="7326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Real time cement monitoring </a:t>
            </a:r>
            <a:r>
              <a:rPr lang="en-US" dirty="0"/>
              <a:t>using the nView system</a:t>
            </a:r>
            <a:r>
              <a:rPr lang="en-US" b="1" dirty="0"/>
              <a:t> </a:t>
            </a:r>
            <a:endParaRPr lang="en-US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71FC1A8-06F3-3948-9DF3-1268780D7447}"/>
              </a:ext>
            </a:extLst>
          </p:cNvPr>
          <p:cNvSpPr txBox="1"/>
          <p:nvPr/>
        </p:nvSpPr>
        <p:spPr>
          <a:xfrm>
            <a:off x="4537343" y="6376479"/>
            <a:ext cx="7326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Final Report </a:t>
            </a:r>
            <a:r>
              <a:rPr lang="en-US" dirty="0"/>
              <a:t>of algorithm description, simulation &amp; validation results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688885F0-A589-D241-A780-981C9D5BA138}"/>
              </a:ext>
            </a:extLst>
          </p:cNvPr>
          <p:cNvCxnSpPr>
            <a:cxnSpLocks/>
          </p:cNvCxnSpPr>
          <p:nvPr/>
        </p:nvCxnSpPr>
        <p:spPr>
          <a:xfrm flipV="1">
            <a:off x="387731" y="4824724"/>
            <a:ext cx="11586039" cy="32958"/>
          </a:xfrm>
          <a:prstGeom prst="line">
            <a:avLst/>
          </a:prstGeom>
          <a:ln w="19050">
            <a:solidFill>
              <a:srgbClr val="9E480D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D0C65D96-CBD1-DB4F-B6C9-D75A4B14A704}"/>
              </a:ext>
            </a:extLst>
          </p:cNvPr>
          <p:cNvGrpSpPr/>
          <p:nvPr/>
        </p:nvGrpSpPr>
        <p:grpSpPr>
          <a:xfrm>
            <a:off x="11377474" y="1076126"/>
            <a:ext cx="446315" cy="383296"/>
            <a:chOff x="10003971" y="1262352"/>
            <a:chExt cx="468087" cy="401994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1075E55D-CD74-8F4B-806D-F902EE35CD75}"/>
                </a:ext>
              </a:extLst>
            </p:cNvPr>
            <p:cNvCxnSpPr/>
            <p:nvPr/>
          </p:nvCxnSpPr>
          <p:spPr>
            <a:xfrm>
              <a:off x="10003971" y="1479680"/>
              <a:ext cx="206829" cy="174949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4D962DF0-8092-4D40-944D-C9A90498505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210800" y="1262352"/>
              <a:ext cx="261258" cy="401994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1B3F7A8-ACC9-AE43-8647-6DC60CC59119}"/>
              </a:ext>
            </a:extLst>
          </p:cNvPr>
          <p:cNvGrpSpPr/>
          <p:nvPr/>
        </p:nvGrpSpPr>
        <p:grpSpPr>
          <a:xfrm>
            <a:off x="9991617" y="3067062"/>
            <a:ext cx="446315" cy="383296"/>
            <a:chOff x="10003971" y="1262352"/>
            <a:chExt cx="468087" cy="401994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670AC408-532F-9544-9E61-B41BA80448EF}"/>
                </a:ext>
              </a:extLst>
            </p:cNvPr>
            <p:cNvCxnSpPr/>
            <p:nvPr/>
          </p:nvCxnSpPr>
          <p:spPr>
            <a:xfrm>
              <a:off x="10003971" y="1479680"/>
              <a:ext cx="206829" cy="174949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B11CAA49-B620-4A46-BD2B-D74EF53FDCE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210800" y="1262352"/>
              <a:ext cx="261258" cy="401994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3109E13-03DB-744E-A62C-A0B8C64848CA}"/>
              </a:ext>
            </a:extLst>
          </p:cNvPr>
          <p:cNvGrpSpPr/>
          <p:nvPr/>
        </p:nvGrpSpPr>
        <p:grpSpPr>
          <a:xfrm>
            <a:off x="11303978" y="1992135"/>
            <a:ext cx="446315" cy="383296"/>
            <a:chOff x="10003971" y="1262352"/>
            <a:chExt cx="468087" cy="401994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319FAA73-127E-5048-8CD9-925BA1E5717A}"/>
                </a:ext>
              </a:extLst>
            </p:cNvPr>
            <p:cNvCxnSpPr/>
            <p:nvPr/>
          </p:nvCxnSpPr>
          <p:spPr>
            <a:xfrm>
              <a:off x="10003971" y="1479680"/>
              <a:ext cx="206829" cy="174949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7918C059-381C-B74E-9F41-FE161B63919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210800" y="1262352"/>
              <a:ext cx="261258" cy="401994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5CB1769-4F8A-4F4A-A19E-9FADCC48015C}"/>
              </a:ext>
            </a:extLst>
          </p:cNvPr>
          <p:cNvGrpSpPr/>
          <p:nvPr/>
        </p:nvGrpSpPr>
        <p:grpSpPr>
          <a:xfrm>
            <a:off x="10457015" y="4025154"/>
            <a:ext cx="446315" cy="383296"/>
            <a:chOff x="10003971" y="1262352"/>
            <a:chExt cx="468087" cy="401994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2ED1469D-35A5-DC40-9E8E-202A6B8D9F9B}"/>
                </a:ext>
              </a:extLst>
            </p:cNvPr>
            <p:cNvCxnSpPr/>
            <p:nvPr/>
          </p:nvCxnSpPr>
          <p:spPr>
            <a:xfrm>
              <a:off x="10003971" y="1479680"/>
              <a:ext cx="206829" cy="174949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982D21C7-68E2-5A4A-BAF6-CED92B38CEA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210800" y="1262352"/>
              <a:ext cx="261258" cy="401994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FA72908-4184-2248-8D5F-580A26AAB2EA}"/>
              </a:ext>
            </a:extLst>
          </p:cNvPr>
          <p:cNvGrpSpPr/>
          <p:nvPr/>
        </p:nvGrpSpPr>
        <p:grpSpPr>
          <a:xfrm>
            <a:off x="10855134" y="5169320"/>
            <a:ext cx="446315" cy="383296"/>
            <a:chOff x="10003971" y="1262352"/>
            <a:chExt cx="468087" cy="401994"/>
          </a:xfrm>
        </p:grpSpPr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3E528EAC-662F-2E48-B421-3EA4EF47C149}"/>
                </a:ext>
              </a:extLst>
            </p:cNvPr>
            <p:cNvCxnSpPr/>
            <p:nvPr/>
          </p:nvCxnSpPr>
          <p:spPr>
            <a:xfrm>
              <a:off x="10003971" y="1479680"/>
              <a:ext cx="206829" cy="174949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9DFB4B74-1AEE-ED42-84DC-0F8A428E41D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210800" y="1262352"/>
              <a:ext cx="261258" cy="401994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7E8A5465-D098-A94A-BDE4-FEF6F1FA8851}"/>
              </a:ext>
            </a:extLst>
          </p:cNvPr>
          <p:cNvSpPr txBox="1"/>
          <p:nvPr/>
        </p:nvSpPr>
        <p:spPr>
          <a:xfrm rot="21432985">
            <a:off x="7101327" y="1414128"/>
            <a:ext cx="22206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In</a:t>
            </a:r>
            <a:r>
              <a:rPr lang="zh-CN" altLang="en-US" sz="2400" dirty="0">
                <a:solidFill>
                  <a:srgbClr val="C00000"/>
                </a:solidFill>
              </a:rPr>
              <a:t> </a:t>
            </a:r>
            <a:r>
              <a:rPr lang="en-US" altLang="zh-CN" sz="2400" dirty="0">
                <a:solidFill>
                  <a:srgbClr val="C00000"/>
                </a:solidFill>
              </a:rPr>
              <a:t>Progress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EAA8309-891A-944F-9ED0-3E915E2CC548}"/>
              </a:ext>
            </a:extLst>
          </p:cNvPr>
          <p:cNvSpPr txBox="1"/>
          <p:nvPr/>
        </p:nvSpPr>
        <p:spPr>
          <a:xfrm rot="21432985">
            <a:off x="9694885" y="3438715"/>
            <a:ext cx="22206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In</a:t>
            </a:r>
            <a:r>
              <a:rPr lang="zh-CN" altLang="en-US" sz="2400" dirty="0">
                <a:solidFill>
                  <a:srgbClr val="C00000"/>
                </a:solidFill>
              </a:rPr>
              <a:t> </a:t>
            </a:r>
            <a:r>
              <a:rPr lang="en-US" altLang="zh-CN" sz="2400" dirty="0">
                <a:solidFill>
                  <a:srgbClr val="C00000"/>
                </a:solidFill>
              </a:rPr>
              <a:t>Progress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A1D594AC-D145-E349-8E3D-0E0BC1477760}"/>
              </a:ext>
            </a:extLst>
          </p:cNvPr>
          <p:cNvSpPr txBox="1"/>
          <p:nvPr/>
        </p:nvSpPr>
        <p:spPr>
          <a:xfrm rot="21432985">
            <a:off x="9843394" y="5636278"/>
            <a:ext cx="22206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In</a:t>
            </a:r>
            <a:r>
              <a:rPr lang="zh-CN" altLang="en-US" sz="2400" dirty="0">
                <a:solidFill>
                  <a:srgbClr val="C00000"/>
                </a:solidFill>
              </a:rPr>
              <a:t> </a:t>
            </a:r>
            <a:r>
              <a:rPr lang="en-US" altLang="zh-CN" sz="2400" dirty="0">
                <a:solidFill>
                  <a:srgbClr val="C00000"/>
                </a:solidFill>
              </a:rPr>
              <a:t>Progress</a:t>
            </a:r>
            <a:endParaRPr lang="en-US" sz="2400" dirty="0">
              <a:solidFill>
                <a:srgbClr val="C00000"/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2CDA10C-C032-5049-8F10-F4D3860D74FC}"/>
              </a:ext>
            </a:extLst>
          </p:cNvPr>
          <p:cNvCxnSpPr/>
          <p:nvPr/>
        </p:nvCxnSpPr>
        <p:spPr>
          <a:xfrm>
            <a:off x="4713514" y="6206581"/>
            <a:ext cx="5475312" cy="2767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41498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A6C6B5D-0A1F-5B49-807C-0B56FC8543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4575" y="91008"/>
            <a:ext cx="2257511" cy="73333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48E5AE2-81C4-2644-AEF0-38F41F195881}"/>
              </a:ext>
            </a:extLst>
          </p:cNvPr>
          <p:cNvSpPr txBox="1">
            <a:spLocks/>
          </p:cNvSpPr>
          <p:nvPr/>
        </p:nvSpPr>
        <p:spPr>
          <a:xfrm>
            <a:off x="387731" y="-2360"/>
            <a:ext cx="10515600" cy="10024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Dependencies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67615BA-9846-7F4C-B0E4-99A582581485}"/>
              </a:ext>
            </a:extLst>
          </p:cNvPr>
          <p:cNvCxnSpPr>
            <a:cxnSpLocks/>
          </p:cNvCxnSpPr>
          <p:nvPr/>
        </p:nvCxnSpPr>
        <p:spPr>
          <a:xfrm>
            <a:off x="387731" y="845606"/>
            <a:ext cx="8968304" cy="0"/>
          </a:xfrm>
          <a:prstGeom prst="line">
            <a:avLst/>
          </a:prstGeom>
          <a:ln w="31750">
            <a:gradFill flip="none" rotWithShape="1">
              <a:gsLst>
                <a:gs pos="0">
                  <a:schemeClr val="accent2">
                    <a:lumMod val="67000"/>
                  </a:schemeClr>
                </a:gs>
                <a:gs pos="24000">
                  <a:schemeClr val="accent2">
                    <a:lumMod val="97000"/>
                    <a:lumOff val="3000"/>
                  </a:schemeClr>
                </a:gs>
                <a:gs pos="46000">
                  <a:schemeClr val="accent2">
                    <a:lumMod val="60000"/>
                    <a:lumOff val="4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D2C16FC-B52F-9646-B212-62A37D2236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2069628"/>
              </p:ext>
            </p:extLst>
          </p:nvPr>
        </p:nvGraphicFramePr>
        <p:xfrm>
          <a:off x="387731" y="1032402"/>
          <a:ext cx="11644355" cy="517426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83113">
                  <a:extLst>
                    <a:ext uri="{9D8B030D-6E8A-4147-A177-3AD203B41FA5}">
                      <a16:colId xmlns:a16="http://schemas.microsoft.com/office/drawing/2014/main" val="1270028762"/>
                    </a:ext>
                  </a:extLst>
                </a:gridCol>
                <a:gridCol w="3149600">
                  <a:extLst>
                    <a:ext uri="{9D8B030D-6E8A-4147-A177-3AD203B41FA5}">
                      <a16:colId xmlns:a16="http://schemas.microsoft.com/office/drawing/2014/main" val="1617457388"/>
                    </a:ext>
                  </a:extLst>
                </a:gridCol>
                <a:gridCol w="3253900">
                  <a:extLst>
                    <a:ext uri="{9D8B030D-6E8A-4147-A177-3AD203B41FA5}">
                      <a16:colId xmlns:a16="http://schemas.microsoft.com/office/drawing/2014/main" val="2807167449"/>
                    </a:ext>
                  </a:extLst>
                </a:gridCol>
                <a:gridCol w="2328871">
                  <a:extLst>
                    <a:ext uri="{9D8B030D-6E8A-4147-A177-3AD203B41FA5}">
                      <a16:colId xmlns:a16="http://schemas.microsoft.com/office/drawing/2014/main" val="724634411"/>
                    </a:ext>
                  </a:extLst>
                </a:gridCol>
                <a:gridCol w="2328871">
                  <a:extLst>
                    <a:ext uri="{9D8B030D-6E8A-4147-A177-3AD203B41FA5}">
                      <a16:colId xmlns:a16="http://schemas.microsoft.com/office/drawing/2014/main" val="3901469937"/>
                    </a:ext>
                  </a:extLst>
                </a:gridCol>
              </a:tblGrid>
              <a:tr h="542337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Dependency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Solution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Alternative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Status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16813840"/>
                  </a:ext>
                </a:extLst>
              </a:tr>
              <a:tr h="542337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Deep DRR software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Contact Dr. Unberath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Solved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2124411"/>
                  </a:ext>
                </a:extLst>
              </a:tr>
              <a:tr h="542337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Real Femur CT Data </a:t>
                      </a:r>
                    </a:p>
                    <a:p>
                      <a:pPr algn="ctr"/>
                      <a:r>
                        <a:rPr lang="en-US" dirty="0"/>
                        <a:t>before &amp; after injection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Contact Amir. Farvardin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Contact BIGSS/CAMP lab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Solved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1741305"/>
                  </a:ext>
                </a:extLst>
              </a:tr>
              <a:tr h="542337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Access to the nView system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Contact Dr. Armand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Solved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4745934"/>
                  </a:ext>
                </a:extLst>
              </a:tr>
              <a:tr h="542337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nView system useage training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Contact Singchun Lee, watch the nView training video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Contact the nView team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Solved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3213143"/>
                  </a:ext>
                </a:extLst>
              </a:tr>
              <a:tr h="542337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Femur injection experiment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Schedule with Dr. Armand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Solved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3792004"/>
                  </a:ext>
                </a:extLst>
              </a:tr>
              <a:tr h="542337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Computation Resource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Desktop from BIGSS lab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MARCC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Solved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6354653"/>
                  </a:ext>
                </a:extLst>
              </a:tr>
              <a:tr h="542337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Feedback from instructors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Attend group/personal meeting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Solved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8314344"/>
                  </a:ext>
                </a:extLst>
              </a:tr>
              <a:tr h="542337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More separate </a:t>
                      </a:r>
                      <a:r>
                        <a:rPr lang="en-US" dirty="0" err="1"/>
                        <a:t>nView</a:t>
                      </a:r>
                      <a:r>
                        <a:rPr lang="en-US" dirty="0"/>
                        <a:t> energy data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Contact </a:t>
                      </a:r>
                      <a:r>
                        <a:rPr lang="en-US" dirty="0" err="1"/>
                        <a:t>nView</a:t>
                      </a:r>
                      <a:r>
                        <a:rPr lang="en-US" dirty="0"/>
                        <a:t> people</a:t>
                      </a:r>
                    </a:p>
                    <a:p>
                      <a:pPr algn="ctr"/>
                      <a:r>
                        <a:rPr lang="en-US" dirty="0"/>
                        <a:t>Modify the configuration file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In Progress</a:t>
                      </a:r>
                    </a:p>
                  </a:txBody>
                  <a:tcPr anchor="ctr">
                    <a:solidFill>
                      <a:srgbClr val="FF8A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5466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24123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A6C6B5D-0A1F-5B49-807C-0B56FC8543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4575" y="91008"/>
            <a:ext cx="2257511" cy="73333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48E5AE2-81C4-2644-AEF0-38F41F195881}"/>
              </a:ext>
            </a:extLst>
          </p:cNvPr>
          <p:cNvSpPr txBox="1">
            <a:spLocks/>
          </p:cNvSpPr>
          <p:nvPr/>
        </p:nvSpPr>
        <p:spPr>
          <a:xfrm>
            <a:off x="387731" y="-2360"/>
            <a:ext cx="10515600" cy="10024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Milestones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67615BA-9846-7F4C-B0E4-99A582581485}"/>
              </a:ext>
            </a:extLst>
          </p:cNvPr>
          <p:cNvCxnSpPr>
            <a:cxnSpLocks/>
          </p:cNvCxnSpPr>
          <p:nvPr/>
        </p:nvCxnSpPr>
        <p:spPr>
          <a:xfrm>
            <a:off x="387731" y="845606"/>
            <a:ext cx="8968304" cy="0"/>
          </a:xfrm>
          <a:prstGeom prst="line">
            <a:avLst/>
          </a:prstGeom>
          <a:ln w="31750">
            <a:gradFill flip="none" rotWithShape="1">
              <a:gsLst>
                <a:gs pos="0">
                  <a:schemeClr val="accent2">
                    <a:lumMod val="67000"/>
                  </a:schemeClr>
                </a:gs>
                <a:gs pos="24000">
                  <a:schemeClr val="accent2">
                    <a:lumMod val="97000"/>
                    <a:lumOff val="3000"/>
                  </a:schemeClr>
                </a:gs>
                <a:gs pos="46000">
                  <a:schemeClr val="accent2">
                    <a:lumMod val="60000"/>
                    <a:lumOff val="4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3A86DE98-2E97-D049-BB14-1BC39902BDFC}"/>
              </a:ext>
            </a:extLst>
          </p:cNvPr>
          <p:cNvSpPr txBox="1"/>
          <p:nvPr/>
        </p:nvSpPr>
        <p:spPr>
          <a:xfrm>
            <a:off x="725188" y="1219200"/>
            <a:ext cx="9386844" cy="3913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/>
              <a:t>Project Proposal &amp; kick-off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/>
              <a:t>nView system bone injection experiment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/>
              <a:t>Finish simulation software and simulation dataset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/>
              <a:t>Finish network design for 2 materials, get simulation result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/>
              <a:t>Finish network design for multiple materials, get simulation result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/>
              <a:t>Test on real dataset, get validation result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</a:pPr>
            <a:endParaRPr lang="en-US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F32687-1658-5247-9A63-7A95D0764AF5}"/>
              </a:ext>
            </a:extLst>
          </p:cNvPr>
          <p:cNvSpPr txBox="1"/>
          <p:nvPr/>
        </p:nvSpPr>
        <p:spPr>
          <a:xfrm>
            <a:off x="289232" y="1427929"/>
            <a:ext cx="435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✅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40658F-7B68-ED4D-901D-BCED9F4D3D3E}"/>
              </a:ext>
            </a:extLst>
          </p:cNvPr>
          <p:cNvSpPr txBox="1"/>
          <p:nvPr/>
        </p:nvSpPr>
        <p:spPr>
          <a:xfrm>
            <a:off x="289232" y="1966725"/>
            <a:ext cx="435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✅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717DFCF-162B-D94D-9660-890A20ABFEDC}"/>
              </a:ext>
            </a:extLst>
          </p:cNvPr>
          <p:cNvSpPr txBox="1"/>
          <p:nvPr/>
        </p:nvSpPr>
        <p:spPr>
          <a:xfrm>
            <a:off x="289232" y="3629854"/>
            <a:ext cx="435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❗️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059800E-58A8-7144-9312-C1E5450EAB0B}"/>
              </a:ext>
            </a:extLst>
          </p:cNvPr>
          <p:cNvSpPr txBox="1"/>
          <p:nvPr/>
        </p:nvSpPr>
        <p:spPr>
          <a:xfrm>
            <a:off x="289232" y="4196390"/>
            <a:ext cx="435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❗️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D1C2A2-6C5A-6540-846B-B53A14DB1669}"/>
              </a:ext>
            </a:extLst>
          </p:cNvPr>
          <p:cNvSpPr txBox="1"/>
          <p:nvPr/>
        </p:nvSpPr>
        <p:spPr>
          <a:xfrm>
            <a:off x="10414000" y="2505521"/>
            <a:ext cx="132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Mid March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88CA0FA-A89B-AE4D-B51C-83A283851B7B}"/>
              </a:ext>
            </a:extLst>
          </p:cNvPr>
          <p:cNvSpPr txBox="1"/>
          <p:nvPr/>
        </p:nvSpPr>
        <p:spPr>
          <a:xfrm>
            <a:off x="10414000" y="3067687"/>
            <a:ext cx="132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End March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86DA6F-0B25-9E4C-9B40-10133E0DD3D1}"/>
              </a:ext>
            </a:extLst>
          </p:cNvPr>
          <p:cNvSpPr txBox="1"/>
          <p:nvPr/>
        </p:nvSpPr>
        <p:spPr>
          <a:xfrm>
            <a:off x="10414000" y="3629854"/>
            <a:ext cx="132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Mid April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5C86C7D-838E-F847-B72D-0AFDF861EC67}"/>
              </a:ext>
            </a:extLst>
          </p:cNvPr>
          <p:cNvSpPr txBox="1"/>
          <p:nvPr/>
        </p:nvSpPr>
        <p:spPr>
          <a:xfrm>
            <a:off x="10414000" y="4186702"/>
            <a:ext cx="132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End April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0BDBA72-B470-3B47-93E1-BBEFF57E1624}"/>
              </a:ext>
            </a:extLst>
          </p:cNvPr>
          <p:cNvCxnSpPr>
            <a:cxnSpLocks/>
          </p:cNvCxnSpPr>
          <p:nvPr/>
        </p:nvCxnSpPr>
        <p:spPr>
          <a:xfrm>
            <a:off x="10112032" y="1516743"/>
            <a:ext cx="26816" cy="354507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77FC2F7-8669-3C4B-A964-672B32B08282}"/>
              </a:ext>
            </a:extLst>
          </p:cNvPr>
          <p:cNvSpPr txBox="1"/>
          <p:nvPr/>
        </p:nvSpPr>
        <p:spPr>
          <a:xfrm>
            <a:off x="10414000" y="1937102"/>
            <a:ext cx="147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End February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E96A6FF-B4D3-0949-AD77-4958D4516C2E}"/>
              </a:ext>
            </a:extLst>
          </p:cNvPr>
          <p:cNvCxnSpPr/>
          <p:nvPr/>
        </p:nvCxnSpPr>
        <p:spPr>
          <a:xfrm flipH="1">
            <a:off x="9710057" y="2131707"/>
            <a:ext cx="638629" cy="0"/>
          </a:xfrm>
          <a:prstGeom prst="straightConnector1">
            <a:avLst/>
          </a:prstGeom>
          <a:ln w="38100">
            <a:solidFill>
              <a:srgbClr val="5882C9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9B01A92-5741-B046-BE7E-29494624BFA2}"/>
              </a:ext>
            </a:extLst>
          </p:cNvPr>
          <p:cNvCxnSpPr/>
          <p:nvPr/>
        </p:nvCxnSpPr>
        <p:spPr>
          <a:xfrm flipH="1">
            <a:off x="9710056" y="2688294"/>
            <a:ext cx="638629" cy="0"/>
          </a:xfrm>
          <a:prstGeom prst="straightConnector1">
            <a:avLst/>
          </a:prstGeom>
          <a:ln w="38100">
            <a:solidFill>
              <a:srgbClr val="5882C9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5C478AD-67BF-D243-A05D-C99AF2886A6F}"/>
              </a:ext>
            </a:extLst>
          </p:cNvPr>
          <p:cNvCxnSpPr/>
          <p:nvPr/>
        </p:nvCxnSpPr>
        <p:spPr>
          <a:xfrm flipH="1">
            <a:off x="9710056" y="3228983"/>
            <a:ext cx="638629" cy="0"/>
          </a:xfrm>
          <a:prstGeom prst="straightConnector1">
            <a:avLst/>
          </a:prstGeom>
          <a:ln w="38100">
            <a:solidFill>
              <a:srgbClr val="5882C9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E10DC2A-CE7F-634E-B8C4-49E04FED5B25}"/>
              </a:ext>
            </a:extLst>
          </p:cNvPr>
          <p:cNvCxnSpPr/>
          <p:nvPr/>
        </p:nvCxnSpPr>
        <p:spPr>
          <a:xfrm flipH="1">
            <a:off x="9710056" y="3758755"/>
            <a:ext cx="638629" cy="0"/>
          </a:xfrm>
          <a:prstGeom prst="straightConnector1">
            <a:avLst/>
          </a:prstGeom>
          <a:ln w="38100">
            <a:solidFill>
              <a:srgbClr val="5882C9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1767382-5D59-CC43-9BF7-EA4FE8D5345D}"/>
              </a:ext>
            </a:extLst>
          </p:cNvPr>
          <p:cNvCxnSpPr/>
          <p:nvPr/>
        </p:nvCxnSpPr>
        <p:spPr>
          <a:xfrm flipH="1">
            <a:off x="9710056" y="4371368"/>
            <a:ext cx="638629" cy="0"/>
          </a:xfrm>
          <a:prstGeom prst="straightConnector1">
            <a:avLst/>
          </a:prstGeom>
          <a:ln w="38100">
            <a:solidFill>
              <a:srgbClr val="5882C9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Donut 27">
            <a:extLst>
              <a:ext uri="{FF2B5EF4-FFF2-40B4-BE49-F238E27FC236}">
                <a16:creationId xmlns:a16="http://schemas.microsoft.com/office/drawing/2014/main" id="{8C2396EC-D5CE-7F4B-8A94-D4A13D50AC50}"/>
              </a:ext>
            </a:extLst>
          </p:cNvPr>
          <p:cNvSpPr/>
          <p:nvPr/>
        </p:nvSpPr>
        <p:spPr>
          <a:xfrm>
            <a:off x="9976359" y="1261487"/>
            <a:ext cx="271346" cy="271346"/>
          </a:xfrm>
          <a:prstGeom prst="donut">
            <a:avLst>
              <a:gd name="adj" fmla="val 1105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2E8F0CF-873F-AA4B-A38C-B9DDBCEF098E}"/>
              </a:ext>
            </a:extLst>
          </p:cNvPr>
          <p:cNvSpPr txBox="1"/>
          <p:nvPr/>
        </p:nvSpPr>
        <p:spPr>
          <a:xfrm>
            <a:off x="289232" y="2505521"/>
            <a:ext cx="435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✅</a:t>
            </a: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ECCA69C-9C9E-D54C-8491-5BA0BF985411}"/>
              </a:ext>
            </a:extLst>
          </p:cNvPr>
          <p:cNvCxnSpPr/>
          <p:nvPr/>
        </p:nvCxnSpPr>
        <p:spPr>
          <a:xfrm>
            <a:off x="195943" y="3758755"/>
            <a:ext cx="11255828" cy="5576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A21458AD-A0DD-9546-A361-525A8D6ACBEB}"/>
              </a:ext>
            </a:extLst>
          </p:cNvPr>
          <p:cNvSpPr txBox="1"/>
          <p:nvPr/>
        </p:nvSpPr>
        <p:spPr>
          <a:xfrm rot="21270086">
            <a:off x="-93761" y="3173435"/>
            <a:ext cx="1611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In Progress</a:t>
            </a:r>
          </a:p>
        </p:txBody>
      </p:sp>
    </p:spTree>
    <p:extLst>
      <p:ext uri="{BB962C8B-B14F-4D97-AF65-F5344CB8AC3E}">
        <p14:creationId xmlns:p14="http://schemas.microsoft.com/office/powerpoint/2010/main" val="39748889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A6C6B5D-0A1F-5B49-807C-0B56FC8543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4575" y="91008"/>
            <a:ext cx="2257511" cy="73333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48E5AE2-81C4-2644-AEF0-38F41F195881}"/>
              </a:ext>
            </a:extLst>
          </p:cNvPr>
          <p:cNvSpPr txBox="1">
            <a:spLocks/>
          </p:cNvSpPr>
          <p:nvPr/>
        </p:nvSpPr>
        <p:spPr>
          <a:xfrm>
            <a:off x="387731" y="-2360"/>
            <a:ext cx="10515600" cy="10024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Motivation -- </a:t>
            </a: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Femoroplasty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67615BA-9846-7F4C-B0E4-99A582581485}"/>
              </a:ext>
            </a:extLst>
          </p:cNvPr>
          <p:cNvCxnSpPr>
            <a:cxnSpLocks/>
          </p:cNvCxnSpPr>
          <p:nvPr/>
        </p:nvCxnSpPr>
        <p:spPr>
          <a:xfrm>
            <a:off x="387731" y="845606"/>
            <a:ext cx="8968304" cy="0"/>
          </a:xfrm>
          <a:prstGeom prst="line">
            <a:avLst/>
          </a:prstGeom>
          <a:ln w="31750">
            <a:gradFill flip="none" rotWithShape="1">
              <a:gsLst>
                <a:gs pos="0">
                  <a:schemeClr val="accent2">
                    <a:lumMod val="67000"/>
                  </a:schemeClr>
                </a:gs>
                <a:gs pos="24000">
                  <a:schemeClr val="accent2">
                    <a:lumMod val="97000"/>
                    <a:lumOff val="3000"/>
                  </a:schemeClr>
                </a:gs>
                <a:gs pos="46000">
                  <a:schemeClr val="accent2">
                    <a:lumMod val="60000"/>
                    <a:lumOff val="4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F57B9B50-B86E-814F-BF69-0E740BDED232}"/>
              </a:ext>
            </a:extLst>
          </p:cNvPr>
          <p:cNvSpPr txBox="1"/>
          <p:nvPr/>
        </p:nvSpPr>
        <p:spPr>
          <a:xfrm>
            <a:off x="387730" y="993255"/>
            <a:ext cx="116443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Decompose femur and cement during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femoroplasty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Femoroplasy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femur operation </a:t>
            </a:r>
            <a:r>
              <a:rPr lang="en-US" sz="2400" dirty="0">
                <a:solidFill>
                  <a:srgbClr val="1A1A1A"/>
                </a:solidFill>
                <a:latin typeface="ArialMT"/>
              </a:rPr>
              <a:t>for reducing fracture risk in patients with severe osteoporosis.)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Decomposed frames can be used to improve 3D reconstruction of the injected cement, to better understand the cement distribution during injection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669353-CF47-CD4D-B940-F5373252A7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500" y="2562915"/>
            <a:ext cx="9550008" cy="38471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128A64-76C8-7E45-B666-520682E5F5AC}"/>
              </a:ext>
            </a:extLst>
          </p:cNvPr>
          <p:cNvSpPr txBox="1"/>
          <p:nvPr/>
        </p:nvSpPr>
        <p:spPr>
          <a:xfrm>
            <a:off x="170286" y="6356705"/>
            <a:ext cx="1186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[2] </a:t>
            </a:r>
            <a:r>
              <a:rPr lang="en-US" sz="1400" dirty="0" err="1"/>
              <a:t>Otake</a:t>
            </a:r>
            <a:r>
              <a:rPr lang="en-US" sz="1400" dirty="0"/>
              <a:t>, </a:t>
            </a:r>
            <a:r>
              <a:rPr lang="en-US" sz="1400" dirty="0" err="1"/>
              <a:t>Yoshito</a:t>
            </a:r>
            <a:r>
              <a:rPr lang="en-US" sz="1400" dirty="0"/>
              <a:t>, et al. "An image-guided </a:t>
            </a:r>
            <a:r>
              <a:rPr lang="en-US" sz="1400" dirty="0" err="1"/>
              <a:t>femoroplasty</a:t>
            </a:r>
            <a:r>
              <a:rPr lang="en-US" sz="1400" dirty="0"/>
              <a:t> system: development and initial cadaver studies." </a:t>
            </a:r>
            <a:r>
              <a:rPr lang="en-US" sz="1400" i="1" dirty="0"/>
              <a:t>Medical Imaging 2010: Visualization, Image-Guided Procedures, and Modeling</a:t>
            </a:r>
            <a:r>
              <a:rPr lang="en-US" sz="1400" dirty="0"/>
              <a:t>. Vol. 7625. International Society for Optics and Photonics, 2010.</a:t>
            </a:r>
          </a:p>
        </p:txBody>
      </p:sp>
    </p:spTree>
    <p:extLst>
      <p:ext uri="{BB962C8B-B14F-4D97-AF65-F5344CB8AC3E}">
        <p14:creationId xmlns:p14="http://schemas.microsoft.com/office/powerpoint/2010/main" val="31382463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A6C6B5D-0A1F-5B49-807C-0B56FC8543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4575" y="91008"/>
            <a:ext cx="2257511" cy="73333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48E5AE2-81C4-2644-AEF0-38F41F195881}"/>
              </a:ext>
            </a:extLst>
          </p:cNvPr>
          <p:cNvSpPr txBox="1">
            <a:spLocks/>
          </p:cNvSpPr>
          <p:nvPr/>
        </p:nvSpPr>
        <p:spPr>
          <a:xfrm>
            <a:off x="387731" y="-2360"/>
            <a:ext cx="10515600" cy="10024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Physics Background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67615BA-9846-7F4C-B0E4-99A582581485}"/>
              </a:ext>
            </a:extLst>
          </p:cNvPr>
          <p:cNvCxnSpPr>
            <a:cxnSpLocks/>
          </p:cNvCxnSpPr>
          <p:nvPr/>
        </p:nvCxnSpPr>
        <p:spPr>
          <a:xfrm>
            <a:off x="387731" y="845606"/>
            <a:ext cx="8968304" cy="0"/>
          </a:xfrm>
          <a:prstGeom prst="line">
            <a:avLst/>
          </a:prstGeom>
          <a:ln w="31750">
            <a:gradFill flip="none" rotWithShape="1">
              <a:gsLst>
                <a:gs pos="0">
                  <a:schemeClr val="accent2">
                    <a:lumMod val="67000"/>
                  </a:schemeClr>
                </a:gs>
                <a:gs pos="24000">
                  <a:schemeClr val="accent2">
                    <a:lumMod val="97000"/>
                    <a:lumOff val="3000"/>
                  </a:schemeClr>
                </a:gs>
                <a:gs pos="46000">
                  <a:schemeClr val="accent2">
                    <a:lumMod val="60000"/>
                    <a:lumOff val="4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7357885-F7E1-5040-91EA-657BC26C2988}"/>
                  </a:ext>
                </a:extLst>
              </p:cNvPr>
              <p:cNvSpPr txBox="1"/>
              <p:nvPr/>
            </p:nvSpPr>
            <p:spPr>
              <a:xfrm>
                <a:off x="584722" y="1537284"/>
                <a:ext cx="9372600" cy="1222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𝒖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)=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sub>
                            <m:sup/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  <m:d>
                                <m:d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  <m:d>
                                    <m:d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</m:d>
                                </m:e>
                              </m:d>
                              <m:sSub>
                                <m:sSub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f>
                                    <m:fPr>
                                      <m:type m:val="lin"/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𝜇</m:t>
                                      </m:r>
                                    </m:num>
                                    <m:den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𝜌</m:t>
                                      </m:r>
                                    </m:den>
                                  </m:f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nary>
                                <m:naryPr>
                                  <m:limLoc m:val="undOvr"/>
                                  <m:subHide m:val="on"/>
                                  <m:supHide m:val="on"/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𝜌</m:t>
                                  </m:r>
                                  <m:d>
                                    <m:d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</m:d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𝒍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𝒖</m:t>
                                      </m:r>
                                    </m:sub>
                                  </m:sSub>
                                </m:e>
                              </m:nary>
                            </m:e>
                          </m:nary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𝑑𝐸</m:t>
                          </m:r>
                        </m:e>
                      </m:nary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7357885-F7E1-5040-91EA-657BC26C29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722" y="1537284"/>
                <a:ext cx="9372600" cy="1222386"/>
              </a:xfrm>
              <a:prstGeom prst="rect">
                <a:avLst/>
              </a:prstGeom>
              <a:blipFill>
                <a:blip r:embed="rId4"/>
                <a:stretch>
                  <a:fillRect l="-271" t="-138144" b="-1938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4589B0E-CA3C-0248-B159-5B03520DAA94}"/>
                  </a:ext>
                </a:extLst>
              </p:cNvPr>
              <p:cNvSpPr txBox="1"/>
              <p:nvPr/>
            </p:nvSpPr>
            <p:spPr>
              <a:xfrm>
                <a:off x="676406" y="3108025"/>
                <a:ext cx="9569885" cy="34876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𝒖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: Measurement of X-ray detector at 2D coordinate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</a:rPr>
                      <m:t>𝒖</m:t>
                    </m:r>
                  </m:oMath>
                </a14:m>
                <a:endParaRPr lang="en-US" sz="2400" dirty="0"/>
              </a:p>
              <a:p>
                <a:pPr>
                  <a:lnSpc>
                    <a:spcPct val="150000"/>
                  </a:lnSpc>
                </a:pP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d>
                  </m:oMath>
                </a14:m>
                <a:r>
                  <a:rPr lang="en-US" sz="2400" dirty="0"/>
                  <a:t>: Spectrum probability of photon energy at energy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endParaRPr lang="en-US" sz="2400" dirty="0"/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𝛿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𝑀</m:t>
                        </m:r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d>
                      </m:e>
                    </m:d>
                  </m:oMath>
                </a14:m>
                <a:r>
                  <a:rPr lang="en-US" sz="2400" dirty="0"/>
                  <a:t>: Delta function to identify material at 3D coordinate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endParaRPr lang="en-US" sz="2400" dirty="0"/>
              </a:p>
              <a:p>
                <a:pPr>
                  <a:lnSpc>
                    <a:spcPct val="150000"/>
                  </a:lnSpc>
                </a:pP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(</m:t>
                        </m:r>
                        <m:f>
                          <m:fPr>
                            <m:type m:val="lin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</m:num>
                          <m:den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</m:den>
                        </m:f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: Material and energy dependent linear attenuation coefficient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𝒙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: Material density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𝒍</m:t>
                        </m:r>
                      </m:e>
                      <m:sub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𝒖</m:t>
                        </m:r>
                      </m:sub>
                    </m:sSub>
                  </m:oMath>
                </a14:m>
                <a:r>
                  <a:rPr lang="en-US" sz="2400" dirty="0"/>
                  <a:t>: X-ray casting length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4589B0E-CA3C-0248-B159-5B03520DAA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406" y="3108025"/>
                <a:ext cx="9569885" cy="3487621"/>
              </a:xfrm>
              <a:prstGeom prst="rect">
                <a:avLst/>
              </a:prstGeom>
              <a:blipFill>
                <a:blip r:embed="rId5"/>
                <a:stretch>
                  <a:fillRect l="-927" b="-1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109450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A6C6B5D-0A1F-5B49-807C-0B56FC8543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4575" y="91008"/>
            <a:ext cx="2257511" cy="73333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48E5AE2-81C4-2644-AEF0-38F41F195881}"/>
              </a:ext>
            </a:extLst>
          </p:cNvPr>
          <p:cNvSpPr txBox="1">
            <a:spLocks/>
          </p:cNvSpPr>
          <p:nvPr/>
        </p:nvSpPr>
        <p:spPr>
          <a:xfrm>
            <a:off x="387731" y="-2360"/>
            <a:ext cx="10515600" cy="10024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Physics Background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67615BA-9846-7F4C-B0E4-99A582581485}"/>
              </a:ext>
            </a:extLst>
          </p:cNvPr>
          <p:cNvCxnSpPr>
            <a:cxnSpLocks/>
          </p:cNvCxnSpPr>
          <p:nvPr/>
        </p:nvCxnSpPr>
        <p:spPr>
          <a:xfrm>
            <a:off x="387731" y="845606"/>
            <a:ext cx="8968304" cy="0"/>
          </a:xfrm>
          <a:prstGeom prst="line">
            <a:avLst/>
          </a:prstGeom>
          <a:ln w="31750">
            <a:gradFill flip="none" rotWithShape="1">
              <a:gsLst>
                <a:gs pos="0">
                  <a:schemeClr val="accent2">
                    <a:lumMod val="67000"/>
                  </a:schemeClr>
                </a:gs>
                <a:gs pos="24000">
                  <a:schemeClr val="accent2">
                    <a:lumMod val="97000"/>
                    <a:lumOff val="3000"/>
                  </a:schemeClr>
                </a:gs>
                <a:gs pos="46000">
                  <a:schemeClr val="accent2">
                    <a:lumMod val="60000"/>
                    <a:lumOff val="4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7357885-F7E1-5040-91EA-657BC26C2988}"/>
                  </a:ext>
                </a:extLst>
              </p:cNvPr>
              <p:cNvSpPr txBox="1"/>
              <p:nvPr/>
            </p:nvSpPr>
            <p:spPr>
              <a:xfrm>
                <a:off x="584722" y="1709884"/>
                <a:ext cx="9372600" cy="1222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𝒖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)=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sub>
                            <m:sup/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  <m:d>
                                <m:d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  <m:d>
                                    <m:d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</m:d>
                                </m:e>
                              </m:d>
                              <m:sSub>
                                <m:sSub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f>
                                    <m:fPr>
                                      <m:type m:val="lin"/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𝜇</m:t>
                                      </m:r>
                                    </m:num>
                                    <m:den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𝜌</m:t>
                                      </m:r>
                                    </m:den>
                                  </m:f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nary>
                                <m:naryPr>
                                  <m:limLoc m:val="undOvr"/>
                                  <m:subHide m:val="on"/>
                                  <m:supHide m:val="on"/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𝜌</m:t>
                                  </m:r>
                                  <m:d>
                                    <m:d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</m:d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𝒍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𝒖</m:t>
                                      </m:r>
                                    </m:sub>
                                  </m:sSub>
                                </m:e>
                              </m:nary>
                            </m:e>
                          </m:nary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𝑑𝐸</m:t>
                          </m:r>
                        </m:e>
                      </m:nary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7357885-F7E1-5040-91EA-657BC26C29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722" y="1709884"/>
                <a:ext cx="9372600" cy="1222386"/>
              </a:xfrm>
              <a:prstGeom prst="rect">
                <a:avLst/>
              </a:prstGeom>
              <a:blipFill>
                <a:blip r:embed="rId4"/>
                <a:stretch>
                  <a:fillRect l="-271" t="-138144" b="-1938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64DDC400-E716-5E49-B86A-428B378656AB}"/>
              </a:ext>
            </a:extLst>
          </p:cNvPr>
          <p:cNvSpPr txBox="1"/>
          <p:nvPr/>
        </p:nvSpPr>
        <p:spPr>
          <a:xfrm>
            <a:off x="387731" y="1000095"/>
            <a:ext cx="8230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In the case of 2 materials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E257323-F7E6-2642-86F9-A8DADCE51E36}"/>
              </a:ext>
            </a:extLst>
          </p:cNvPr>
          <p:cNvSpPr/>
          <p:nvPr/>
        </p:nvSpPr>
        <p:spPr>
          <a:xfrm>
            <a:off x="7478038" y="1726832"/>
            <a:ext cx="1778696" cy="1155334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97EA8BA-8A96-D04E-83F3-6155805235DD}"/>
                  </a:ext>
                </a:extLst>
              </p:cNvPr>
              <p:cNvSpPr txBox="1"/>
              <p:nvPr/>
            </p:nvSpPr>
            <p:spPr>
              <a:xfrm>
                <a:off x="8992818" y="2936641"/>
                <a:ext cx="96450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2800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1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𝒖</m:t>
                      </m:r>
                      <m:r>
                        <a:rPr lang="en-US" sz="2800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97EA8BA-8A96-D04E-83F3-6155805235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2818" y="2936641"/>
                <a:ext cx="964504" cy="523220"/>
              </a:xfrm>
              <a:prstGeom prst="rect">
                <a:avLst/>
              </a:prstGeom>
              <a:blipFill>
                <a:blip r:embed="rId5"/>
                <a:stretch>
                  <a:fillRect l="-1316" r="-5263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>
            <a:extLst>
              <a:ext uri="{FF2B5EF4-FFF2-40B4-BE49-F238E27FC236}">
                <a16:creationId xmlns:a16="http://schemas.microsoft.com/office/drawing/2014/main" id="{440096F6-D26D-7E4D-9C8D-CC65116D39AC}"/>
              </a:ext>
            </a:extLst>
          </p:cNvPr>
          <p:cNvSpPr/>
          <p:nvPr/>
        </p:nvSpPr>
        <p:spPr>
          <a:xfrm>
            <a:off x="2031302" y="1726832"/>
            <a:ext cx="5446735" cy="1155334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74CCC10-B08C-B641-8DE6-5DB90450013F}"/>
                  </a:ext>
                </a:extLst>
              </p:cNvPr>
              <p:cNvSpPr txBox="1"/>
              <p:nvPr/>
            </p:nvSpPr>
            <p:spPr>
              <a:xfrm>
                <a:off x="6417598" y="2954820"/>
                <a:ext cx="964504" cy="5295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sub>
                        <m:sup>
                          <m: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sup>
                      </m:sSubSup>
                    </m:oMath>
                  </m:oMathPara>
                </a14:m>
                <a:endParaRPr lang="en-US" sz="28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74CCC10-B08C-B641-8DE6-5DB9045001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7598" y="2954820"/>
                <a:ext cx="964504" cy="529504"/>
              </a:xfrm>
              <a:prstGeom prst="rect">
                <a:avLst/>
              </a:prstGeom>
              <a:blipFill>
                <a:blip r:embed="rId6"/>
                <a:stretch>
                  <a:fillRect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05308B6-AFE4-6C4F-AE5D-E6F1B98A4BD6}"/>
                  </a:ext>
                </a:extLst>
              </p:cNvPr>
              <p:cNvSpPr txBox="1"/>
              <p:nvPr/>
            </p:nvSpPr>
            <p:spPr>
              <a:xfrm>
                <a:off x="387731" y="3767025"/>
                <a:ext cx="5561268" cy="9661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𝑚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</m:e>
                          </m:d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𝒖</m:t>
                          </m:r>
                        </m:e>
                      </m:d>
                      <m:r>
                        <a:rPr lang="en-US" sz="2800" i="1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𝒖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</a:rPr>
                        <m:t>𝑚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</m:e>
                          </m:d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𝒖</m:t>
                          </m:r>
                        </m:e>
                      </m:d>
                      <m:r>
                        <a:rPr lang="en-US" sz="2800" i="1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𝒖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05308B6-AFE4-6C4F-AE5D-E6F1B98A4B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731" y="3767025"/>
                <a:ext cx="5561268" cy="966162"/>
              </a:xfrm>
              <a:prstGeom prst="rect">
                <a:avLst/>
              </a:prstGeom>
              <a:blipFill>
                <a:blip r:embed="rId7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6CF703A-4D2E-9A41-B42A-0147F92196AC}"/>
                  </a:ext>
                </a:extLst>
              </p:cNvPr>
              <p:cNvSpPr txBox="1"/>
              <p:nvPr/>
            </p:nvSpPr>
            <p:spPr>
              <a:xfrm>
                <a:off x="749198" y="5064321"/>
                <a:ext cx="414403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sz="2400" dirty="0"/>
                  <a:t>: low energy;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sz="2400" dirty="0"/>
                  <a:t> high energy</a:t>
                </a:r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2400" dirty="0"/>
                  <a:t>: Material 1;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sz="2400" dirty="0"/>
                  <a:t> Material 2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6CF703A-4D2E-9A41-B42A-0147F92196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198" y="5064321"/>
                <a:ext cx="4144030" cy="830997"/>
              </a:xfrm>
              <a:prstGeom prst="rect">
                <a:avLst/>
              </a:prstGeom>
              <a:blipFill>
                <a:blip r:embed="rId8"/>
                <a:stretch>
                  <a:fillRect t="-3030"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C6AE1FAD-02CC-224C-9C3E-ED0C9224CF22}"/>
              </a:ext>
            </a:extLst>
          </p:cNvPr>
          <p:cNvSpPr txBox="1"/>
          <p:nvPr/>
        </p:nvSpPr>
        <p:spPr>
          <a:xfrm>
            <a:off x="1314512" y="6129922"/>
            <a:ext cx="2839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: unknowns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0454649-8C8C-9B46-B3DC-D59403E83BC3}"/>
                  </a:ext>
                </a:extLst>
              </p:cNvPr>
              <p:cNvSpPr txBox="1"/>
              <p:nvPr/>
            </p:nvSpPr>
            <p:spPr>
              <a:xfrm>
                <a:off x="514785" y="6093419"/>
                <a:ext cx="96450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2800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1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𝒖</m:t>
                      </m:r>
                      <m:r>
                        <a:rPr lang="en-US" sz="2800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0454649-8C8C-9B46-B3DC-D59403E83B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785" y="6093419"/>
                <a:ext cx="964504" cy="523220"/>
              </a:xfrm>
              <a:prstGeom prst="rect">
                <a:avLst/>
              </a:prstGeom>
              <a:blipFill>
                <a:blip r:embed="rId9"/>
                <a:stretch>
                  <a:fillRect l="-1316" r="-5263" b="-170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700595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A6C6B5D-0A1F-5B49-807C-0B56FC8543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4575" y="91008"/>
            <a:ext cx="2257511" cy="73333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48E5AE2-81C4-2644-AEF0-38F41F195881}"/>
              </a:ext>
            </a:extLst>
          </p:cNvPr>
          <p:cNvSpPr txBox="1">
            <a:spLocks/>
          </p:cNvSpPr>
          <p:nvPr/>
        </p:nvSpPr>
        <p:spPr>
          <a:xfrm>
            <a:off x="387731" y="-2360"/>
            <a:ext cx="10515600" cy="10024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Coefficient Calculation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67615BA-9846-7F4C-B0E4-99A582581485}"/>
              </a:ext>
            </a:extLst>
          </p:cNvPr>
          <p:cNvCxnSpPr>
            <a:cxnSpLocks/>
          </p:cNvCxnSpPr>
          <p:nvPr/>
        </p:nvCxnSpPr>
        <p:spPr>
          <a:xfrm>
            <a:off x="387731" y="845606"/>
            <a:ext cx="8968304" cy="0"/>
          </a:xfrm>
          <a:prstGeom prst="line">
            <a:avLst/>
          </a:prstGeom>
          <a:ln w="31750">
            <a:gradFill flip="none" rotWithShape="1">
              <a:gsLst>
                <a:gs pos="0">
                  <a:schemeClr val="accent2">
                    <a:lumMod val="67000"/>
                  </a:schemeClr>
                </a:gs>
                <a:gs pos="24000">
                  <a:schemeClr val="accent2">
                    <a:lumMod val="97000"/>
                    <a:lumOff val="3000"/>
                  </a:schemeClr>
                </a:gs>
                <a:gs pos="46000">
                  <a:schemeClr val="accent2">
                    <a:lumMod val="60000"/>
                    <a:lumOff val="4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D50A1153-2EC0-3A4E-96F8-A0637CB90A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0322" y="2044078"/>
            <a:ext cx="6331678" cy="47487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DB390CA-1D4D-174C-9367-F12CF2A81DF3}"/>
                  </a:ext>
                </a:extLst>
              </p:cNvPr>
              <p:cNvSpPr txBox="1"/>
              <p:nvPr/>
            </p:nvSpPr>
            <p:spPr>
              <a:xfrm>
                <a:off x="522092" y="983147"/>
                <a:ext cx="9372600" cy="10609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𝒖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sub>
                            <m:sup/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  <m:d>
                                    <m:d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1" i="1" smtClean="0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</m:d>
                                </m:e>
                              </m:d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f>
                                    <m:fPr>
                                      <m:type m:val="lin"/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𝜇</m:t>
                                      </m:r>
                                    </m:num>
                                    <m:den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𝜌</m:t>
                                      </m:r>
                                    </m:den>
                                  </m:f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nary>
                                <m:naryPr>
                                  <m:limLoc m:val="undOvr"/>
                                  <m:subHide m:val="on"/>
                                  <m:supHide m:val="on"/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𝜌</m:t>
                                  </m:r>
                                  <m:d>
                                    <m:d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</m:d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  <m:sSub>
                                    <m:sSubPr>
                                      <m:ctrlPr>
                                        <a:rPr lang="en-US" sz="2400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𝒍</m:t>
                                      </m:r>
                                    </m:e>
                                    <m:sub>
                                      <m:r>
                                        <a:rPr lang="en-US" sz="2400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𝒖</m:t>
                                      </m:r>
                                    </m:sub>
                                  </m:sSub>
                                </m:e>
                              </m:nary>
                            </m:e>
                          </m:nary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𝑑𝐸</m:t>
                          </m:r>
                        </m:e>
                      </m:nary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DB390CA-1D4D-174C-9367-F12CF2A81D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092" y="983147"/>
                <a:ext cx="9372600" cy="1060931"/>
              </a:xfrm>
              <a:prstGeom prst="rect">
                <a:avLst/>
              </a:prstGeom>
              <a:blipFill>
                <a:blip r:embed="rId5"/>
                <a:stretch>
                  <a:fillRect t="-136471" b="-19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>
            <a:extLst>
              <a:ext uri="{FF2B5EF4-FFF2-40B4-BE49-F238E27FC236}">
                <a16:creationId xmlns:a16="http://schemas.microsoft.com/office/drawing/2014/main" id="{8DF53FEC-AD11-6D4A-B2A6-89EC01DA23D6}"/>
              </a:ext>
            </a:extLst>
          </p:cNvPr>
          <p:cNvSpPr/>
          <p:nvPr/>
        </p:nvSpPr>
        <p:spPr>
          <a:xfrm>
            <a:off x="2718148" y="1177447"/>
            <a:ext cx="826718" cy="62630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0984B99-2FEE-E144-9CB8-283FD96871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317864"/>
            <a:ext cx="5860322" cy="237627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3E984DF-835A-5F45-A0EE-E4F35AC105D7}"/>
              </a:ext>
            </a:extLst>
          </p:cNvPr>
          <p:cNvSpPr txBox="1"/>
          <p:nvPr/>
        </p:nvSpPr>
        <p:spPr>
          <a:xfrm>
            <a:off x="137786" y="4935255"/>
            <a:ext cx="43465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Tungsten anode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3mm Aluminum filtration </a:t>
            </a:r>
          </a:p>
          <a:p>
            <a:r>
              <a:rPr lang="en-US" dirty="0"/>
              <a:t>      + 0.5mm copper filtration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60kV and 75kV</a:t>
            </a:r>
          </a:p>
        </p:txBody>
      </p:sp>
    </p:spTree>
    <p:extLst>
      <p:ext uri="{BB962C8B-B14F-4D97-AF65-F5344CB8AC3E}">
        <p14:creationId xmlns:p14="http://schemas.microsoft.com/office/powerpoint/2010/main" val="40578666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A6C6B5D-0A1F-5B49-807C-0B56FC8543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4575" y="91008"/>
            <a:ext cx="2257511" cy="73333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48E5AE2-81C4-2644-AEF0-38F41F195881}"/>
              </a:ext>
            </a:extLst>
          </p:cNvPr>
          <p:cNvSpPr txBox="1">
            <a:spLocks/>
          </p:cNvSpPr>
          <p:nvPr/>
        </p:nvSpPr>
        <p:spPr>
          <a:xfrm>
            <a:off x="387731" y="-2360"/>
            <a:ext cx="10515600" cy="10024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Coefficient Calculation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67615BA-9846-7F4C-B0E4-99A582581485}"/>
              </a:ext>
            </a:extLst>
          </p:cNvPr>
          <p:cNvCxnSpPr>
            <a:cxnSpLocks/>
          </p:cNvCxnSpPr>
          <p:nvPr/>
        </p:nvCxnSpPr>
        <p:spPr>
          <a:xfrm>
            <a:off x="387731" y="845606"/>
            <a:ext cx="8968304" cy="0"/>
          </a:xfrm>
          <a:prstGeom prst="line">
            <a:avLst/>
          </a:prstGeom>
          <a:ln w="31750">
            <a:gradFill flip="none" rotWithShape="1">
              <a:gsLst>
                <a:gs pos="0">
                  <a:schemeClr val="accent2">
                    <a:lumMod val="67000"/>
                  </a:schemeClr>
                </a:gs>
                <a:gs pos="24000">
                  <a:schemeClr val="accent2">
                    <a:lumMod val="97000"/>
                    <a:lumOff val="3000"/>
                  </a:schemeClr>
                </a:gs>
                <a:gs pos="46000">
                  <a:schemeClr val="accent2">
                    <a:lumMod val="60000"/>
                    <a:lumOff val="4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DB390CA-1D4D-174C-9367-F12CF2A81DF3}"/>
                  </a:ext>
                </a:extLst>
              </p:cNvPr>
              <p:cNvSpPr txBox="1"/>
              <p:nvPr/>
            </p:nvSpPr>
            <p:spPr>
              <a:xfrm>
                <a:off x="522092" y="983147"/>
                <a:ext cx="9372600" cy="10609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𝒖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sub>
                            <m:sup/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  <m:d>
                                    <m:d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1" i="1" smtClean="0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</m:d>
                                </m:e>
                              </m:d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f>
                                    <m:fPr>
                                      <m:type m:val="lin"/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𝜇</m:t>
                                      </m:r>
                                    </m:num>
                                    <m:den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𝜌</m:t>
                                      </m:r>
                                    </m:den>
                                  </m:f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nary>
                                <m:naryPr>
                                  <m:limLoc m:val="undOvr"/>
                                  <m:subHide m:val="on"/>
                                  <m:supHide m:val="on"/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𝜌</m:t>
                                  </m:r>
                                  <m:d>
                                    <m:d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</m:d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  <m:sSub>
                                    <m:sSubPr>
                                      <m:ctrlPr>
                                        <a:rPr lang="en-US" sz="2400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𝒍</m:t>
                                      </m:r>
                                    </m:e>
                                    <m:sub>
                                      <m:r>
                                        <a:rPr lang="en-US" sz="2400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𝒖</m:t>
                                      </m:r>
                                    </m:sub>
                                  </m:sSub>
                                </m:e>
                              </m:nary>
                            </m:e>
                          </m:nary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𝑑𝐸</m:t>
                          </m:r>
                        </m:e>
                      </m:nary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DB390CA-1D4D-174C-9367-F12CF2A81D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092" y="983147"/>
                <a:ext cx="9372600" cy="1060931"/>
              </a:xfrm>
              <a:prstGeom prst="rect">
                <a:avLst/>
              </a:prstGeom>
              <a:blipFill>
                <a:blip r:embed="rId4"/>
                <a:stretch>
                  <a:fillRect t="-136471" b="-19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>
            <a:extLst>
              <a:ext uri="{FF2B5EF4-FFF2-40B4-BE49-F238E27FC236}">
                <a16:creationId xmlns:a16="http://schemas.microsoft.com/office/drawing/2014/main" id="{8DF53FEC-AD11-6D4A-B2A6-89EC01DA23D6}"/>
              </a:ext>
            </a:extLst>
          </p:cNvPr>
          <p:cNvSpPr/>
          <p:nvPr/>
        </p:nvSpPr>
        <p:spPr>
          <a:xfrm>
            <a:off x="5645531" y="1208936"/>
            <a:ext cx="1406622" cy="62630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1A976E-7B0E-C84A-B575-0AC2AEE18A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5843" y="2044077"/>
            <a:ext cx="6036310" cy="45272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E40C8D9-72D2-1A48-B5C7-02CD09E41BFA}"/>
              </a:ext>
            </a:extLst>
          </p:cNvPr>
          <p:cNvSpPr txBox="1"/>
          <p:nvPr/>
        </p:nvSpPr>
        <p:spPr>
          <a:xfrm>
            <a:off x="738459" y="6537709"/>
            <a:ext cx="10384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6"/>
              </a:rPr>
              <a:t>https://www.nde-ed.org/EducationResources/CommunityCollege/Radiography/Physics/attenuationCoef.htm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2776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A6C6B5D-0A1F-5B49-807C-0B56FC8543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4575" y="91008"/>
            <a:ext cx="2257511" cy="73333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48E5AE2-81C4-2644-AEF0-38F41F195881}"/>
              </a:ext>
            </a:extLst>
          </p:cNvPr>
          <p:cNvSpPr txBox="1">
            <a:spLocks/>
          </p:cNvSpPr>
          <p:nvPr/>
        </p:nvSpPr>
        <p:spPr>
          <a:xfrm>
            <a:off x="387731" y="-2360"/>
            <a:ext cx="10515600" cy="10024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Coefficient Calculation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67615BA-9846-7F4C-B0E4-99A582581485}"/>
              </a:ext>
            </a:extLst>
          </p:cNvPr>
          <p:cNvCxnSpPr>
            <a:cxnSpLocks/>
          </p:cNvCxnSpPr>
          <p:nvPr/>
        </p:nvCxnSpPr>
        <p:spPr>
          <a:xfrm>
            <a:off x="387731" y="845606"/>
            <a:ext cx="8968304" cy="0"/>
          </a:xfrm>
          <a:prstGeom prst="line">
            <a:avLst/>
          </a:prstGeom>
          <a:ln w="31750">
            <a:gradFill flip="none" rotWithShape="1">
              <a:gsLst>
                <a:gs pos="0">
                  <a:schemeClr val="accent2">
                    <a:lumMod val="67000"/>
                  </a:schemeClr>
                </a:gs>
                <a:gs pos="24000">
                  <a:schemeClr val="accent2">
                    <a:lumMod val="97000"/>
                    <a:lumOff val="3000"/>
                  </a:schemeClr>
                </a:gs>
                <a:gs pos="46000">
                  <a:schemeClr val="accent2">
                    <a:lumMod val="60000"/>
                    <a:lumOff val="4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B42BB15-6F37-1B45-BACA-AB70D916C1F5}"/>
                  </a:ext>
                </a:extLst>
              </p:cNvPr>
              <p:cNvSpPr txBox="1"/>
              <p:nvPr/>
            </p:nvSpPr>
            <p:spPr>
              <a:xfrm>
                <a:off x="401975" y="1253446"/>
                <a:ext cx="9372600" cy="1222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𝒖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)=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sub>
                            <m:sup/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  <m:d>
                                <m:d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  <m:d>
                                    <m:d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</m:d>
                                </m:e>
                              </m:d>
                              <m:sSub>
                                <m:sSub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f>
                                    <m:fPr>
                                      <m:type m:val="lin"/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𝜇</m:t>
                                      </m:r>
                                    </m:num>
                                    <m:den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𝜌</m:t>
                                      </m:r>
                                    </m:den>
                                  </m:f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nary>
                                <m:naryPr>
                                  <m:limLoc m:val="undOvr"/>
                                  <m:subHide m:val="on"/>
                                  <m:supHide m:val="on"/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𝜌</m:t>
                                  </m:r>
                                  <m:d>
                                    <m:d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</m:d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  <m:sSub>
                                    <m:sSubPr>
                                      <m:ctrlPr>
                                        <a:rPr lang="en-US" sz="2800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𝒍</m:t>
                                      </m:r>
                                    </m:e>
                                    <m:sub>
                                      <m:r>
                                        <a:rPr lang="en-US" sz="2800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𝒖</m:t>
                                      </m:r>
                                    </m:sub>
                                  </m:sSub>
                                </m:e>
                              </m:nary>
                            </m:e>
                          </m:nary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𝑑𝐸</m:t>
                          </m:r>
                        </m:e>
                      </m:nary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B42BB15-6F37-1B45-BACA-AB70D916C1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975" y="1253446"/>
                <a:ext cx="9372600" cy="1222386"/>
              </a:xfrm>
              <a:prstGeom prst="rect">
                <a:avLst/>
              </a:prstGeom>
              <a:blipFill>
                <a:blip r:embed="rId4"/>
                <a:stretch>
                  <a:fillRect l="-406" t="-138144" b="-1938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>
            <a:extLst>
              <a:ext uri="{FF2B5EF4-FFF2-40B4-BE49-F238E27FC236}">
                <a16:creationId xmlns:a16="http://schemas.microsoft.com/office/drawing/2014/main" id="{BECE70A5-7A3B-6549-AEF9-2FB0C964DD74}"/>
              </a:ext>
            </a:extLst>
          </p:cNvPr>
          <p:cNvSpPr/>
          <p:nvPr/>
        </p:nvSpPr>
        <p:spPr>
          <a:xfrm>
            <a:off x="1848555" y="1270394"/>
            <a:ext cx="5446735" cy="1155334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941B157-7ACF-0841-AC99-3A49EAC39B16}"/>
                  </a:ext>
                </a:extLst>
              </p:cNvPr>
              <p:cNvSpPr txBox="1"/>
              <p:nvPr/>
            </p:nvSpPr>
            <p:spPr>
              <a:xfrm>
                <a:off x="1647172" y="3580953"/>
                <a:ext cx="964504" cy="5295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sub>
                        <m:sup>
                          <m: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sup>
                      </m:sSubSup>
                    </m:oMath>
                  </m:oMathPara>
                </a14:m>
                <a:endParaRPr lang="en-US" sz="28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941B157-7ACF-0841-AC99-3A49EAC39B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7172" y="3580953"/>
                <a:ext cx="964504" cy="529504"/>
              </a:xfrm>
              <a:prstGeom prst="rect">
                <a:avLst/>
              </a:prstGeom>
              <a:blipFill>
                <a:blip r:embed="rId5"/>
                <a:stretch>
                  <a:fillRect b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id="{79A54918-6027-3B48-BAD2-4B1E81A82069}"/>
              </a:ext>
            </a:extLst>
          </p:cNvPr>
          <p:cNvSpPr/>
          <p:nvPr/>
        </p:nvSpPr>
        <p:spPr>
          <a:xfrm>
            <a:off x="2116898" y="1499605"/>
            <a:ext cx="1089765" cy="730067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A56D506-301E-1647-937E-5E5131E8899A}"/>
              </a:ext>
            </a:extLst>
          </p:cNvPr>
          <p:cNvSpPr/>
          <p:nvPr/>
        </p:nvSpPr>
        <p:spPr>
          <a:xfrm>
            <a:off x="5576169" y="1483027"/>
            <a:ext cx="1660764" cy="730067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8E1E02-9234-604F-916A-5870EAAC9AC6}"/>
              </a:ext>
            </a:extLst>
          </p:cNvPr>
          <p:cNvSpPr txBox="1"/>
          <p:nvPr/>
        </p:nvSpPr>
        <p:spPr>
          <a:xfrm>
            <a:off x="2348629" y="3587237"/>
            <a:ext cx="72838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: 1d linear interpolation between spectrum and attenuation.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A81A07-D03C-9048-9DD1-80246851CEF8}"/>
              </a:ext>
            </a:extLst>
          </p:cNvPr>
          <p:cNvSpPr txBox="1"/>
          <p:nvPr/>
        </p:nvSpPr>
        <p:spPr>
          <a:xfrm>
            <a:off x="1929007" y="2563585"/>
            <a:ext cx="1365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spectrum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9EE67D6-93A1-E649-8C0D-5A540C2C7C4A}"/>
              </a:ext>
            </a:extLst>
          </p:cNvPr>
          <p:cNvSpPr txBox="1"/>
          <p:nvPr/>
        </p:nvSpPr>
        <p:spPr>
          <a:xfrm>
            <a:off x="5576169" y="2576154"/>
            <a:ext cx="167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attenuation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D658149-EA99-0E46-BFB9-FCABB85FC968}"/>
                  </a:ext>
                </a:extLst>
              </p:cNvPr>
              <p:cNvSpPr txBox="1"/>
              <p:nvPr/>
            </p:nvSpPr>
            <p:spPr>
              <a:xfrm>
                <a:off x="387731" y="5320253"/>
                <a:ext cx="5561268" cy="9661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𝑚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</m:e>
                          </m:d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𝒖</m:t>
                          </m:r>
                        </m:e>
                      </m:d>
                      <m:r>
                        <a:rPr lang="en-US" sz="2800" i="1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𝒖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</a:rPr>
                        <m:t>𝑚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</m:e>
                          </m:d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𝒖</m:t>
                          </m:r>
                        </m:e>
                      </m:d>
                      <m:r>
                        <a:rPr lang="en-US" sz="2800" i="1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𝒖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D658149-EA99-0E46-BFB9-FCABB85FC9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731" y="5320253"/>
                <a:ext cx="5561268" cy="966162"/>
              </a:xfrm>
              <a:prstGeom prst="rect">
                <a:avLst/>
              </a:prstGeom>
              <a:blipFill>
                <a:blip r:embed="rId6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025E2E4-0F2C-CD4B-9DF1-CA33993D1631}"/>
                  </a:ext>
                </a:extLst>
              </p:cNvPr>
              <p:cNvSpPr txBox="1"/>
              <p:nvPr/>
            </p:nvSpPr>
            <p:spPr>
              <a:xfrm>
                <a:off x="1094576" y="2371157"/>
                <a:ext cx="964504" cy="5295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sub>
                        <m:sup>
                          <m: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sup>
                      </m:sSubSup>
                    </m:oMath>
                  </m:oMathPara>
                </a14:m>
                <a:endParaRPr lang="en-US" sz="2800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025E2E4-0F2C-CD4B-9DF1-CA33993D16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4576" y="2371157"/>
                <a:ext cx="964504" cy="529504"/>
              </a:xfrm>
              <a:prstGeom prst="rect">
                <a:avLst/>
              </a:prstGeom>
              <a:blipFill>
                <a:blip r:embed="rId7"/>
                <a:stretch>
                  <a:fillRect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835914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A6C6B5D-0A1F-5B49-807C-0B56FC8543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4575" y="91008"/>
            <a:ext cx="2257511" cy="73333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48E5AE2-81C4-2644-AEF0-38F41F195881}"/>
              </a:ext>
            </a:extLst>
          </p:cNvPr>
          <p:cNvSpPr txBox="1">
            <a:spLocks/>
          </p:cNvSpPr>
          <p:nvPr/>
        </p:nvSpPr>
        <p:spPr>
          <a:xfrm>
            <a:off x="387731" y="-2360"/>
            <a:ext cx="10515600" cy="10024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Least Square Solution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67615BA-9846-7F4C-B0E4-99A582581485}"/>
              </a:ext>
            </a:extLst>
          </p:cNvPr>
          <p:cNvCxnSpPr>
            <a:cxnSpLocks/>
          </p:cNvCxnSpPr>
          <p:nvPr/>
        </p:nvCxnSpPr>
        <p:spPr>
          <a:xfrm>
            <a:off x="387731" y="845606"/>
            <a:ext cx="8968304" cy="0"/>
          </a:xfrm>
          <a:prstGeom prst="line">
            <a:avLst/>
          </a:prstGeom>
          <a:ln w="31750">
            <a:gradFill flip="none" rotWithShape="1">
              <a:gsLst>
                <a:gs pos="0">
                  <a:schemeClr val="accent2">
                    <a:lumMod val="67000"/>
                  </a:schemeClr>
                </a:gs>
                <a:gs pos="24000">
                  <a:schemeClr val="accent2">
                    <a:lumMod val="97000"/>
                    <a:lumOff val="3000"/>
                  </a:schemeClr>
                </a:gs>
                <a:gs pos="46000">
                  <a:schemeClr val="accent2">
                    <a:lumMod val="60000"/>
                    <a:lumOff val="4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D658149-EA99-0E46-BFB9-FCABB85FC968}"/>
                  </a:ext>
                </a:extLst>
              </p:cNvPr>
              <p:cNvSpPr txBox="1"/>
              <p:nvPr/>
            </p:nvSpPr>
            <p:spPr>
              <a:xfrm>
                <a:off x="387731" y="1474762"/>
                <a:ext cx="5561268" cy="9661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𝑚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</m:e>
                          </m:d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𝒖</m:t>
                          </m:r>
                        </m:e>
                      </m:d>
                      <m:r>
                        <a:rPr lang="en-US" sz="2800" i="1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𝒖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</a:rPr>
                        <m:t>𝑚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</m:e>
                          </m:d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𝒖</m:t>
                          </m:r>
                        </m:e>
                      </m:d>
                      <m:r>
                        <a:rPr lang="en-US" sz="2800" i="1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𝒖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D658149-EA99-0E46-BFB9-FCABB85FC9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731" y="1474762"/>
                <a:ext cx="5561268" cy="966162"/>
              </a:xfrm>
              <a:prstGeom prst="rect">
                <a:avLst/>
              </a:prstGeom>
              <a:blipFill>
                <a:blip r:embed="rId4"/>
                <a:stretch>
                  <a:fillRect b="-103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460161A-7116-FE4E-B80A-5EF22EC9F4A9}"/>
                  </a:ext>
                </a:extLst>
              </p:cNvPr>
              <p:cNvSpPr txBox="1"/>
              <p:nvPr/>
            </p:nvSpPr>
            <p:spPr>
              <a:xfrm>
                <a:off x="744556" y="2915591"/>
                <a:ext cx="8054235" cy="13354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Least Square solution for each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𝒖</m:t>
                    </m:r>
                  </m:oMath>
                </a14:m>
                <a:r>
                  <a:rPr lang="en-US" sz="2400" dirty="0"/>
                  <a:t>:</a:t>
                </a:r>
              </a:p>
              <a:p>
                <a:endParaRPr lang="en-US" sz="24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𝑚𝑖𝑛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𝒖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  <m:d>
                              <m:d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b="1" i="1" smtClean="0">
                                    <a:latin typeface="Cambria Math" panose="02040503050406030204" pitchFamily="18" charset="0"/>
                                  </a:rPr>
                                  <m:t>𝒖</m:t>
                                </m:r>
                              </m:e>
                            </m:d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𝑊𝑇</m:t>
                            </m:r>
                            <m:d>
                              <m:d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b="1" i="1" smtClean="0">
                                    <a:latin typeface="Cambria Math" panose="02040503050406030204" pitchFamily="18" charset="0"/>
                                  </a:rPr>
                                  <m:t>𝒖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𝒖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)−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𝑊𝑇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𝒖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))</m:t>
                    </m:r>
                  </m:oMath>
                </a14:m>
                <a:r>
                  <a:rPr lang="en-US" sz="2400" dirty="0"/>
                  <a:t> 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460161A-7116-FE4E-B80A-5EF22EC9F4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556" y="2915591"/>
                <a:ext cx="8054235" cy="1335494"/>
              </a:xfrm>
              <a:prstGeom prst="rect">
                <a:avLst/>
              </a:prstGeom>
              <a:blipFill>
                <a:blip r:embed="rId5"/>
                <a:stretch>
                  <a:fillRect l="-1260" t="-2830" b="-28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EF93D06-25AA-DC46-9E63-7F030BAC3A65}"/>
              </a:ext>
            </a:extLst>
          </p:cNvPr>
          <p:cNvCxnSpPr/>
          <p:nvPr/>
        </p:nvCxnSpPr>
        <p:spPr>
          <a:xfrm>
            <a:off x="864296" y="4251085"/>
            <a:ext cx="568681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B0E7254-03FE-7442-AC74-1BA0D8ABE0DC}"/>
                  </a:ext>
                </a:extLst>
              </p:cNvPr>
              <p:cNvSpPr txBox="1"/>
              <p:nvPr/>
            </p:nvSpPr>
            <p:spPr>
              <a:xfrm>
                <a:off x="864296" y="4615543"/>
                <a:ext cx="2510275" cy="9142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𝑀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𝒖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noBar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1" i="1" smtClean="0">
                                          <a:latin typeface="Cambria Math" panose="02040503050406030204" pitchFamily="18" charset="0"/>
                                        </a:rPr>
                                        <m:t>𝒖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1" i="1" smtClean="0">
                                          <a:latin typeface="Cambria Math" panose="02040503050406030204" pitchFamily="18" charset="0"/>
                                        </a:rPr>
                                        <m:t>𝒖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en-US" sz="1600" dirty="0"/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B0E7254-03FE-7442-AC74-1BA0D8ABE0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296" y="4615543"/>
                <a:ext cx="2510275" cy="91422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0EE7A6D-BB62-5744-92F8-AFE818A68AA7}"/>
                  </a:ext>
                </a:extLst>
              </p:cNvPr>
              <p:cNvSpPr txBox="1"/>
              <p:nvPr/>
            </p:nvSpPr>
            <p:spPr>
              <a:xfrm>
                <a:off x="3438724" y="4615543"/>
                <a:ext cx="2510275" cy="9249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𝒖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noBar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p>
                              </m:s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1600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0EE7A6D-BB62-5744-92F8-AFE818A68A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8724" y="4615543"/>
                <a:ext cx="2510275" cy="924933"/>
              </a:xfrm>
              <a:prstGeom prst="rect">
                <a:avLst/>
              </a:prstGeom>
              <a:blipFill>
                <a:blip r:embed="rId7"/>
                <a:stretch>
                  <a:fillRect b="-54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B5C69DA-4DC6-C34D-A14E-F9B88034B18C}"/>
                  </a:ext>
                </a:extLst>
              </p:cNvPr>
              <p:cNvSpPr txBox="1"/>
              <p:nvPr/>
            </p:nvSpPr>
            <p:spPr>
              <a:xfrm>
                <a:off x="5948999" y="4615543"/>
                <a:ext cx="2510275" cy="9643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noBar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sub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p>
                              </m:sSub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Sup>
                                <m:sSub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sub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num>
                            <m:den>
                              <m:sSubSup>
                                <m:sSub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sub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p>
                              </m:sSub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sSubSup>
                                <m:sSub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sub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</m:e>
                      </m:d>
                    </m:oMath>
                  </m:oMathPara>
                </a14:m>
                <a:endParaRPr lang="en-US" sz="1600" dirty="0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B5C69DA-4DC6-C34D-A14E-F9B88034B1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8999" y="4615543"/>
                <a:ext cx="2510275" cy="964303"/>
              </a:xfrm>
              <a:prstGeom prst="rect">
                <a:avLst/>
              </a:prstGeom>
              <a:blipFill>
                <a:blip r:embed="rId8"/>
                <a:stretch>
                  <a:fillRect b="-38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864462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18173</TotalTime>
  <Words>1442</Words>
  <Application>Microsoft Macintosh PowerPoint</Application>
  <PresentationFormat>Widescreen</PresentationFormat>
  <Paragraphs>286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ArialMT</vt:lpstr>
      <vt:lpstr>等线</vt:lpstr>
      <vt:lpstr>等线 Light</vt:lpstr>
      <vt:lpstr>游ゴシック</vt:lpstr>
      <vt:lpstr>Arial</vt:lpstr>
      <vt:lpstr>Calibri</vt:lpstr>
      <vt:lpstr>Calibri Light</vt:lpstr>
      <vt:lpstr>Cambria Math</vt:lpstr>
      <vt:lpstr>Office Theme</vt:lpstr>
      <vt:lpstr>Material Decomposition using Dual-Energy X-ray of the nView System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Work Report 10.27</dc:title>
  <dc:creator>1797956167@qq.com</dc:creator>
  <cp:lastModifiedBy>Cong Gao</cp:lastModifiedBy>
  <cp:revision>694</cp:revision>
  <cp:lastPrinted>2019-04-18T15:11:18Z</cp:lastPrinted>
  <dcterms:created xsi:type="dcterms:W3CDTF">2017-10-27T15:27:00Z</dcterms:created>
  <dcterms:modified xsi:type="dcterms:W3CDTF">2019-04-18T16:49:34Z</dcterms:modified>
</cp:coreProperties>
</file>