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21945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04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660"/>
  </p:normalViewPr>
  <p:slideViewPr>
    <p:cSldViewPr>
      <p:cViewPr>
        <p:scale>
          <a:sx n="33" d="100"/>
          <a:sy n="33" d="100"/>
        </p:scale>
        <p:origin x="1725" y="-2484"/>
      </p:cViewPr>
      <p:guideLst>
        <p:guide orient="horz" pos="11904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48F7A0-12DF-3E49-BFCB-9CD7F19A310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238" y="10226675"/>
            <a:ext cx="18653125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475" y="18653125"/>
            <a:ext cx="153606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A5051-71E6-AC48-8432-764FC310C55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1972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0D752-F915-1841-85E2-CAA4980AEA5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8849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36875" y="2925763"/>
            <a:ext cx="4662488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2925763"/>
            <a:ext cx="13838237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BFBC8-0634-9842-AFB7-1FFFB45B286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646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CC830-4EE3-DA4A-8174-94B5288D7D3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694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21153438"/>
            <a:ext cx="186531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13952538"/>
            <a:ext cx="186531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C20D-784A-C94F-8E27-228E5676EA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862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9509125"/>
            <a:ext cx="9250362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0" y="9509125"/>
            <a:ext cx="9250363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4FE79-3B4B-774B-8D01-15D44A8917C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8689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17625"/>
            <a:ext cx="1975167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7369175"/>
            <a:ext cx="96964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3" y="10439400"/>
            <a:ext cx="96964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7425" y="7369175"/>
            <a:ext cx="970121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7425" y="10439400"/>
            <a:ext cx="970121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05BB4-8AC9-8B43-9B73-AD9081E34A8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45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DD39C-54E2-7C48-AEB7-D88E1ECA55F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061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A9B60-41A3-D64C-B156-8E0307DC657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65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11275"/>
            <a:ext cx="72199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438" y="1311275"/>
            <a:ext cx="122682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3" y="6888163"/>
            <a:ext cx="72199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21AE0-8CF7-B84F-BF77-FA267E0E82D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658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5" y="23042563"/>
            <a:ext cx="131667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2125" y="2941638"/>
            <a:ext cx="131667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25" y="25763538"/>
            <a:ext cx="131667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91BA2-25BE-2B43-A88B-211A84DB834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0177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238" y="2925763"/>
            <a:ext cx="186531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3502" tIns="156751" rIns="313502" bIns="1567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238" y="9509125"/>
            <a:ext cx="18653125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238" y="29992638"/>
            <a:ext cx="4572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>
              <a:defRPr sz="48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97763" y="29992638"/>
            <a:ext cx="69500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ctr">
              <a:defRPr sz="48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727363" y="29992638"/>
            <a:ext cx="4572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r">
              <a:defRPr sz="4800"/>
            </a:lvl1pPr>
          </a:lstStyle>
          <a:p>
            <a:fld id="{8780A3DD-AAD1-D84B-BAF4-2C987D84EDE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2pPr>
      <a:lvl3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3pPr>
      <a:lvl4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4pPr>
      <a:lvl5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5pPr>
      <a:lvl6pPr marL="4572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6pPr>
      <a:lvl7pPr marL="9144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7pPr>
      <a:lvl8pPr marL="13716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8pPr>
      <a:lvl9pPr marL="18288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9pPr>
    </p:titleStyle>
    <p:bodyStyle>
      <a:lvl1pPr marL="1176338" indent="-1176338" algn="l" defTabSz="313531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1pPr>
      <a:lvl2pPr marL="2547938" indent="-98107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19538" indent="-784225" algn="l" defTabSz="3135313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</a:defRPr>
      </a:lvl3pPr>
      <a:lvl4pPr marL="5486400" indent="-78422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</a:defRPr>
      </a:lvl4pPr>
      <a:lvl5pPr marL="70532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5pPr>
      <a:lvl6pPr marL="75104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6pPr>
      <a:lvl7pPr marL="79676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7pPr>
      <a:lvl8pPr marL="84248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8pPr>
      <a:lvl9pPr marL="88820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microsoft.com/office/2007/relationships/media" Target="../media/media2.mp4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.jpeg"/><Relationship Id="rId17" Type="http://schemas.openxmlformats.org/officeDocument/2006/relationships/image" Target="../media/image8.png"/><Relationship Id="rId2" Type="http://schemas.openxmlformats.org/officeDocument/2006/relationships/video" Target="../media/media1.mp4"/><Relationship Id="rId16" Type="http://schemas.microsoft.com/office/2007/relationships/hdphoto" Target="../media/hdphoto2.wdp"/><Relationship Id="rId20" Type="http://schemas.openxmlformats.org/officeDocument/2006/relationships/image" Target="../media/image11.jpe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4.png"/><Relationship Id="rId5" Type="http://schemas.microsoft.com/office/2007/relationships/media" Target="../media/media3.mp4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19" Type="http://schemas.openxmlformats.org/officeDocument/2006/relationships/image" Target="../media/image10.jpeg"/><Relationship Id="rId4" Type="http://schemas.openxmlformats.org/officeDocument/2006/relationships/video" Target="../media/media2.mp4"/><Relationship Id="rId9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6238" y="1066800"/>
            <a:ext cx="18653125" cy="4495800"/>
          </a:xfrm>
          <a:noFill/>
        </p:spPr>
        <p:txBody>
          <a:bodyPr tIns="0" anchor="t"/>
          <a:lstStyle/>
          <a:p>
            <a:r>
              <a:rPr lang="en-US" altLang="en-US" sz="6600" b="1" dirty="0"/>
              <a:t>Vision Guided Mosquito Dissection for the Production of Malaria Vaccine</a:t>
            </a:r>
            <a:br>
              <a:rPr lang="en-US" altLang="en-US" sz="6600" b="1" dirty="0"/>
            </a:br>
            <a:r>
              <a:rPr lang="en-US" altLang="en-US" sz="3200" b="1" i="1" dirty="0"/>
              <a:t>Computer Integrated Surgery II</a:t>
            </a:r>
            <a:br>
              <a:rPr lang="en-US" altLang="en-US" sz="3200" b="1" i="1" dirty="0"/>
            </a:br>
            <a:r>
              <a:rPr lang="en-US" altLang="en-US" sz="3200" b="1" i="1" dirty="0"/>
              <a:t>Spring, 2021</a:t>
            </a:r>
            <a:br>
              <a:rPr lang="en-US" altLang="en-US" sz="3200" b="1" i="1" dirty="0"/>
            </a:br>
            <a:r>
              <a:rPr lang="en-US" altLang="en-US" sz="3200" b="1" i="1" dirty="0"/>
              <a:t>Nicholas Greene  |   Mentors: </a:t>
            </a:r>
            <a:r>
              <a:rPr lang="en-US" altLang="en-US" sz="3200" b="1" i="1" dirty="0" err="1"/>
              <a:t>Balazs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Vagvolgyi</a:t>
            </a:r>
            <a:r>
              <a:rPr lang="en-US" altLang="en-US" sz="3200" b="1" i="1" dirty="0"/>
              <a:t>, Alan Lai, </a:t>
            </a:r>
            <a:r>
              <a:rPr lang="en-US" altLang="en-US" sz="3200" b="1" i="1" dirty="0" err="1"/>
              <a:t>Parth</a:t>
            </a:r>
            <a:r>
              <a:rPr lang="en-US" altLang="en-US" sz="3200" b="1" i="1" dirty="0"/>
              <a:t> Vora</a:t>
            </a:r>
            <a:br>
              <a:rPr lang="en-US" altLang="en-US" sz="3200" b="1" i="1" dirty="0"/>
            </a:br>
            <a:endParaRPr lang="en-US" altLang="en-US" sz="4800" b="1" i="1" dirty="0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159330" y="4899800"/>
            <a:ext cx="8458200" cy="205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28892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3600" b="1" dirty="0">
                <a:latin typeface="Arial" charset="0"/>
              </a:rPr>
              <a:t>Introduction</a:t>
            </a:r>
          </a:p>
          <a:p>
            <a:pPr>
              <a:buFontTx/>
              <a:buChar char="•"/>
            </a:pPr>
            <a:r>
              <a:rPr lang="en-US" altLang="en-US" sz="2800" dirty="0" err="1">
                <a:latin typeface="Arial" charset="0"/>
              </a:rPr>
              <a:t>Sanaria</a:t>
            </a:r>
            <a:r>
              <a:rPr lang="en-US" altLang="en-US" sz="2800" dirty="0">
                <a:latin typeface="Arial" charset="0"/>
              </a:rPr>
              <a:t> has developed practical and effective malaria vaccines which could be critical in the global fight against malaria [1] [5]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Currently, production of malaria vaccine is heavily bottlenecked by manual extraction of mosquito salivary glands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Ongoing development of an automated robot system for the mosquito salivary gland extraction</a:t>
            </a:r>
          </a:p>
          <a:p>
            <a:pPr>
              <a:buFontTx/>
              <a:buChar char="•"/>
            </a:pPr>
            <a:endParaRPr lang="en-US" altLang="en-US" sz="2800" dirty="0">
              <a:latin typeface="Arial" charset="0"/>
            </a:endParaRPr>
          </a:p>
          <a:p>
            <a:pPr marL="57150" indent="0"/>
            <a:r>
              <a:rPr lang="en-US" altLang="en-US" sz="3600" b="1" dirty="0">
                <a:latin typeface="Arial" charset="0"/>
              </a:rPr>
              <a:t>Significance</a:t>
            </a:r>
            <a:endParaRPr lang="en-US" altLang="en-US" sz="28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The computer vision methods are essential for reliable and efficient operation of the system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Very useful for analysis and monitoring of the system for as a way to benchmark 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The system could eventually lead to significantly higher production of malaria vaccine to fight malaria globally</a:t>
            </a:r>
          </a:p>
          <a:p>
            <a:pPr>
              <a:buFontTx/>
              <a:buChar char="•"/>
            </a:pPr>
            <a:endParaRPr lang="en-US" altLang="en-US" sz="28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en-US" altLang="en-US" sz="3600" b="1" dirty="0">
                <a:latin typeface="Arial" charset="0"/>
              </a:rPr>
              <a:t>Tasks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Turntable Cleaning Detection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Gripper Cleaning Detection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Exudate Segmentation</a:t>
            </a:r>
          </a:p>
          <a:p>
            <a:pPr>
              <a:buFontTx/>
              <a:buChar char="•"/>
            </a:pPr>
            <a:endParaRPr lang="en-US" altLang="en-US" sz="28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en-US" altLang="en-US" sz="3600" b="1" dirty="0">
                <a:latin typeface="Arial" charset="0"/>
              </a:rPr>
              <a:t>Methods – Turntable Slot Cleaning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Classical Method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Convert Image to HSV color space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Set value channel to 100%	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Convert back to RGB,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Threshold by color to segment mosquito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Specular Reflection Segmentation</a:t>
            </a:r>
          </a:p>
          <a:p>
            <a:pPr lvl="2">
              <a:buFontTx/>
              <a:buChar char="•"/>
            </a:pPr>
            <a:r>
              <a:rPr lang="en-US" altLang="en-US" sz="2800" dirty="0">
                <a:latin typeface="Arial" charset="0"/>
              </a:rPr>
              <a:t>Perform a brightness threshold and subtract from mosquito segmentation previous result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98% accurate on dataset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Deep Learning Method 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Transfer learning with VGG16 pretrained on ImageNet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Dataset Size was about 300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100% accuracy on the Test set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98.6% accuracy on the entire dataset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False positive rate was 0.6% 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False negative rate was 0.6% over the whole dataset.</a:t>
            </a:r>
          </a:p>
          <a:p>
            <a:pPr lvl="1">
              <a:buFontTx/>
              <a:buChar char="•"/>
            </a:pPr>
            <a:endParaRPr lang="en-US" altLang="en-US" sz="2800" dirty="0"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59330" y="27679068"/>
            <a:ext cx="8846056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3600" b="1" dirty="0">
                <a:latin typeface="Arial" charset="0"/>
              </a:rPr>
              <a:t>Methods – Gripper Cleaning Detection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Deep Learning Method 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VGG16 transfer learning model was used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Dataset size was about 600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95.4% accuracy on the test set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98.3% accuracy over the entire dataset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0.6% false positive rate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latin typeface="Arial" charset="0"/>
              </a:rPr>
              <a:t>1.05% false negative rate</a:t>
            </a:r>
          </a:p>
        </p:txBody>
      </p:sp>
      <p:pic>
        <p:nvPicPr>
          <p:cNvPr id="205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00" y="31713487"/>
            <a:ext cx="84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10972800" y="32323087"/>
            <a:ext cx="944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Arial" charset="0"/>
              </a:rPr>
              <a:t>Engineering Research Center for Computer Integrated Surgical Systems and Technology</a:t>
            </a:r>
          </a:p>
        </p:txBody>
      </p:sp>
      <p:sp>
        <p:nvSpPr>
          <p:cNvPr id="2056" name="Text Box 17"/>
          <p:cNvSpPr txBox="1">
            <a:spLocks noChangeArrowheads="1"/>
          </p:cNvSpPr>
          <p:nvPr/>
        </p:nvSpPr>
        <p:spPr bwMode="auto">
          <a:xfrm>
            <a:off x="11841341" y="16104563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Exudate Volume Estimation</a:t>
            </a:r>
          </a:p>
        </p:txBody>
      </p:sp>
      <p:sp>
        <p:nvSpPr>
          <p:cNvPr id="2057" name="Rectangle 23"/>
          <p:cNvSpPr>
            <a:spLocks noChangeArrowheads="1"/>
          </p:cNvSpPr>
          <p:nvPr/>
        </p:nvSpPr>
        <p:spPr bwMode="auto">
          <a:xfrm>
            <a:off x="9625013" y="15235238"/>
            <a:ext cx="21945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060" name="Text Box 30"/>
          <p:cNvSpPr txBox="1">
            <a:spLocks noChangeArrowheads="1"/>
          </p:cNvSpPr>
          <p:nvPr/>
        </p:nvSpPr>
        <p:spPr bwMode="auto">
          <a:xfrm>
            <a:off x="11446065" y="27238362"/>
            <a:ext cx="92583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3600" b="1" dirty="0">
                <a:latin typeface="Arial" charset="0"/>
              </a:rPr>
              <a:t>Credits</a:t>
            </a:r>
          </a:p>
          <a:p>
            <a:pPr>
              <a:spcBef>
                <a:spcPts val="600"/>
              </a:spcBef>
            </a:pPr>
            <a:r>
              <a:rPr lang="en-US" altLang="en-US" sz="2800" dirty="0">
                <a:latin typeface="Arial" charset="0"/>
              </a:rPr>
              <a:t>	Nick Greene – Project Group 5</a:t>
            </a:r>
          </a:p>
          <a:p>
            <a:pPr>
              <a:spcBef>
                <a:spcPts val="600"/>
              </a:spcBef>
            </a:pPr>
            <a:r>
              <a:rPr lang="en-US" altLang="en-US" sz="2800" dirty="0">
                <a:latin typeface="Arial" charset="0"/>
              </a:rPr>
              <a:t>	</a:t>
            </a:r>
            <a:r>
              <a:rPr lang="en-US" altLang="en-US" sz="2800" dirty="0" err="1">
                <a:latin typeface="Arial" charset="0"/>
              </a:rPr>
              <a:t>Balazs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Vagvolgyi</a:t>
            </a:r>
            <a:r>
              <a:rPr lang="en-US" altLang="en-US" sz="2800" dirty="0">
                <a:latin typeface="Arial" charset="0"/>
              </a:rPr>
              <a:t>, Alan Lai, </a:t>
            </a:r>
            <a:r>
              <a:rPr lang="en-US" altLang="en-US" sz="2800" dirty="0" err="1">
                <a:latin typeface="Arial" charset="0"/>
              </a:rPr>
              <a:t>Parth</a:t>
            </a:r>
            <a:r>
              <a:rPr lang="en-US" altLang="en-US" sz="2800" dirty="0">
                <a:latin typeface="Arial" charset="0"/>
              </a:rPr>
              <a:t> Vora – Mentors and for existing code framework</a:t>
            </a:r>
            <a:endParaRPr lang="en-US" altLang="en-US" sz="36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altLang="en-US" sz="3600" b="1" dirty="0">
              <a:latin typeface="Arial" charset="0"/>
            </a:endParaRPr>
          </a:p>
        </p:txBody>
      </p:sp>
      <p:sp>
        <p:nvSpPr>
          <p:cNvPr id="2061" name="Text Box 31"/>
          <p:cNvSpPr txBox="1">
            <a:spLocks noChangeArrowheads="1"/>
          </p:cNvSpPr>
          <p:nvPr/>
        </p:nvSpPr>
        <p:spPr bwMode="auto">
          <a:xfrm>
            <a:off x="11514219" y="29509833"/>
            <a:ext cx="92583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Arial" charset="0"/>
              </a:rPr>
              <a:t>Support by and Acknowledgements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Thank you to </a:t>
            </a:r>
            <a:r>
              <a:rPr lang="en-US" altLang="en-US" sz="2800" dirty="0" err="1">
                <a:latin typeface="Arial" charset="0"/>
              </a:rPr>
              <a:t>Sanaria</a:t>
            </a:r>
            <a:r>
              <a:rPr lang="en-US" altLang="en-US" sz="2800" dirty="0">
                <a:latin typeface="Arial" charset="0"/>
              </a:rPr>
              <a:t> and JHU for providing the opportunity to work on a system like this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Thanks you to my mentor </a:t>
            </a:r>
            <a:r>
              <a:rPr lang="en-US" altLang="en-US" sz="2800" dirty="0" err="1">
                <a:latin typeface="Arial" charset="0"/>
              </a:rPr>
              <a:t>Balazs</a:t>
            </a:r>
            <a:r>
              <a:rPr lang="en-US" altLang="en-US" sz="2800" dirty="0">
                <a:latin typeface="Arial" charset="0"/>
              </a:rPr>
              <a:t> </a:t>
            </a:r>
          </a:p>
        </p:txBody>
      </p:sp>
      <p:sp>
        <p:nvSpPr>
          <p:cNvPr id="2062" name="Text Box 39"/>
          <p:cNvSpPr txBox="1">
            <a:spLocks noChangeArrowheads="1"/>
          </p:cNvSpPr>
          <p:nvPr/>
        </p:nvSpPr>
        <p:spPr bwMode="auto">
          <a:xfrm>
            <a:off x="11514219" y="24903194"/>
            <a:ext cx="92583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Arial" charset="0"/>
              </a:rPr>
              <a:t>Lessons Learned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Everything takes a very a longer than expected on a real system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Use the simplest methods possible at the outset</a:t>
            </a:r>
          </a:p>
        </p:txBody>
      </p:sp>
      <p:sp>
        <p:nvSpPr>
          <p:cNvPr id="2063" name="Text Box 5"/>
          <p:cNvSpPr txBox="1">
            <a:spLocks noChangeArrowheads="1"/>
          </p:cNvSpPr>
          <p:nvPr/>
        </p:nvSpPr>
        <p:spPr bwMode="auto">
          <a:xfrm>
            <a:off x="11514219" y="21473392"/>
            <a:ext cx="83058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latin typeface="Arial" charset="0"/>
              </a:rPr>
              <a:t>Future Work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There are many more vision tasks to be completed in the system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The tasks I implemented with classical methods have clear ways to be improved regarding ROIs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Deep learning methods could be trained on more information than just “clean” or “not clean”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02BEAF-03CC-4111-8CEC-38EF7BE006BC}"/>
              </a:ext>
            </a:extLst>
          </p:cNvPr>
          <p:cNvGrpSpPr/>
          <p:nvPr/>
        </p:nvGrpSpPr>
        <p:grpSpPr>
          <a:xfrm>
            <a:off x="10972800" y="4991059"/>
            <a:ext cx="8971642" cy="3638456"/>
            <a:chOff x="877191" y="26425531"/>
            <a:chExt cx="10743309" cy="4356956"/>
          </a:xfrm>
        </p:grpSpPr>
        <p:pic>
          <p:nvPicPr>
            <p:cNvPr id="22" name="squeezeside_210321-15_19_43-595">
              <a:hlinkClick r:id="" action="ppaction://media"/>
              <a:extLst>
                <a:ext uri="{FF2B5EF4-FFF2-40B4-BE49-F238E27FC236}">
                  <a16:creationId xmlns:a16="http://schemas.microsoft.com/office/drawing/2014/main" id="{DE39FF0B-C515-40BC-81BF-3CD44F4D2B1B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9"/>
            <a:srcRect l="26867" t="9" r="452" b="-9"/>
            <a:stretch>
              <a:fillRect/>
            </a:stretch>
          </p:blipFill>
          <p:spPr bwMode="auto">
            <a:xfrm>
              <a:off x="4042864" y="26435353"/>
              <a:ext cx="3811435" cy="3932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overhead_210326-15_24_4-596">
              <a:hlinkClick r:id="" action="ppaction://media"/>
              <a:extLst>
                <a:ext uri="{FF2B5EF4-FFF2-40B4-BE49-F238E27FC236}">
                  <a16:creationId xmlns:a16="http://schemas.microsoft.com/office/drawing/2014/main" id="{F685F36C-758B-420A-BA0D-EECE514E8F57}"/>
                </a:ext>
              </a:extLst>
            </p:cNvPr>
            <p:cNvPicPr>
              <a:picLocks noChangeAspect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0"/>
            <a:stretch>
              <a:fillRect/>
            </a:stretch>
          </p:blipFill>
          <p:spPr>
            <a:xfrm>
              <a:off x="877191" y="26425531"/>
              <a:ext cx="2957871" cy="3937667"/>
            </a:xfrm>
            <a:prstGeom prst="rect">
              <a:avLst/>
            </a:prstGeom>
          </p:spPr>
        </p:pic>
        <p:pic>
          <p:nvPicPr>
            <p:cNvPr id="24" name="cleaning_210220-11_32_5-758">
              <a:hlinkClick r:id="" action="ppaction://media"/>
              <a:extLst>
                <a:ext uri="{FF2B5EF4-FFF2-40B4-BE49-F238E27FC236}">
                  <a16:creationId xmlns:a16="http://schemas.microsoft.com/office/drawing/2014/main" id="{377FD790-78AC-45E3-B31C-F4D2B47C3FBE}"/>
                </a:ext>
              </a:extLst>
            </p:cNvPr>
            <p:cNvPicPr>
              <a:picLocks noChangeAspect="1"/>
            </p:cNvPicPr>
            <p:nvPr>
              <a:vide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 rotWithShape="1">
            <a:blip r:embed="rId11"/>
            <a:srcRect l="32356"/>
            <a:stretch>
              <a:fillRect/>
            </a:stretch>
          </p:blipFill>
          <p:spPr>
            <a:xfrm>
              <a:off x="8073197" y="26435353"/>
              <a:ext cx="3547303" cy="393303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8D6598-AF2E-403F-9608-0D390CE12A33}"/>
                </a:ext>
              </a:extLst>
            </p:cNvPr>
            <p:cNvSpPr txBox="1"/>
            <p:nvPr/>
          </p:nvSpPr>
          <p:spPr>
            <a:xfrm>
              <a:off x="1218842" y="30303152"/>
              <a:ext cx="2105157" cy="479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Cutting Station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FE7742-C2BF-4B74-9CCC-9729F45613EB}"/>
                </a:ext>
              </a:extLst>
            </p:cNvPr>
            <p:cNvSpPr txBox="1"/>
            <p:nvPr/>
          </p:nvSpPr>
          <p:spPr>
            <a:xfrm>
              <a:off x="4333556" y="30303152"/>
              <a:ext cx="3085906" cy="479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Squeezing Station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3E0BF4-FE48-488D-9504-8B53200ABB8E}"/>
                </a:ext>
              </a:extLst>
            </p:cNvPr>
            <p:cNvSpPr txBox="1"/>
            <p:nvPr/>
          </p:nvSpPr>
          <p:spPr>
            <a:xfrm>
              <a:off x="8488800" y="30303366"/>
              <a:ext cx="2826209" cy="479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Cleaning Station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D721B77-24AA-4853-B40B-02782ADE172E}"/>
              </a:ext>
            </a:extLst>
          </p:cNvPr>
          <p:cNvGrpSpPr/>
          <p:nvPr/>
        </p:nvGrpSpPr>
        <p:grpSpPr>
          <a:xfrm>
            <a:off x="7158469" y="13011992"/>
            <a:ext cx="3586393" cy="2574209"/>
            <a:chOff x="9100751" y="4864817"/>
            <a:chExt cx="4539652" cy="325843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19CBAEF-1FF2-4212-9A6C-0DE8D5A97B6F}"/>
                </a:ext>
              </a:extLst>
            </p:cNvPr>
            <p:cNvGrpSpPr/>
            <p:nvPr/>
          </p:nvGrpSpPr>
          <p:grpSpPr>
            <a:xfrm>
              <a:off x="9100751" y="4864817"/>
              <a:ext cx="2054202" cy="3258431"/>
              <a:chOff x="8828953" y="3336703"/>
              <a:chExt cx="1950417" cy="2903729"/>
            </a:xfrm>
          </p:grpSpPr>
          <p:pic>
            <p:nvPicPr>
              <p:cNvPr id="30" name="Picture 2" descr="Guillotines | The Evil Wiki | Fandom">
                <a:extLst>
                  <a:ext uri="{FF2B5EF4-FFF2-40B4-BE49-F238E27FC236}">
                    <a16:creationId xmlns:a16="http://schemas.microsoft.com/office/drawing/2014/main" id="{4B05021E-250B-4D0B-AB91-BCECAA55A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6047" y="3336703"/>
                <a:ext cx="1903323" cy="26644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Mosquito Cartoon Images, Stock Photos &amp; Vectors | Shutterstock">
                <a:extLst>
                  <a:ext uri="{FF2B5EF4-FFF2-40B4-BE49-F238E27FC236}">
                    <a16:creationId xmlns:a16="http://schemas.microsoft.com/office/drawing/2014/main" id="{4149B321-FAD6-432C-B4D1-63A02DAA3D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8214" b="77857" l="10000" r="96538">
                            <a14:foregroundMark x1="90769" y1="30357" x2="92692" y2="30357"/>
                            <a14:foregroundMark x1="96538" y1="30714" x2="96538" y2="30714"/>
                            <a14:foregroundMark x1="32692" y1="31429" x2="36538" y2="33571"/>
                            <a14:foregroundMark x1="28462" y1="31429" x2="27692" y2="314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15" b="12711"/>
              <a:stretch/>
            </p:blipFill>
            <p:spPr bwMode="auto">
              <a:xfrm rot="150602" flipH="1">
                <a:off x="8828953" y="4449906"/>
                <a:ext cx="774371" cy="1790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4" descr="Mosquito Cartoon Images, Stock Photos &amp; Vectors | Shutterstock">
                <a:extLst>
                  <a:ext uri="{FF2B5EF4-FFF2-40B4-BE49-F238E27FC236}">
                    <a16:creationId xmlns:a16="http://schemas.microsoft.com/office/drawing/2014/main" id="{125B3410-D004-47A7-83D3-715ED2A24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8214" b="77857" l="10000" r="96538">
                            <a14:foregroundMark x1="90769" y1="30357" x2="92692" y2="30357"/>
                            <a14:foregroundMark x1="96538" y1="30714" x2="96538" y2="30714"/>
                            <a14:foregroundMark x1="32692" y1="31429" x2="36538" y2="33571"/>
                            <a14:foregroundMark x1="28462" y1="31429" x2="27692" y2="314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381" b="12711"/>
              <a:stretch/>
            </p:blipFill>
            <p:spPr bwMode="auto">
              <a:xfrm flipH="1">
                <a:off x="9739834" y="4621655"/>
                <a:ext cx="897654" cy="1590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32" descr="Image result for vaccine">
              <a:extLst>
                <a:ext uri="{FF2B5EF4-FFF2-40B4-BE49-F238E27FC236}">
                  <a16:creationId xmlns:a16="http://schemas.microsoft.com/office/drawing/2014/main" id="{51C7F7E2-D0D8-4EEA-800C-EF137C1AC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524" b="90000" l="7750" r="95167">
                          <a14:foregroundMark x1="6500" y1="81270" x2="7833" y2="88889"/>
                          <a14:foregroundMark x1="7833" y1="88889" x2="7833" y2="80317"/>
                          <a14:foregroundMark x1="7833" y1="80317" x2="8667" y2="79524"/>
                          <a14:foregroundMark x1="51083" y1="53492" x2="57083" y2="46667"/>
                          <a14:foregroundMark x1="89167" y1="14444" x2="95167" y2="9524"/>
                          <a14:foregroundMark x1="56417" y1="39365" x2="79917" y2="22063"/>
                          <a14:foregroundMark x1="24750" y1="56984" x2="24500" y2="55079"/>
                          <a14:foregroundMark x1="29833" y1="78413" x2="30167" y2="79841"/>
                          <a14:foregroundMark x1="57833" y1="35714" x2="55167" y2="3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42753">
              <a:off x="11333002" y="5808037"/>
              <a:ext cx="3026100" cy="158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0B353B3E-72F6-4B1B-9ED8-C36C58141109}"/>
                </a:ext>
              </a:extLst>
            </p:cNvPr>
            <p:cNvSpPr/>
            <p:nvPr/>
          </p:nvSpPr>
          <p:spPr>
            <a:xfrm>
              <a:off x="10948551" y="6309968"/>
              <a:ext cx="800908" cy="36813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52B159E-22C6-4731-B2CC-E84851AA2506}"/>
              </a:ext>
            </a:extLst>
          </p:cNvPr>
          <p:cNvGrpSpPr/>
          <p:nvPr/>
        </p:nvGrpSpPr>
        <p:grpSpPr>
          <a:xfrm>
            <a:off x="842757" y="24991358"/>
            <a:ext cx="9959696" cy="2156820"/>
            <a:chOff x="842757" y="24991358"/>
            <a:chExt cx="9959696" cy="2156820"/>
          </a:xfrm>
        </p:grpSpPr>
        <p:pic>
          <p:nvPicPr>
            <p:cNvPr id="37" name="Picture 36" descr="A picture containing text, screenshot&#10;&#10;Description automatically generated">
              <a:extLst>
                <a:ext uri="{FF2B5EF4-FFF2-40B4-BE49-F238E27FC236}">
                  <a16:creationId xmlns:a16="http://schemas.microsoft.com/office/drawing/2014/main" id="{CC39554C-60C3-4C94-B3D3-8AD7193F9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57" y="25021862"/>
              <a:ext cx="9959696" cy="2126316"/>
            </a:xfrm>
            <a:prstGeom prst="rect">
              <a:avLst/>
            </a:prstGeom>
          </p:spPr>
        </p:pic>
        <p:pic>
          <p:nvPicPr>
            <p:cNvPr id="38" name="Picture 37" descr="A picture containing text, silhouette&#10;&#10;Description automatically generated">
              <a:extLst>
                <a:ext uri="{FF2B5EF4-FFF2-40B4-BE49-F238E27FC236}">
                  <a16:creationId xmlns:a16="http://schemas.microsoft.com/office/drawing/2014/main" id="{14882B54-0473-4066-BAFA-AF9D8FC80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0" t="-1446" r="-1599" b="-3573"/>
            <a:stretch/>
          </p:blipFill>
          <p:spPr>
            <a:xfrm>
              <a:off x="3367088" y="24991358"/>
              <a:ext cx="2357642" cy="215681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F0ED9E-2786-47C3-9988-0F3DBBF5F15E}"/>
              </a:ext>
            </a:extLst>
          </p:cNvPr>
          <p:cNvGrpSpPr/>
          <p:nvPr/>
        </p:nvGrpSpPr>
        <p:grpSpPr>
          <a:xfrm>
            <a:off x="8738215" y="28290810"/>
            <a:ext cx="1906555" cy="3742857"/>
            <a:chOff x="9083913" y="2688342"/>
            <a:chExt cx="1449898" cy="2846370"/>
          </a:xfrm>
        </p:grpSpPr>
        <p:pic>
          <p:nvPicPr>
            <p:cNvPr id="42" name="Picture 41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D7733D84-0CDA-4FBE-B263-D67AC5748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0" r="37698" b="79284"/>
            <a:stretch/>
          </p:blipFill>
          <p:spPr>
            <a:xfrm>
              <a:off x="9083913" y="4106044"/>
              <a:ext cx="1449897" cy="1428668"/>
            </a:xfrm>
            <a:prstGeom prst="rect">
              <a:avLst/>
            </a:prstGeom>
          </p:spPr>
        </p:pic>
        <p:pic>
          <p:nvPicPr>
            <p:cNvPr id="43" name="Picture 42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9E4193A2-01DA-4B59-8D59-69E98B4CD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17" r="38349" b="83938"/>
            <a:stretch/>
          </p:blipFill>
          <p:spPr>
            <a:xfrm>
              <a:off x="9083913" y="2688342"/>
              <a:ext cx="1449898" cy="1358472"/>
            </a:xfrm>
            <a:prstGeom prst="rect">
              <a:avLst/>
            </a:prstGeom>
          </p:spPr>
        </p:pic>
      </p:grpSp>
      <p:pic>
        <p:nvPicPr>
          <p:cNvPr id="44" name="Picture 43" descr="A picture containing dark&#10;&#10;Description automatically generated">
            <a:extLst>
              <a:ext uri="{FF2B5EF4-FFF2-40B4-BE49-F238E27FC236}">
                <a16:creationId xmlns:a16="http://schemas.microsoft.com/office/drawing/2014/main" id="{260F7C51-8519-44C5-9F33-E920EEF45D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634" y="11655087"/>
            <a:ext cx="5943600" cy="4450915"/>
          </a:xfrm>
          <a:prstGeom prst="rect">
            <a:avLst/>
          </a:prstGeom>
        </p:spPr>
      </p:pic>
      <p:sp>
        <p:nvSpPr>
          <p:cNvPr id="48" name="Text Box 17">
            <a:extLst>
              <a:ext uri="{FF2B5EF4-FFF2-40B4-BE49-F238E27FC236}">
                <a16:creationId xmlns:a16="http://schemas.microsoft.com/office/drawing/2014/main" id="{2056D75C-1FDC-4FCC-BB2A-A126DFDA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526" y="27141487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Turntable Cleaning Classical Pipeline</a:t>
            </a:r>
          </a:p>
        </p:txBody>
      </p:sp>
      <p:sp>
        <p:nvSpPr>
          <p:cNvPr id="49" name="Text Box 17">
            <a:extLst>
              <a:ext uri="{FF2B5EF4-FFF2-40B4-BE49-F238E27FC236}">
                <a16:creationId xmlns:a16="http://schemas.microsoft.com/office/drawing/2014/main" id="{6630C890-754F-44C7-B143-0013DD2AF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959" y="8580538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Mosquito Dissection System</a:t>
            </a:r>
          </a:p>
        </p:txBody>
      </p:sp>
      <p:sp>
        <p:nvSpPr>
          <p:cNvPr id="50" name="Text Box 17">
            <a:extLst>
              <a:ext uri="{FF2B5EF4-FFF2-40B4-BE49-F238E27FC236}">
                <a16:creationId xmlns:a16="http://schemas.microsoft.com/office/drawing/2014/main" id="{ED6C89C8-47D1-49EC-AFA2-059130951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173" y="31997877"/>
            <a:ext cx="225428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1800" b="1" dirty="0">
                <a:latin typeface="Arial" charset="0"/>
              </a:rPr>
              <a:t>Gripper Cleaning</a:t>
            </a:r>
          </a:p>
          <a:p>
            <a:pPr algn="ctr">
              <a:spcBef>
                <a:spcPts val="600"/>
              </a:spcBef>
            </a:pPr>
            <a:r>
              <a:rPr lang="en-US" altLang="en-US" sz="1800" b="1" dirty="0">
                <a:latin typeface="Arial" charset="0"/>
              </a:rPr>
              <a:t>Training Images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D970F9-0475-4D87-896A-BBFEBB7FE807}"/>
              </a:ext>
            </a:extLst>
          </p:cNvPr>
          <p:cNvSpPr txBox="1"/>
          <p:nvPr/>
        </p:nvSpPr>
        <p:spPr>
          <a:xfrm>
            <a:off x="11003837" y="9006782"/>
            <a:ext cx="9326563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altLang="en-US" sz="3600" b="1" dirty="0">
                <a:latin typeface="Arial" charset="0"/>
              </a:rPr>
              <a:t>Methods – Gripper Cleaning Detection</a:t>
            </a:r>
          </a:p>
          <a:p>
            <a:pPr>
              <a:spcBef>
                <a:spcPts val="60"/>
              </a:spcBef>
              <a:spcAft>
                <a:spcPts val="60"/>
              </a:spcAft>
              <a:buFontTx/>
              <a:buChar char="•"/>
            </a:pPr>
            <a:r>
              <a:rPr lang="en-US" altLang="en-US" sz="2800" dirty="0">
                <a:latin typeface="Arial" charset="0"/>
              </a:rPr>
              <a:t>Classical Method</a:t>
            </a:r>
          </a:p>
          <a:p>
            <a:pPr lvl="1">
              <a:spcBef>
                <a:spcPts val="60"/>
              </a:spcBef>
              <a:spcAft>
                <a:spcPts val="60"/>
              </a:spcAft>
              <a:buFontTx/>
              <a:buChar char="•"/>
            </a:pPr>
            <a:r>
              <a:rPr lang="en-US" altLang="en-US" sz="2800" dirty="0">
                <a:latin typeface="Arial" charset="0"/>
              </a:rPr>
              <a:t>Two subtasks: classification and segmentation</a:t>
            </a:r>
          </a:p>
          <a:p>
            <a:pPr lvl="1">
              <a:spcBef>
                <a:spcPts val="60"/>
              </a:spcBef>
              <a:spcAft>
                <a:spcPts val="60"/>
              </a:spcAft>
              <a:buFontTx/>
              <a:buChar char="•"/>
            </a:pPr>
            <a:r>
              <a:rPr lang="en-US" altLang="en-US" sz="2800" dirty="0">
                <a:latin typeface="Arial" charset="0"/>
              </a:rPr>
              <a:t>Both subtasks completed with color thresholding and median blur filtering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0EE712C-0EE9-4E0D-824F-F96D34B35239}"/>
              </a:ext>
            </a:extLst>
          </p:cNvPr>
          <p:cNvGrpSpPr/>
          <p:nvPr/>
        </p:nvGrpSpPr>
        <p:grpSpPr>
          <a:xfrm>
            <a:off x="10088738" y="18726836"/>
            <a:ext cx="11506200" cy="2942227"/>
            <a:chOff x="832105" y="2991721"/>
            <a:chExt cx="9385479" cy="294222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821909C-D693-4078-9D0D-7EB89F6B5BDA}"/>
                </a:ext>
              </a:extLst>
            </p:cNvPr>
            <p:cNvSpPr/>
            <p:nvPr/>
          </p:nvSpPr>
          <p:spPr>
            <a:xfrm>
              <a:off x="838202" y="3664861"/>
              <a:ext cx="914400" cy="914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Camera</a:t>
              </a:r>
              <a:endParaRPr lang="en-US" dirty="0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3907EEAC-8234-4B6F-93C6-1DF78920AF24}"/>
                </a:ext>
              </a:extLst>
            </p:cNvPr>
            <p:cNvSpPr/>
            <p:nvPr/>
          </p:nvSpPr>
          <p:spPr>
            <a:xfrm>
              <a:off x="2894077" y="4304156"/>
              <a:ext cx="1298448" cy="91440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Robot System</a:t>
              </a:r>
            </a:p>
            <a:p>
              <a:pPr algn="ctr"/>
              <a:r>
                <a:rPr lang="en-US" sz="1400" dirty="0"/>
                <a:t>Computer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06855D42-18D6-4C7E-B6C5-5D4823E09D27}"/>
                </a:ext>
              </a:extLst>
            </p:cNvPr>
            <p:cNvSpPr/>
            <p:nvPr/>
          </p:nvSpPr>
          <p:spPr>
            <a:xfrm>
              <a:off x="6345937" y="4304156"/>
              <a:ext cx="1298448" cy="91440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Vision Computer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47586EF-4A02-42D6-B75E-FC9D28942848}"/>
                </a:ext>
              </a:extLst>
            </p:cNvPr>
            <p:cNvCxnSpPr>
              <a:cxnSpLocks/>
              <a:stCxn id="55" idx="6"/>
            </p:cNvCxnSpPr>
            <p:nvPr/>
          </p:nvCxnSpPr>
          <p:spPr>
            <a:xfrm>
              <a:off x="1752602" y="4122061"/>
              <a:ext cx="1162167" cy="258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E4E0F00-467A-4A44-B3CA-444500BE54FD}"/>
                </a:ext>
              </a:extLst>
            </p:cNvPr>
            <p:cNvCxnSpPr>
              <a:cxnSpLocks/>
            </p:cNvCxnSpPr>
            <p:nvPr/>
          </p:nvCxnSpPr>
          <p:spPr>
            <a:xfrm>
              <a:off x="4192525" y="4419123"/>
              <a:ext cx="21534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ACA5F1-0BD3-461E-B47E-DDC1BADBC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1713" y="3934020"/>
              <a:ext cx="1881671" cy="4147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7A8C17E-F475-480D-BC4A-2F2819DB7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1713" y="3590067"/>
              <a:ext cx="524256" cy="7586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DD0BED5-3955-4293-97E6-77E7BF479F1C}"/>
                </a:ext>
              </a:extLst>
            </p:cNvPr>
            <p:cNvSpPr/>
            <p:nvPr/>
          </p:nvSpPr>
          <p:spPr>
            <a:xfrm>
              <a:off x="8130730" y="2991721"/>
              <a:ext cx="914400" cy="9144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PyTorch</a:t>
              </a:r>
              <a:endParaRPr lang="en-US" sz="16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EEE91FF-0800-4552-9A04-EF1FC79E8936}"/>
                </a:ext>
              </a:extLst>
            </p:cNvPr>
            <p:cNvSpPr/>
            <p:nvPr/>
          </p:nvSpPr>
          <p:spPr>
            <a:xfrm>
              <a:off x="9303184" y="2991721"/>
              <a:ext cx="914400" cy="9144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OpenCV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A03F64C-E347-41B2-A12E-708228B6889E}"/>
                </a:ext>
              </a:extLst>
            </p:cNvPr>
            <p:cNvSpPr/>
            <p:nvPr/>
          </p:nvSpPr>
          <p:spPr>
            <a:xfrm>
              <a:off x="9296401" y="4898523"/>
              <a:ext cx="914400" cy="9144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Compare and Validate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6734CDD-03B0-4570-8746-B492CA32C304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>
              <a:off x="8587930" y="3906121"/>
              <a:ext cx="972965" cy="9749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411F022-DB3E-4CDA-828A-5E447087C093}"/>
                </a:ext>
              </a:extLst>
            </p:cNvPr>
            <p:cNvCxnSpPr>
              <a:stCxn id="63" idx="2"/>
              <a:endCxn id="64" idx="0"/>
            </p:cNvCxnSpPr>
            <p:nvPr/>
          </p:nvCxnSpPr>
          <p:spPr>
            <a:xfrm flipH="1">
              <a:off x="9753601" y="3906121"/>
              <a:ext cx="6783" cy="992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8C491F0-2280-4B0F-B3BF-E7AAE7210846}"/>
                </a:ext>
              </a:extLst>
            </p:cNvPr>
            <p:cNvCxnSpPr>
              <a:cxnSpLocks/>
              <a:stCxn id="64" idx="1"/>
            </p:cNvCxnSpPr>
            <p:nvPr/>
          </p:nvCxnSpPr>
          <p:spPr>
            <a:xfrm flipH="1" flipV="1">
              <a:off x="7644385" y="4840116"/>
              <a:ext cx="1652016" cy="5156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6996EA6-A693-4627-BB3E-D8029EFC6A69}"/>
                </a:ext>
              </a:extLst>
            </p:cNvPr>
            <p:cNvCxnSpPr/>
            <p:nvPr/>
          </p:nvCxnSpPr>
          <p:spPr>
            <a:xfrm flipH="1">
              <a:off x="4192525" y="5101875"/>
              <a:ext cx="21534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2298111-B512-4F7A-AE46-BBBE61052B7F}"/>
                </a:ext>
              </a:extLst>
            </p:cNvPr>
            <p:cNvSpPr/>
            <p:nvPr/>
          </p:nvSpPr>
          <p:spPr>
            <a:xfrm>
              <a:off x="832105" y="5019548"/>
              <a:ext cx="914400" cy="914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Actuators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E13CAB5-2FDB-4C45-849B-29A721AC597B}"/>
                </a:ext>
              </a:extLst>
            </p:cNvPr>
            <p:cNvCxnSpPr>
              <a:cxnSpLocks/>
              <a:endCxn id="69" idx="6"/>
            </p:cNvCxnSpPr>
            <p:nvPr/>
          </p:nvCxnSpPr>
          <p:spPr>
            <a:xfrm flipH="1">
              <a:off x="1746505" y="5116567"/>
              <a:ext cx="1147572" cy="3601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F5E3733-A2DE-4916-AF0E-12C4107E1F79}"/>
                </a:ext>
              </a:extLst>
            </p:cNvPr>
            <p:cNvSpPr txBox="1"/>
            <p:nvPr/>
          </p:nvSpPr>
          <p:spPr>
            <a:xfrm>
              <a:off x="4566785" y="4195245"/>
              <a:ext cx="1432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Ros Service Request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3516789-D880-43BB-A26E-05ED3FAE60D4}"/>
                </a:ext>
              </a:extLst>
            </p:cNvPr>
            <p:cNvSpPr/>
            <p:nvPr/>
          </p:nvSpPr>
          <p:spPr>
            <a:xfrm>
              <a:off x="4424173" y="4195245"/>
              <a:ext cx="1694688" cy="1139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5CEFF14-0D52-4DAB-AEB3-BD3BF6413362}"/>
                </a:ext>
              </a:extLst>
            </p:cNvPr>
            <p:cNvSpPr txBox="1"/>
            <p:nvPr/>
          </p:nvSpPr>
          <p:spPr>
            <a:xfrm rot="20909157">
              <a:off x="8028593" y="392747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image</a:t>
              </a:r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47C28CA-3526-45DD-B7F5-8454FBAD5A80}"/>
                </a:ext>
              </a:extLst>
            </p:cNvPr>
            <p:cNvSpPr txBox="1"/>
            <p:nvPr/>
          </p:nvSpPr>
          <p:spPr>
            <a:xfrm>
              <a:off x="4528005" y="4881048"/>
              <a:ext cx="1525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Ros Service Response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A170318-674A-4331-BFCD-6C04C9824BC6}"/>
                </a:ext>
              </a:extLst>
            </p:cNvPr>
            <p:cNvSpPr txBox="1"/>
            <p:nvPr/>
          </p:nvSpPr>
          <p:spPr>
            <a:xfrm>
              <a:off x="4696992" y="3796778"/>
              <a:ext cx="994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Network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F403FDB-3DD2-4D23-98F3-3DBEFBEDDB13}"/>
                </a:ext>
              </a:extLst>
            </p:cNvPr>
            <p:cNvSpPr txBox="1"/>
            <p:nvPr/>
          </p:nvSpPr>
          <p:spPr>
            <a:xfrm rot="1047712">
              <a:off x="8123646" y="4872717"/>
              <a:ext cx="8462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final result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160F559-E930-4A75-8B15-D2D21B51276F}"/>
                </a:ext>
              </a:extLst>
            </p:cNvPr>
            <p:cNvSpPr txBox="1"/>
            <p:nvPr/>
          </p:nvSpPr>
          <p:spPr>
            <a:xfrm rot="20551354">
              <a:off x="1909606" y="5058196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commands</a:t>
              </a:r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2079A31-DCA0-4145-8284-F9C17E038930}"/>
                </a:ext>
              </a:extLst>
            </p:cNvPr>
            <p:cNvSpPr txBox="1"/>
            <p:nvPr/>
          </p:nvSpPr>
          <p:spPr>
            <a:xfrm rot="18190295">
              <a:off x="7424278" y="365201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image</a:t>
              </a:r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C8E4146-AB47-45DB-8A50-BCB026E2D2A6}"/>
                </a:ext>
              </a:extLst>
            </p:cNvPr>
            <p:cNvSpPr txBox="1"/>
            <p:nvPr/>
          </p:nvSpPr>
          <p:spPr>
            <a:xfrm rot="711053">
              <a:off x="2083309" y="4061245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image</a:t>
              </a:r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E728E72-90F1-45F8-BE49-5D79C94CE253}"/>
                </a:ext>
              </a:extLst>
            </p:cNvPr>
            <p:cNvSpPr txBox="1"/>
            <p:nvPr/>
          </p:nvSpPr>
          <p:spPr>
            <a:xfrm rot="2782694">
              <a:off x="8887503" y="4381892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output</a:t>
              </a:r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2EFE008-84C6-4674-B306-516267EF678E}"/>
                </a:ext>
              </a:extLst>
            </p:cNvPr>
            <p:cNvSpPr txBox="1"/>
            <p:nvPr/>
          </p:nvSpPr>
          <p:spPr>
            <a:xfrm rot="5400000">
              <a:off x="9397715" y="4290686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output</a:t>
              </a:r>
              <a:endParaRPr lang="en-US" dirty="0"/>
            </a:p>
          </p:txBody>
        </p:sp>
      </p:grpSp>
      <p:sp>
        <p:nvSpPr>
          <p:cNvPr id="82" name="Text Box 5">
            <a:extLst>
              <a:ext uri="{FF2B5EF4-FFF2-40B4-BE49-F238E27FC236}">
                <a16:creationId xmlns:a16="http://schemas.microsoft.com/office/drawing/2014/main" id="{ECD317A6-19E2-4663-B826-86E26087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5464" y="16449588"/>
            <a:ext cx="8305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3600" b="1" dirty="0">
                <a:latin typeface="Arial" charset="0"/>
              </a:rPr>
              <a:t>System Integration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The vision algorithms will be integrated with the existing system through the use of ROS Services.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ROS Service will be implemented in C++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charset="0"/>
              </a:rPr>
              <a:t>   for OpenCV and Python for </a:t>
            </a:r>
            <a:r>
              <a:rPr lang="en-US" altLang="en-US" sz="2800" dirty="0" err="1">
                <a:latin typeface="Arial" charset="0"/>
              </a:rPr>
              <a:t>PyTorch</a:t>
            </a:r>
            <a:endParaRPr lang="en-US" alt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video>
              <p:cMediaNode vol="80000">
                <p:cTn id="3" repeatCount="indefinite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video>
              <p:cMediaNode vol="80000">
                <p:cTn id="4" repeatCount="indefinite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F59ACC7-C280-4793-8A28-F853893D932E}"/>
              </a:ext>
            </a:extLst>
          </p:cNvPr>
          <p:cNvGrpSpPr/>
          <p:nvPr/>
        </p:nvGrpSpPr>
        <p:grpSpPr>
          <a:xfrm>
            <a:off x="1674700" y="1295400"/>
            <a:ext cx="18596200" cy="16206788"/>
            <a:chOff x="5172075" y="13816012"/>
            <a:chExt cx="11601450" cy="101107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10C605-72E6-400F-9C76-A02739B3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4475" y="13816012"/>
              <a:ext cx="11296650" cy="52863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D0ACD0-2F99-4705-848E-D4FDDEB89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000"/>
            <a:stretch/>
          </p:blipFill>
          <p:spPr>
            <a:xfrm>
              <a:off x="5172075" y="19126200"/>
              <a:ext cx="11601450" cy="480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621874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C:\WINNT\Profiles\vaughn\Application Data\Microsoft\Templates\Blank Presentation.pot</Template>
  <TotalTime>1172</TotalTime>
  <Words>517</Words>
  <Application>Microsoft Office PowerPoint</Application>
  <PresentationFormat>Custom</PresentationFormat>
  <Paragraphs>88</Paragraphs>
  <Slides>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Blank Presentation</vt:lpstr>
      <vt:lpstr>Vision Guided Mosquito Dissection for the Production of Malaria Vaccine Computer Integrated Surgery II Spring, 2021 Nicholas Greene  |   Mentors: Balazs Vagvolgyi, Alan Lai, Parth Vora 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Poster-Template-Large-JLP</dc:title>
  <dc:subject>Poster Template for ERC Site Visit 2001</dc:subject>
  <dc:creator>J.L. Prince</dc:creator>
  <cp:lastModifiedBy>Nick Greene</cp:lastModifiedBy>
  <cp:revision>41</cp:revision>
  <dcterms:created xsi:type="dcterms:W3CDTF">2000-06-11T17:47:40Z</dcterms:created>
  <dcterms:modified xsi:type="dcterms:W3CDTF">2021-05-07T11:38:02Z</dcterms:modified>
</cp:coreProperties>
</file>