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5" r:id="rId2"/>
    <p:sldId id="276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4FD"/>
    <a:srgbClr val="0000CC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9"/>
  </p:normalViewPr>
  <p:slideViewPr>
    <p:cSldViewPr showGuides="1">
      <p:cViewPr varScale="1">
        <p:scale>
          <a:sx n="111" d="100"/>
          <a:sy n="111" d="100"/>
        </p:scale>
        <p:origin x="-15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 smtClean="0">
                <a:latin typeface="Arial" pitchFamily="-107" charset="0"/>
              </a:rPr>
              <a:t>	</a:t>
            </a:r>
            <a:r>
              <a:rPr lang="en-US" sz="1000" dirty="0" smtClean="0">
                <a:latin typeface="Times New Roman" pitchFamily="-107" charset="0"/>
              </a:rPr>
              <a:t>600.456/656 CIS2 Spring 2018</a:t>
            </a: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6400800" y="2057400"/>
            <a:ext cx="2667000" cy="990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Auto-Segmentation of Spine CT</a:t>
            </a:r>
            <a:b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for Data-Intensive </a:t>
            </a:r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Analysis of Surgical Outcome</a:t>
            </a:r>
            <a:endParaRPr lang="en-US" sz="2000" dirty="0" smtClean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6324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Motivation: 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We are developing a </a:t>
            </a:r>
            <a:r>
              <a:rPr lang="en-US" sz="1600" i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big data 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approach fueled by advanced image 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registration and 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analytics to discover the physical and biological factors underlying the high variability in spine surgery outcomes.</a:t>
            </a:r>
          </a:p>
          <a:p>
            <a:pPr>
              <a:lnSpc>
                <a:spcPct val="90000"/>
              </a:lnSpc>
              <a:buNone/>
            </a:pPr>
            <a:endParaRPr lang="en-US" sz="16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8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Challenge: 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 major component of </a:t>
            </a:r>
            <a:r>
              <a:rPr lang="en-US" sz="1600" b="1" dirty="0" smtClean="0">
                <a:solidFill>
                  <a:srgbClr val="0000CC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“Spine Cloud” 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is a large database of annotated spine CT images based on accurate, automatic </a:t>
            </a:r>
            <a:r>
              <a:rPr lang="en-US" sz="1600" b="1" u="sng" dirty="0" smtClean="0">
                <a:solidFill>
                  <a:srgbClr val="0000CC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segmentation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en-US" sz="16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8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 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Develop and test the “max-flow/min-cut” segmentation method for spine CT images.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Extend initial </a:t>
            </a:r>
            <a:r>
              <a:rPr lang="en-US" sz="1600" dirty="0" smtClean="0">
                <a:solidFill>
                  <a:srgbClr val="0000CC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algorithm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to a form suitable for automatic segmentation in a large dataset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Evaluate accuracy vs. </a:t>
            </a:r>
            <a:r>
              <a:rPr lang="en-US" sz="1600" dirty="0" smtClean="0">
                <a:solidFill>
                  <a:srgbClr val="0000CC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parameter selection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Investigate automatic parameter selection.</a:t>
            </a:r>
            <a:endParaRPr lang="en-US" sz="16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Evaluate </a:t>
            </a:r>
            <a:r>
              <a:rPr lang="en-US" sz="1600" dirty="0" smtClean="0">
                <a:solidFill>
                  <a:srgbClr val="0000CC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segmentation accuracy 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in a large dataset.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Identify methods to overcome errors presented by </a:t>
            </a:r>
            <a:r>
              <a:rPr lang="en-US" sz="1600" dirty="0" smtClean="0">
                <a:solidFill>
                  <a:srgbClr val="0000CC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spine instrumentation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.</a:t>
            </a:r>
            <a:endParaRPr lang="en-US" sz="16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400800" y="3124200"/>
            <a:ext cx="2667000" cy="3276600"/>
            <a:chOff x="6477000" y="1752600"/>
            <a:chExt cx="2514600" cy="31242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7772400" y="1752600"/>
              <a:ext cx="1219200" cy="3124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477000" y="1752600"/>
              <a:ext cx="1219200" cy="3124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8EBB45D-FA75-4A99-9D9C-5F51596F7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5864" r="13258" b="10105"/>
            <a:stretch>
              <a:fillRect/>
            </a:stretch>
          </p:blipFill>
          <p:spPr>
            <a:xfrm>
              <a:off x="7772400" y="1828800"/>
              <a:ext cx="997134" cy="10668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ADA99B23-A601-4FD3-8B20-FED8EBD2E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4107"/>
            <a:stretch>
              <a:fillRect/>
            </a:stretch>
          </p:blipFill>
          <p:spPr>
            <a:xfrm>
              <a:off x="7852495" y="3048000"/>
              <a:ext cx="1069439" cy="16764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5829E20-FF9C-4F79-9215-302C158B3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2798" t="8493"/>
            <a:stretch>
              <a:fillRect/>
            </a:stretch>
          </p:blipFill>
          <p:spPr>
            <a:xfrm>
              <a:off x="6549305" y="1828800"/>
              <a:ext cx="1065792" cy="112343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C8E4A797-E4DE-4747-9AE2-D6300FC4D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4155"/>
            <a:stretch>
              <a:fillRect/>
            </a:stretch>
          </p:blipFill>
          <p:spPr>
            <a:xfrm>
              <a:off x="6553200" y="3048000"/>
              <a:ext cx="1066800" cy="1757876"/>
            </a:xfrm>
            <a:prstGeom prst="rect">
              <a:avLst/>
            </a:prstGeom>
          </p:spPr>
        </p:pic>
        <p:sp>
          <p:nvSpPr>
            <p:cNvPr id="12" name="Right Arrow 11"/>
            <p:cNvSpPr/>
            <p:nvPr/>
          </p:nvSpPr>
          <p:spPr bwMode="auto">
            <a:xfrm>
              <a:off x="7467600" y="4419600"/>
              <a:ext cx="533400" cy="381000"/>
            </a:xfrm>
            <a:prstGeom prst="rightArrow">
              <a:avLst/>
            </a:prstGeom>
            <a:solidFill>
              <a:srgbClr val="8BB4F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00800" y="762000"/>
            <a:ext cx="2590800" cy="1219200"/>
            <a:chOff x="5292630" y="1143000"/>
            <a:chExt cx="2590800" cy="12192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5292630" y="1143000"/>
              <a:ext cx="2590800" cy="1219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69030" y="1219200"/>
              <a:ext cx="872363" cy="1097872"/>
            </a:xfrm>
            <a:prstGeom prst="rect">
              <a:avLst/>
            </a:prstGeom>
          </p:spPr>
        </p:pic>
        <p:pic>
          <p:nvPicPr>
            <p:cNvPr id="17" name="Picture 4" descr="Image result for surgery em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630" y="1219200"/>
              <a:ext cx="881519" cy="550378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Image result for surgery patient chart emr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0830" y="1447800"/>
              <a:ext cx="780983" cy="596147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Related image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1" t="2980" r="369" b="3666"/>
            <a:stretch/>
          </p:blipFill>
          <p:spPr bwMode="auto">
            <a:xfrm>
              <a:off x="6054630" y="1676400"/>
              <a:ext cx="859640" cy="612545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1400" y="2122794"/>
            <a:ext cx="1600200" cy="849006"/>
          </a:xfrm>
          <a:prstGeom prst="rect">
            <a:avLst/>
          </a:prstGeom>
        </p:spPr>
      </p:pic>
      <p:pic>
        <p:nvPicPr>
          <p:cNvPr id="28" name="Picture 16" descr="Image result for circular arrow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298917" flipH="1" flipV="1">
            <a:off x="6771449" y="1485228"/>
            <a:ext cx="1180250" cy="115180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 rot="16200000">
            <a:off x="6083587" y="1079211"/>
            <a:ext cx="1219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8BB4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Spine </a:t>
            </a:r>
          </a:p>
          <a:p>
            <a:pPr algn="ctr"/>
            <a:r>
              <a:rPr lang="en-US" sz="1600" b="1" dirty="0" smtClean="0">
                <a:solidFill>
                  <a:srgbClr val="8BB4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</a:t>
            </a:r>
            <a:endParaRPr lang="en-US" sz="1600" b="1" dirty="0">
              <a:solidFill>
                <a:srgbClr val="8BB4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6197887" y="2291089"/>
            <a:ext cx="99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8BB4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Outcome</a:t>
            </a:r>
            <a:endParaRPr lang="en-US" sz="1400" b="1" dirty="0">
              <a:solidFill>
                <a:srgbClr val="8BB4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Auto-Segmentation of Spine CT</a:t>
            </a:r>
            <a:b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for Data-Intensive Analysis of Surgical Outcome</a:t>
            </a:r>
            <a:endParaRPr lang="en-US" sz="2000" dirty="0" smtClean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55626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  <a:endParaRPr lang="en-US" sz="18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Verdana" pitchFamily="1" charset="0"/>
              </a:rPr>
              <a:t>Minimum: </a:t>
            </a:r>
            <a:r>
              <a:rPr lang="en-US" sz="1600" dirty="0" smtClean="0">
                <a:latin typeface="Verdana" pitchFamily="1" charset="0"/>
              </a:rPr>
              <a:t>Max-flow / Min-cut implementation extended to spine CT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Verdana" pitchFamily="1" charset="0"/>
              </a:rPr>
              <a:t>Expected: Analysis of parameter sensitivity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Verdana" pitchFamily="1" charset="0"/>
              </a:rPr>
              <a:t>Expected: Evaluation of segmentation accuracy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Verdana" pitchFamily="1" charset="0"/>
              </a:rPr>
              <a:t>Expected: Generation of a large (N=200) segmented dataset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Verdana" pitchFamily="1" charset="0"/>
              </a:rPr>
              <a:t>Maximum: Methods for patient-specific parameter selection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Verdana" pitchFamily="1" charset="0"/>
              </a:rPr>
              <a:t>Maximum: Methods to contend with spine instrumentation</a:t>
            </a:r>
          </a:p>
          <a:p>
            <a:pPr lvl="1">
              <a:lnSpc>
                <a:spcPct val="90000"/>
              </a:lnSpc>
              <a:buNone/>
            </a:pPr>
            <a:endParaRPr lang="en-US" sz="1600" dirty="0" smtClean="0">
              <a:latin typeface="Verdana" pitchFamily="1" charset="0"/>
            </a:endParaRPr>
          </a:p>
          <a:p>
            <a:pPr>
              <a:lnSpc>
                <a:spcPct val="90000"/>
              </a:lnSpc>
            </a:pPr>
            <a:r>
              <a:rPr lang="en-US" sz="18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2 or 3</a:t>
            </a:r>
          </a:p>
          <a:p>
            <a:pPr>
              <a:lnSpc>
                <a:spcPct val="90000"/>
              </a:lnSpc>
              <a:buNone/>
            </a:pPr>
            <a:endParaRPr lang="en-US" sz="16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8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</a:t>
            </a:r>
            <a:r>
              <a:rPr lang="en-US" sz="16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3D image data. </a:t>
            </a:r>
            <a:r>
              <a:rPr lang="en-US" sz="1600" dirty="0" err="1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Matlab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, C++, </a:t>
            </a:r>
            <a:r>
              <a:rPr lang="en-US" sz="1600" dirty="0" err="1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ParaView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en-US" sz="16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8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	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Jeff Siewerdsen and </a:t>
            </a:r>
            <a:r>
              <a:rPr lang="en-US" sz="1600" dirty="0" err="1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Tharindu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De Silva</a:t>
            </a:r>
          </a:p>
          <a:p>
            <a:pPr>
              <a:lnSpc>
                <a:spcPct val="90000"/>
              </a:lnSpc>
              <a:buNone/>
            </a:pP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	</a:t>
            </a:r>
            <a:r>
              <a:rPr lang="en-US" sz="1600" dirty="0" smtClean="0">
                <a:solidFill>
                  <a:srgbClr val="0000CC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jeff.siewerdsen@jhu.edu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019800" y="914400"/>
            <a:ext cx="2963333" cy="3810000"/>
            <a:chOff x="5867400" y="990600"/>
            <a:chExt cx="3048000" cy="3962400"/>
          </a:xfrm>
        </p:grpSpPr>
        <p:sp>
          <p:nvSpPr>
            <p:cNvPr id="7" name="Rectangle 6"/>
            <p:cNvSpPr/>
            <p:nvPr/>
          </p:nvSpPr>
          <p:spPr bwMode="auto">
            <a:xfrm>
              <a:off x="5867400" y="990600"/>
              <a:ext cx="3048000" cy="39624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rcRect b="60249"/>
            <a:stretch>
              <a:fillRect/>
            </a:stretch>
          </p:blipFill>
          <p:spPr>
            <a:xfrm rot="5400000">
              <a:off x="4731421" y="2355179"/>
              <a:ext cx="3850623" cy="127386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/>
            <a:srcRect l="29499" t="10252" r="22671" b="8348"/>
            <a:stretch/>
          </p:blipFill>
          <p:spPr>
            <a:xfrm>
              <a:off x="7239000" y="1295400"/>
              <a:ext cx="1524000" cy="337667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019800" y="4800600"/>
            <a:ext cx="2963333" cy="1524000"/>
            <a:chOff x="6096000" y="4800600"/>
            <a:chExt cx="2667000" cy="13716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096000" y="4800600"/>
              <a:ext cx="2667000" cy="13716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pic>
          <p:nvPicPr>
            <p:cNvPr id="9" name="Picture 6" descr="http://www.neurospineclinic.com.au/images/ct-scan-analysis-of-percutaneous-fusion-mis-6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154" b="51237"/>
            <a:stretch/>
          </p:blipFill>
          <p:spPr bwMode="auto">
            <a:xfrm rot="10800000">
              <a:off x="6172200" y="4876800"/>
              <a:ext cx="1284638" cy="1231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http://radiologykey.com/wp-content/uploads/2016/03/c00058_f058-002d-9780702042959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479" t="13392" r="8108" b="9749"/>
            <a:stretch/>
          </p:blipFill>
          <p:spPr bwMode="auto">
            <a:xfrm rot="10800000">
              <a:off x="7467600" y="4876800"/>
              <a:ext cx="1256081" cy="1231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5999</TotalTime>
  <Words>203</Words>
  <Application>Microsoft Office PowerPoint</Application>
  <PresentationFormat>On-screen Show (4:3)</PresentationFormat>
  <Paragraphs>30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CIS-Lecture</vt:lpstr>
      <vt:lpstr>Auto-Segmentation of Spine CT for Data-Intensive Analysis of Surgical Outcome</vt:lpstr>
      <vt:lpstr>Auto-Segmentation of Spine CT for Data-Intensive Analysis of Surgical Outcome</vt:lpstr>
    </vt:vector>
  </TitlesOfParts>
  <Company>Johns Hopkins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Jeff</cp:lastModifiedBy>
  <cp:revision>74</cp:revision>
  <cp:lastPrinted>1998-01-12T19:42:20Z</cp:lastPrinted>
  <dcterms:created xsi:type="dcterms:W3CDTF">2014-01-14T11:21:36Z</dcterms:created>
  <dcterms:modified xsi:type="dcterms:W3CDTF">2018-01-27T04:17:56Z</dcterms:modified>
</cp:coreProperties>
</file>