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7_73B4173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13"/>
  </p:notesMasterIdLst>
  <p:sldIdLst>
    <p:sldId id="275" r:id="rId2"/>
    <p:sldId id="274" r:id="rId3"/>
    <p:sldId id="276" r:id="rId4"/>
    <p:sldId id="277" r:id="rId5"/>
    <p:sldId id="278" r:id="rId6"/>
    <p:sldId id="280" r:id="rId7"/>
    <p:sldId id="281" r:id="rId8"/>
    <p:sldId id="283" r:id="rId9"/>
    <p:sldId id="282" r:id="rId10"/>
    <p:sldId id="279"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EC5FC5-FE09-CE03-5B17-6AA517E11146}" name="Rahul Swaminathan" initials="RS" userId="S::rswamin2@jh.edu::00509c14-f680-4aae-9041-8a60af722be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16100-E35B-DA93-5469-1CF81E742E9D}" v="673" dt="2023-04-04T16:46:16.187"/>
    <p1510:client id="{8CECE9F1-2319-C784-69CD-CA7995DFDF0C}" v="292" dt="2023-04-04T15:11:29.800"/>
    <p1510:client id="{A7C1BAEF-1B8E-B87F-2AE8-9E81D292F3DE}" v="1379" dt="2023-04-03T23:24:04.049"/>
    <p1510:client id="{CACDA12B-BB76-8BB0-E4B4-B08F44AFDD8F}" v="44" dt="2023-04-04T16:29:17.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17_73B41732.xml><?xml version="1.0" encoding="utf-8"?>
<p188:cmLst xmlns:a="http://schemas.openxmlformats.org/drawingml/2006/main" xmlns:r="http://schemas.openxmlformats.org/officeDocument/2006/relationships" xmlns:p188="http://schemas.microsoft.com/office/powerpoint/2018/8/main">
  <p188:cm id="{EDED3F94-421F-4293-9F9E-497528D4CCF8}" authorId="{91EC5FC5-FE09-CE03-5B17-6AA517E11146}" status="resolved" created="2023-04-03T23:07:47.841" complete="100000">
    <ac:txMkLst xmlns:ac="http://schemas.microsoft.com/office/drawing/2013/main/command">
      <pc:docMk xmlns:pc="http://schemas.microsoft.com/office/powerpoint/2013/main/command"/>
      <pc:sldMk xmlns:pc="http://schemas.microsoft.com/office/powerpoint/2013/main/command" cId="1941182258" sldId="279"/>
      <ac:graphicFrameMk id="5" creationId="{10B72300-3DE9-B985-381B-251BF8DB1FE9}"/>
      <ac:tblMk/>
      <ac:tcMk rowId="2200786807" colId="3840437764"/>
      <ac:txMk cp="0" len="28">
        <ac:context len="58" hash="281239774"/>
      </ac:txMk>
    </ac:txMkLst>
    <p188:pos x="3830876" y="2202493"/>
    <p188:txBody>
      <a:bodyPr/>
      <a:lstStyle/>
      <a:p>
        <a:r>
          <a:rPr lang="en-US"/>
          <a:t>[@Sofía Posada Rincón] add whatever else you think is necessary to state here</a:t>
        </a:r>
      </a:p>
    </p188:txBody>
  </p188:cm>
  <p188:cm id="{C23BA175-92B4-4A62-9276-DC2D1703D669}" authorId="{91EC5FC5-FE09-CE03-5B17-6AA517E11146}" status="resolved" created="2023-04-03T23:08:23.578" complete="100000">
    <ac:txMkLst xmlns:ac="http://schemas.microsoft.com/office/drawing/2013/main/command">
      <pc:docMk xmlns:pc="http://schemas.microsoft.com/office/powerpoint/2013/main/command"/>
      <pc:sldMk xmlns:pc="http://schemas.microsoft.com/office/powerpoint/2013/main/command" cId="1941182258" sldId="279"/>
      <ac:graphicFrameMk id="5" creationId="{10B72300-3DE9-B985-381B-251BF8DB1FE9}"/>
      <ac:tblMk/>
      <ac:tcMk rowId="3006976668" colId="2797644723"/>
      <ac:txMk cp="4">
        <ac:context len="10" hash="4106412890"/>
      </ac:txMk>
    </ac:txMkLst>
    <p188:pos x="6680547" y="3131506"/>
    <p188:txBody>
      <a:bodyPr/>
      <a:lstStyle/>
      <a:p>
        <a:r>
          <a:rPr lang="en-US"/>
          <a:t>Same here, probably need to change the date and explain why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FD090-F6AD-436C-AAA7-CB1EE611E9C4}" type="datetimeFigureOut">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5D082-997A-4084-8391-36F5B3FD5C2E}" type="slidenum">
              <a:t>‹#›</a:t>
            </a:fld>
            <a:endParaRPr lang="en-US"/>
          </a:p>
        </p:txBody>
      </p:sp>
    </p:spTree>
    <p:extLst>
      <p:ext uri="{BB962C8B-B14F-4D97-AF65-F5344CB8AC3E}">
        <p14:creationId xmlns:p14="http://schemas.microsoft.com/office/powerpoint/2010/main" val="2833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Reduce mortality rates and decrease length of stay in hospital</a:t>
            </a:r>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2</a:t>
            </a:fld>
            <a:endParaRPr lang="en-US"/>
          </a:p>
        </p:txBody>
      </p:sp>
    </p:spTree>
    <p:extLst>
      <p:ext uri="{BB962C8B-B14F-4D97-AF65-F5344CB8AC3E}">
        <p14:creationId xmlns:p14="http://schemas.microsoft.com/office/powerpoint/2010/main" val="19112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3</a:t>
            </a:fld>
            <a:endParaRPr lang="en-US"/>
          </a:p>
        </p:txBody>
      </p:sp>
    </p:spTree>
    <p:extLst>
      <p:ext uri="{BB962C8B-B14F-4D97-AF65-F5344CB8AC3E}">
        <p14:creationId xmlns:p14="http://schemas.microsoft.com/office/powerpoint/2010/main" val="250591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4</a:t>
            </a:fld>
            <a:endParaRPr lang="en-US"/>
          </a:p>
        </p:txBody>
      </p:sp>
    </p:spTree>
    <p:extLst>
      <p:ext uri="{BB962C8B-B14F-4D97-AF65-F5344CB8AC3E}">
        <p14:creationId xmlns:p14="http://schemas.microsoft.com/office/powerpoint/2010/main" val="267259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5</a:t>
            </a:fld>
            <a:endParaRPr lang="en-US"/>
          </a:p>
        </p:txBody>
      </p:sp>
    </p:spTree>
    <p:extLst>
      <p:ext uri="{BB962C8B-B14F-4D97-AF65-F5344CB8AC3E}">
        <p14:creationId xmlns:p14="http://schemas.microsoft.com/office/powerpoint/2010/main" val="85710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6</a:t>
            </a:fld>
            <a:endParaRPr lang="en-US"/>
          </a:p>
        </p:txBody>
      </p:sp>
    </p:spTree>
    <p:extLst>
      <p:ext uri="{BB962C8B-B14F-4D97-AF65-F5344CB8AC3E}">
        <p14:creationId xmlns:p14="http://schemas.microsoft.com/office/powerpoint/2010/main" val="348622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7</a:t>
            </a:fld>
            <a:endParaRPr lang="en-US"/>
          </a:p>
        </p:txBody>
      </p:sp>
    </p:spTree>
    <p:extLst>
      <p:ext uri="{BB962C8B-B14F-4D97-AF65-F5344CB8AC3E}">
        <p14:creationId xmlns:p14="http://schemas.microsoft.com/office/powerpoint/2010/main" val="167196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79F371-3862-4534-BA58-4E7EFD6CBEB2}" type="slidenum">
              <a:rPr lang="en-US" smtClean="0"/>
              <a:t>9</a:t>
            </a:fld>
            <a:endParaRPr lang="en-US"/>
          </a:p>
        </p:txBody>
      </p:sp>
    </p:spTree>
    <p:extLst>
      <p:ext uri="{BB962C8B-B14F-4D97-AF65-F5344CB8AC3E}">
        <p14:creationId xmlns:p14="http://schemas.microsoft.com/office/powerpoint/2010/main" val="397451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Meeting tomorrow</a:t>
            </a:r>
          </a:p>
          <a:p>
            <a:r>
              <a:rPr lang="en-US">
                <a:cs typeface="Calibri"/>
              </a:rPr>
              <a:t>VIS more useful less manual more automatic </a:t>
            </a:r>
          </a:p>
          <a:p>
            <a:r>
              <a:rPr lang="en-US">
                <a:cs typeface="Calibri"/>
              </a:rPr>
              <a:t>Dave (pharmacist but also in charge of VIS tags) in surgery </a:t>
            </a:r>
          </a:p>
        </p:txBody>
      </p:sp>
      <p:sp>
        <p:nvSpPr>
          <p:cNvPr id="4" name="Slide Number Placeholder 3"/>
          <p:cNvSpPr>
            <a:spLocks noGrp="1"/>
          </p:cNvSpPr>
          <p:nvPr>
            <p:ph type="sldNum" sz="quarter" idx="5"/>
          </p:nvPr>
        </p:nvSpPr>
        <p:spPr/>
        <p:txBody>
          <a:bodyPr/>
          <a:lstStyle/>
          <a:p>
            <a:fld id="{EF79F371-3862-4534-BA58-4E7EFD6CBEB2}" type="slidenum">
              <a:rPr lang="en-US" smtClean="0"/>
              <a:t>10</a:t>
            </a:fld>
            <a:endParaRPr lang="en-US"/>
          </a:p>
        </p:txBody>
      </p:sp>
    </p:spTree>
    <p:extLst>
      <p:ext uri="{BB962C8B-B14F-4D97-AF65-F5344CB8AC3E}">
        <p14:creationId xmlns:p14="http://schemas.microsoft.com/office/powerpoint/2010/main" val="32528140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Blue">
    <p:spTree>
      <p:nvGrpSpPr>
        <p:cNvPr id="1" name=""/>
        <p:cNvGrpSpPr/>
        <p:nvPr/>
      </p:nvGrpSpPr>
      <p:grpSpPr>
        <a:xfrm>
          <a:off x="0" y="0"/>
          <a:ext cx="0" cy="0"/>
          <a:chOff x="0" y="0"/>
          <a:chExt cx="0" cy="0"/>
        </a:xfrm>
      </p:grpSpPr>
      <p:pic>
        <p:nvPicPr>
          <p:cNvPr id="2" name="Picture 18" descr="Medical History Moment - The Founding of Johns Hopkins University ...">
            <a:extLst>
              <a:ext uri="{FF2B5EF4-FFF2-40B4-BE49-F238E27FC236}">
                <a16:creationId xmlns:a16="http://schemas.microsoft.com/office/drawing/2014/main" id="{268DE600-90A7-4B6B-BFFA-EA2C6E80718E}"/>
              </a:ext>
            </a:extLst>
          </p:cNvPr>
          <p:cNvPicPr>
            <a:picLocks noChangeAspect="1" noChangeArrowheads="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t="7786" b="778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13">
            <a:extLst>
              <a:ext uri="{FF2B5EF4-FFF2-40B4-BE49-F238E27FC236}">
                <a16:creationId xmlns:a16="http://schemas.microsoft.com/office/drawing/2014/main" id="{EBA27004-3833-43ED-82E9-6895434B895C}"/>
              </a:ext>
            </a:extLst>
          </p:cNvPr>
          <p:cNvSpPr>
            <a:spLocks/>
          </p:cNvSpPr>
          <p:nvPr userDrawn="1"/>
        </p:nvSpPr>
        <p:spPr bwMode="auto">
          <a:xfrm rot="10800000">
            <a:off x="-2" y="-4"/>
            <a:ext cx="12192001" cy="6857999"/>
          </a:xfrm>
          <a:prstGeom prst="rect">
            <a:avLst/>
          </a:prstGeom>
          <a:solidFill>
            <a:schemeClr val="tx2">
              <a:alpha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WSE Logo">
            <a:extLst>
              <a:ext uri="{FF2B5EF4-FFF2-40B4-BE49-F238E27FC236}">
                <a16:creationId xmlns:a16="http://schemas.microsoft.com/office/drawing/2014/main" id="{5F610272-EE8A-4752-A390-42C726F6D241}"/>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149" t="29483" r="13581" b="28303"/>
          <a:stretch/>
        </p:blipFill>
        <p:spPr>
          <a:xfrm>
            <a:off x="8398411" y="596121"/>
            <a:ext cx="3169920" cy="828561"/>
          </a:xfrm>
          <a:prstGeom prst="rect">
            <a:avLst/>
          </a:prstGeom>
        </p:spPr>
      </p:pic>
      <p:sp>
        <p:nvSpPr>
          <p:cNvPr id="6" name="Course Title">
            <a:extLst>
              <a:ext uri="{FF2B5EF4-FFF2-40B4-BE49-F238E27FC236}">
                <a16:creationId xmlns:a16="http://schemas.microsoft.com/office/drawing/2014/main" id="{A43E8622-AA5C-40CF-A3A0-8B2BF9D75025}"/>
              </a:ext>
            </a:extLst>
          </p:cNvPr>
          <p:cNvSpPr>
            <a:spLocks noGrp="1"/>
          </p:cNvSpPr>
          <p:nvPr>
            <p:ph type="title" hasCustomPrompt="1"/>
          </p:nvPr>
        </p:nvSpPr>
        <p:spPr>
          <a:xfrm>
            <a:off x="623668" y="2987789"/>
            <a:ext cx="10944664" cy="725499"/>
          </a:xfrm>
          <a:prstGeom prst="rect">
            <a:avLst/>
          </a:prstGeom>
        </p:spPr>
        <p:txBody>
          <a:bodyPr vert="horz" lIns="91440" tIns="45720" rIns="91440" bIns="45720" rtlCol="0" anchor="ctr">
            <a:normAutofit/>
          </a:bodyPr>
          <a:lstStyle>
            <a:lvl1pPr>
              <a:defRPr sz="55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add course title</a:t>
            </a:r>
          </a:p>
        </p:txBody>
      </p:sp>
      <p:sp>
        <p:nvSpPr>
          <p:cNvPr id="7" name="Lecture Title">
            <a:extLst>
              <a:ext uri="{FF2B5EF4-FFF2-40B4-BE49-F238E27FC236}">
                <a16:creationId xmlns:a16="http://schemas.microsoft.com/office/drawing/2014/main" id="{DE1C7E4D-69CB-4F79-9436-E0466B26FBBF}"/>
              </a:ext>
            </a:extLst>
          </p:cNvPr>
          <p:cNvSpPr>
            <a:spLocks noGrp="1"/>
          </p:cNvSpPr>
          <p:nvPr>
            <p:ph type="body" sz="quarter" idx="10" hasCustomPrompt="1"/>
          </p:nvPr>
        </p:nvSpPr>
        <p:spPr>
          <a:xfrm>
            <a:off x="623666" y="3713288"/>
            <a:ext cx="10958737" cy="488941"/>
          </a:xfrm>
          <a:prstGeom prst="rect">
            <a:avLst/>
          </a:prstGeom>
        </p:spPr>
        <p:txBody>
          <a:bodyPr>
            <a:normAutofit/>
          </a:bodyPr>
          <a:lstStyle>
            <a:lvl1pPr marL="0" indent="0">
              <a:buNone/>
              <a:defRPr sz="3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lecture title</a:t>
            </a:r>
          </a:p>
        </p:txBody>
      </p:sp>
    </p:spTree>
    <p:extLst>
      <p:ext uri="{BB962C8B-B14F-4D97-AF65-F5344CB8AC3E}">
        <p14:creationId xmlns:p14="http://schemas.microsoft.com/office/powerpoint/2010/main" val="329327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9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 Light Blu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61522A75-C6E1-4A35-AEF4-3058F787B06D}"/>
              </a:ext>
            </a:extLst>
          </p:cNvPr>
          <p:cNvSpPr>
            <a:spLocks noGrp="1"/>
          </p:cNvSpPr>
          <p:nvPr>
            <p:ph type="title" hasCustomPrompt="1"/>
          </p:nvPr>
        </p:nvSpPr>
        <p:spPr>
          <a:xfrm>
            <a:off x="705721" y="-1251492"/>
            <a:ext cx="10780553" cy="1168247"/>
          </a:xfrm>
          <a:prstGeom prst="rect">
            <a:avLst/>
          </a:prstGeom>
        </p:spPr>
        <p:txBody>
          <a:bodyPr anchor="ctr"/>
          <a:lstStyle>
            <a:lvl1pPr>
              <a:defRPr sz="4000" b="1">
                <a:solidFill>
                  <a:schemeClr val="tx2"/>
                </a:solidFill>
              </a:defRPr>
            </a:lvl1pPr>
          </a:lstStyle>
          <a:p>
            <a:r>
              <a:rPr lang="en-US"/>
              <a:t>Copyright The Johns Hopkins University 2022. All rights reserved.</a:t>
            </a:r>
          </a:p>
        </p:txBody>
      </p:sp>
      <p:pic>
        <p:nvPicPr>
          <p:cNvPr id="8" name="Picture 18">
            <a:extLst>
              <a:ext uri="{FF2B5EF4-FFF2-40B4-BE49-F238E27FC236}">
                <a16:creationId xmlns:a16="http://schemas.microsoft.com/office/drawing/2014/main" id="{6A3B47A9-9AB9-4359-A67A-4A3EC54C4887}"/>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t="7786" b="778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3">
            <a:extLst>
              <a:ext uri="{FF2B5EF4-FFF2-40B4-BE49-F238E27FC236}">
                <a16:creationId xmlns:a16="http://schemas.microsoft.com/office/drawing/2014/main" id="{6A59C72E-C9CB-418F-981E-D5C3438A0826}"/>
              </a:ext>
              <a:ext uri="{C183D7F6-B498-43B3-948B-1728B52AA6E4}">
                <adec:decorative xmlns:adec="http://schemas.microsoft.com/office/drawing/2017/decorative" val="1"/>
              </a:ext>
            </a:extLst>
          </p:cNvPr>
          <p:cNvSpPr>
            <a:spLocks/>
          </p:cNvSpPr>
          <p:nvPr userDrawn="1"/>
        </p:nvSpPr>
        <p:spPr bwMode="auto">
          <a:xfrm rot="10800000">
            <a:off x="-2" y="-4"/>
            <a:ext cx="12192001" cy="6857999"/>
          </a:xfrm>
          <a:prstGeom prst="rect">
            <a:avLst/>
          </a:prstGeom>
          <a:gradFill flip="none" rotWithShape="1">
            <a:gsLst>
              <a:gs pos="0">
                <a:srgbClr val="69ACE5">
                  <a:alpha val="85000"/>
                </a:srgbClr>
              </a:gs>
              <a:gs pos="75000">
                <a:srgbClr val="3B6FAF">
                  <a:alpha val="85000"/>
                </a:srgbClr>
              </a:gs>
            </a:gsLst>
            <a:lin ang="108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WSE Logo">
            <a:extLst>
              <a:ext uri="{FF2B5EF4-FFF2-40B4-BE49-F238E27FC236}">
                <a16:creationId xmlns:a16="http://schemas.microsoft.com/office/drawing/2014/main" id="{73EE76B3-19B8-4A4F-9962-98EBF35D9275}"/>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642" t="22639" r="15939" b="21111"/>
          <a:stretch/>
        </p:blipFill>
        <p:spPr>
          <a:xfrm>
            <a:off x="3446626" y="1889550"/>
            <a:ext cx="5298749" cy="3078901"/>
          </a:xfrm>
          <a:prstGeom prst="rect">
            <a:avLst/>
          </a:prstGeom>
        </p:spPr>
      </p:pic>
      <p:sp>
        <p:nvSpPr>
          <p:cNvPr id="5" name="Rectangle 4">
            <a:extLst>
              <a:ext uri="{FF2B5EF4-FFF2-40B4-BE49-F238E27FC236}">
                <a16:creationId xmlns:a16="http://schemas.microsoft.com/office/drawing/2014/main" id="{1146C736-D135-449F-AC2D-8C9ACCE3507D}"/>
              </a:ext>
            </a:extLst>
          </p:cNvPr>
          <p:cNvSpPr/>
          <p:nvPr userDrawn="1"/>
        </p:nvSpPr>
        <p:spPr>
          <a:xfrm>
            <a:off x="0" y="6303181"/>
            <a:ext cx="12192000" cy="289518"/>
          </a:xfrm>
          <a:prstGeom prst="rect">
            <a:avLst/>
          </a:prstGeom>
        </p:spPr>
        <p:txBody>
          <a:bodyPr wrap="square" lIns="108852" tIns="54427" rIns="108852" bIns="54427">
            <a:spAutoFit/>
          </a:bodyPr>
          <a:lstStyle/>
          <a:p>
            <a:pPr algn="ctr"/>
            <a:r>
              <a:rPr lang="en-US" sz="1167">
                <a:solidFill>
                  <a:schemeClr val="bg1"/>
                </a:solidFill>
                <a:latin typeface="Arial"/>
                <a:cs typeface="Arial"/>
              </a:rPr>
              <a:t>© The Johns Hopkins University 2023, All Rights Reserved.</a:t>
            </a:r>
          </a:p>
        </p:txBody>
      </p:sp>
    </p:spTree>
    <p:extLst>
      <p:ext uri="{BB962C8B-B14F-4D97-AF65-F5344CB8AC3E}">
        <p14:creationId xmlns:p14="http://schemas.microsoft.com/office/powerpoint/2010/main" val="322601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711893" y="142826"/>
            <a:ext cx="10780553" cy="1143389"/>
          </a:xfrm>
          <a:prstGeom prst="rect">
            <a:avLst/>
          </a:prstGeom>
        </p:spPr>
        <p:txBody>
          <a:bodyPr anchor="b"/>
          <a:lstStyle>
            <a:lvl1pPr>
              <a:defRPr sz="4000" b="1">
                <a:solidFill>
                  <a:schemeClr val="tx2"/>
                </a:solidFill>
              </a:defRPr>
            </a:lvl1pPr>
          </a:lstStyle>
          <a:p>
            <a:r>
              <a:rPr lang="en-US" noProof="0"/>
              <a:t>Click to add title</a:t>
            </a:r>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853440" y="128749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711893" y="1854201"/>
            <a:ext cx="10780553" cy="4103431"/>
          </a:xfrm>
          <a:prstGeom prst="rect">
            <a:avLst/>
          </a:prstGeom>
        </p:spPr>
        <p:txBody>
          <a:bodyPr>
            <a:noAutofit/>
          </a:bodyPr>
          <a:lstStyle>
            <a:lvl1pPr marL="306910" indent="-306910">
              <a:spcBef>
                <a:spcPts val="1000"/>
              </a:spcBef>
              <a:buClr>
                <a:schemeClr val="bg2"/>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61981" indent="-304792">
              <a:buClr>
                <a:schemeClr val="bg2"/>
              </a:buClr>
              <a:buFont typeface="Courier New" panose="02070309020205020404" pitchFamily="49" charset="0"/>
              <a:buChar char="o"/>
              <a:defRPr sz="2133"/>
            </a:lvl2pPr>
            <a:lvl3pPr marL="1219170" indent="-304792">
              <a:buClr>
                <a:schemeClr val="bg2"/>
              </a:buClr>
              <a:defRPr sz="2133"/>
            </a:lvl3pPr>
          </a:lstStyle>
          <a:p>
            <a:pPr lvl="0"/>
            <a:r>
              <a:rPr lang="en-US" noProof="0"/>
              <a:t>Click to add bullets</a:t>
            </a:r>
          </a:p>
          <a:p>
            <a:pPr lvl="1"/>
            <a:r>
              <a:rPr lang="en-US" noProof="0"/>
              <a:t>Second level</a:t>
            </a:r>
          </a:p>
          <a:p>
            <a:pPr lvl="2"/>
            <a:r>
              <a:rPr lang="en-US" noProof="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914354">
              <a:defRPr/>
            </a:pPr>
            <a:r>
              <a:rPr lang="en-US" sz="1333" b="1" baseline="0">
                <a:solidFill>
                  <a:schemeClr val="bg1">
                    <a:lumMod val="50000"/>
                  </a:schemeClr>
                </a:solidFill>
                <a:latin typeface="+mj-lt"/>
              </a:rPr>
              <a:t>                </a:t>
            </a:r>
            <a:fld id="{F2C1E792-EDA4-4DC5-8412-A2C2E5D30ADF}" type="slidenum">
              <a:rPr lang="en-US" sz="1333" b="1" baseline="0">
                <a:solidFill>
                  <a:schemeClr val="bg1">
                    <a:lumMod val="50000"/>
                  </a:schemeClr>
                </a:solidFill>
                <a:latin typeface="+mj-lt"/>
              </a:rPr>
              <a:pPr algn="r" defTabSz="914354">
                <a:defRPr/>
              </a:pPr>
              <a:t>‹#›</a:t>
            </a:fld>
            <a:endParaRPr lang="en-US" sz="1333" b="1" baseline="0">
              <a:solidFill>
                <a:schemeClr val="bg1">
                  <a:lumMod val="50000"/>
                </a:schemeClr>
              </a:solidFill>
              <a:latin typeface="+mj-lt"/>
            </a:endParaRPr>
          </a:p>
        </p:txBody>
      </p:sp>
    </p:spTree>
    <p:extLst>
      <p:ext uri="{BB962C8B-B14F-4D97-AF65-F5344CB8AC3E}">
        <p14:creationId xmlns:p14="http://schemas.microsoft.com/office/powerpoint/2010/main" val="200482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711893" y="142826"/>
            <a:ext cx="10780553" cy="1143389"/>
          </a:xfrm>
          <a:prstGeom prst="rect">
            <a:avLst/>
          </a:prstGeom>
        </p:spPr>
        <p:txBody>
          <a:bodyPr anchor="b"/>
          <a:lstStyle>
            <a:lvl1pPr>
              <a:defRPr sz="4000" b="1">
                <a:solidFill>
                  <a:schemeClr val="tx2"/>
                </a:solidFill>
              </a:defRPr>
            </a:lvl1pPr>
          </a:lstStyle>
          <a:p>
            <a:r>
              <a:rPr lang="en-US" noProof="0"/>
              <a:t>Click to add title</a:t>
            </a:r>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853440" y="128749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711893" y="1854201"/>
            <a:ext cx="5071872" cy="4103431"/>
          </a:xfrm>
          <a:prstGeom prst="rect">
            <a:avLst/>
          </a:prstGeom>
        </p:spPr>
        <p:txBody>
          <a:bodyPr>
            <a:noAutofit/>
          </a:bodyPr>
          <a:lstStyle>
            <a:lvl1pPr marL="306910" indent="-306910">
              <a:spcBef>
                <a:spcPts val="1000"/>
              </a:spcBef>
              <a:buClr>
                <a:schemeClr val="bg2"/>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61981" indent="-304792">
              <a:buClr>
                <a:schemeClr val="bg2"/>
              </a:buClr>
              <a:buFont typeface="Courier New" panose="02070309020205020404" pitchFamily="49" charset="0"/>
              <a:buChar char="o"/>
              <a:defRPr sz="2133"/>
            </a:lvl2pPr>
            <a:lvl3pPr marL="1219170" indent="-304792">
              <a:buClr>
                <a:schemeClr val="bg2"/>
              </a:buClr>
              <a:defRPr sz="2133"/>
            </a:lvl3pPr>
          </a:lstStyle>
          <a:p>
            <a:pPr lvl="0"/>
            <a:r>
              <a:rPr lang="en-US" noProof="0"/>
              <a:t>Click to add bullets</a:t>
            </a:r>
          </a:p>
          <a:p>
            <a:pPr lvl="1"/>
            <a:r>
              <a:rPr lang="en-US" noProof="0"/>
              <a:t>Second level</a:t>
            </a:r>
          </a:p>
          <a:p>
            <a:pPr lvl="2"/>
            <a:r>
              <a:rPr lang="en-US" noProof="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914354">
              <a:defRPr/>
            </a:pPr>
            <a:r>
              <a:rPr lang="en-US" sz="1333" b="1" baseline="0">
                <a:solidFill>
                  <a:schemeClr val="bg1">
                    <a:lumMod val="50000"/>
                  </a:schemeClr>
                </a:solidFill>
                <a:latin typeface="+mj-lt"/>
              </a:rPr>
              <a:t>                </a:t>
            </a:r>
            <a:fld id="{F2C1E792-EDA4-4DC5-8412-A2C2E5D30ADF}" type="slidenum">
              <a:rPr lang="en-US" sz="1333" b="1" baseline="0">
                <a:solidFill>
                  <a:schemeClr val="bg1">
                    <a:lumMod val="50000"/>
                  </a:schemeClr>
                </a:solidFill>
                <a:latin typeface="+mj-lt"/>
              </a:rPr>
              <a:pPr algn="r" defTabSz="914354">
                <a:defRPr/>
              </a:pPr>
              <a:t>‹#›</a:t>
            </a:fld>
            <a:endParaRPr lang="en-US" sz="1333" b="1" baseline="0">
              <a:solidFill>
                <a:schemeClr val="bg1">
                  <a:lumMod val="50000"/>
                </a:schemeClr>
              </a:solidFill>
              <a:latin typeface="+mj-lt"/>
            </a:endParaRPr>
          </a:p>
        </p:txBody>
      </p:sp>
      <p:sp>
        <p:nvSpPr>
          <p:cNvPr id="3" name="Bullets">
            <a:extLst>
              <a:ext uri="{FF2B5EF4-FFF2-40B4-BE49-F238E27FC236}">
                <a16:creationId xmlns:a16="http://schemas.microsoft.com/office/drawing/2014/main" id="{A386712D-10AF-22D2-138A-FAF0B8FA7AE5}"/>
              </a:ext>
            </a:extLst>
          </p:cNvPr>
          <p:cNvSpPr>
            <a:spLocks noGrp="1"/>
          </p:cNvSpPr>
          <p:nvPr>
            <p:ph type="body" sz="quarter" idx="17" hasCustomPrompt="1"/>
          </p:nvPr>
        </p:nvSpPr>
        <p:spPr>
          <a:xfrm>
            <a:off x="6422888" y="1854201"/>
            <a:ext cx="5069557" cy="4103431"/>
          </a:xfrm>
          <a:prstGeom prst="rect">
            <a:avLst/>
          </a:prstGeom>
        </p:spPr>
        <p:txBody>
          <a:bodyPr>
            <a:noAutofit/>
          </a:bodyPr>
          <a:lstStyle>
            <a:lvl1pPr marL="306910" indent="-306910">
              <a:spcBef>
                <a:spcPts val="1000"/>
              </a:spcBef>
              <a:buClr>
                <a:schemeClr val="bg2"/>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61981" indent="-304792">
              <a:buClr>
                <a:schemeClr val="bg2"/>
              </a:buClr>
              <a:buFont typeface="Courier New" panose="02070309020205020404" pitchFamily="49" charset="0"/>
              <a:buChar char="o"/>
              <a:defRPr sz="2133"/>
            </a:lvl2pPr>
            <a:lvl3pPr marL="1219170" indent="-304792">
              <a:buClr>
                <a:schemeClr val="bg2"/>
              </a:buClr>
              <a:defRPr sz="2133"/>
            </a:lvl3pPr>
          </a:lstStyle>
          <a:p>
            <a:pPr lvl="0"/>
            <a:r>
              <a:rPr lang="en-US" noProof="0"/>
              <a:t>Click to add bullets</a:t>
            </a:r>
          </a:p>
          <a:p>
            <a:pPr lvl="1"/>
            <a:r>
              <a:rPr lang="en-US" noProof="0"/>
              <a:t>Second level</a:t>
            </a:r>
          </a:p>
          <a:p>
            <a:pPr lvl="2"/>
            <a:r>
              <a:rPr lang="en-US" noProof="0"/>
              <a:t>Third level</a:t>
            </a:r>
          </a:p>
        </p:txBody>
      </p:sp>
    </p:spTree>
    <p:extLst>
      <p:ext uri="{BB962C8B-B14F-4D97-AF65-F5344CB8AC3E}">
        <p14:creationId xmlns:p14="http://schemas.microsoft.com/office/powerpoint/2010/main" val="137546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4 Items and Text - Simple">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95812EB8-9C15-3D45-A153-203E42E9854C}"/>
              </a:ext>
            </a:extLst>
          </p:cNvPr>
          <p:cNvSpPr>
            <a:spLocks noGrp="1"/>
          </p:cNvSpPr>
          <p:nvPr>
            <p:ph type="title" hasCustomPrompt="1"/>
          </p:nvPr>
        </p:nvSpPr>
        <p:spPr>
          <a:xfrm>
            <a:off x="707135" y="142826"/>
            <a:ext cx="10785311" cy="1143389"/>
          </a:xfrm>
          <a:prstGeom prst="rect">
            <a:avLst/>
          </a:prstGeom>
        </p:spPr>
        <p:txBody>
          <a:bodyPr anchor="b"/>
          <a:lstStyle>
            <a:lvl1pPr>
              <a:defRPr sz="4000" b="1">
                <a:solidFill>
                  <a:schemeClr val="tx2"/>
                </a:solidFill>
              </a:defRPr>
            </a:lvl1pPr>
          </a:lstStyle>
          <a:p>
            <a:r>
              <a:rPr lang="en-US"/>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853440" y="128890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707136" y="1853185"/>
            <a:ext cx="10795496" cy="2031999"/>
          </a:xfrm>
          <a:prstGeom prst="rect">
            <a:avLst/>
          </a:prstGeom>
          <a:ln w="6350">
            <a:noFill/>
          </a:ln>
        </p:spPr>
        <p:txBody>
          <a:bodyPr>
            <a:noAutofit/>
          </a:bodyPr>
          <a:lstStyle>
            <a:lvl1pPr marL="309026" indent="-309026" algn="l">
              <a:buClr>
                <a:srgbClr val="69ACE5"/>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9865" indent="-306910">
              <a:buClr>
                <a:schemeClr val="bg2"/>
              </a:buClr>
              <a:buFont typeface="Courier New" panose="02070309020205020404" pitchFamily="49" charset="0"/>
              <a:buChar char="o"/>
              <a:defRPr sz="2133"/>
            </a:lvl2pPr>
            <a:lvl3pPr marL="1219170" indent="-304792">
              <a:buClr>
                <a:srgbClr val="69ACE5"/>
              </a:buClr>
              <a:defRPr sz="2133"/>
            </a:lvl3pPr>
          </a:lstStyle>
          <a:p>
            <a:pPr lvl="0"/>
            <a:r>
              <a:rPr lang="en-US"/>
              <a:t>Click to add bullets</a:t>
            </a:r>
          </a:p>
          <a:p>
            <a:pPr lvl="1"/>
            <a:r>
              <a:rPr lang="en-US"/>
              <a:t>Second level</a:t>
            </a:r>
          </a:p>
          <a:p>
            <a:pPr lvl="2"/>
            <a:r>
              <a:rPr lang="en-US"/>
              <a:t>Third level</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707135" y="4078462"/>
            <a:ext cx="10785311" cy="2031999"/>
          </a:xfrm>
          <a:prstGeom prst="rect">
            <a:avLst/>
          </a:prstGeom>
          <a:ln w="6350">
            <a:noFill/>
          </a:ln>
        </p:spPr>
        <p:txBody>
          <a:bodyPr>
            <a:noAutofit/>
          </a:bodyPr>
          <a:lstStyle>
            <a:lvl1pPr marL="309026" indent="-309026" algn="l">
              <a:buClr>
                <a:srgbClr val="69ACE5"/>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9865" marR="0" indent="-306910" algn="l" defTabSz="914377" rtl="0" eaLnBrk="1" fontAlgn="auto" latinLnBrk="0" hangingPunct="1">
              <a:lnSpc>
                <a:spcPct val="90000"/>
              </a:lnSpc>
              <a:spcBef>
                <a:spcPts val="500"/>
              </a:spcBef>
              <a:spcAft>
                <a:spcPts val="0"/>
              </a:spcAft>
              <a:buClr>
                <a:schemeClr val="bg2"/>
              </a:buClr>
              <a:buSzTx/>
              <a:buFont typeface="Courier New" panose="02070309020205020404" pitchFamily="49" charset="0"/>
              <a:buChar char="o"/>
              <a:tabLst/>
              <a:defRPr sz="2133"/>
            </a:lvl2pPr>
            <a:lvl3pPr marL="1219170" indent="-304792">
              <a:buClr>
                <a:srgbClr val="69ACE5"/>
              </a:buClr>
              <a:buFont typeface="Arial" panose="020B0604020202020204" pitchFamily="34" charset="0"/>
              <a:buChar char="•"/>
              <a:defRPr sz="2133"/>
            </a:lvl3pPr>
          </a:lstStyle>
          <a:p>
            <a:pPr lvl="0"/>
            <a:r>
              <a:rPr lang="en-US"/>
              <a:t>Click to add bullets</a:t>
            </a:r>
          </a:p>
          <a:p>
            <a:pPr lvl="1"/>
            <a:r>
              <a:rPr lang="en-US"/>
              <a:t>Second level</a:t>
            </a:r>
          </a:p>
          <a:p>
            <a:pPr lvl="2"/>
            <a:r>
              <a:rPr lang="en-US"/>
              <a:t>Third level</a:t>
            </a:r>
          </a:p>
          <a:p>
            <a:pPr lvl="1"/>
            <a:endParaRPr lang="en-US"/>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white">
                    <a:lumMod val="50000"/>
                  </a:prstClr>
                </a:solidFill>
                <a:effectLst/>
                <a:uLnTx/>
                <a:uFillTx/>
                <a:latin typeface="Tahoma"/>
                <a:ea typeface="+mn-ea"/>
                <a:cs typeface="+mn-cs"/>
              </a:rPr>
              <a:t>                </a:t>
            </a:r>
            <a:fld id="{F2C1E792-EDA4-4DC5-8412-A2C2E5D30ADF}" type="slidenum">
              <a:rPr kumimoji="0" lang="en-US" sz="1333"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333" b="1" i="0" u="none" strike="noStrike" kern="1200" cap="none" spc="0" normalizeH="0" baseline="0" noProof="0">
              <a:ln>
                <a:noFill/>
              </a:ln>
              <a:solidFill>
                <a:prstClr val="white">
                  <a:lumMod val="50000"/>
                </a:prstClr>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Tree>
    <p:extLst>
      <p:ext uri="{BB962C8B-B14F-4D97-AF65-F5344CB8AC3E}">
        <p14:creationId xmlns:p14="http://schemas.microsoft.com/office/powerpoint/2010/main" val="232164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711893" y="142826"/>
            <a:ext cx="10870507" cy="1143389"/>
          </a:xfrm>
          <a:prstGeom prst="rect">
            <a:avLst/>
          </a:prstGeom>
        </p:spPr>
        <p:txBody>
          <a:bodyPr anchor="b"/>
          <a:lstStyle>
            <a:lvl1pPr>
              <a:defRPr sz="4000" b="1">
                <a:solidFill>
                  <a:schemeClr val="tx2"/>
                </a:solidFill>
              </a:defRPr>
            </a:lvl1pPr>
          </a:lstStyle>
          <a:p>
            <a:r>
              <a:rPr lang="en-US"/>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853440" y="128749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707137" y="1853184"/>
            <a:ext cx="4762500" cy="4179029"/>
          </a:xfrm>
          <a:prstGeom prst="rect">
            <a:avLst/>
          </a:prstGeom>
        </p:spPr>
        <p:txBody>
          <a:bodyPr>
            <a:noAutofit/>
          </a:bodyPr>
          <a:lstStyle>
            <a:lvl1pPr marL="344479" indent="-344479">
              <a:buClr>
                <a:schemeClr val="bg2"/>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7748" indent="-300559">
              <a:buClr>
                <a:schemeClr val="bg2"/>
              </a:buClr>
              <a:buFont typeface="Courier New" panose="02070309020205020404" pitchFamily="49" charset="0"/>
              <a:buChar char="o"/>
              <a:defRPr sz="2133"/>
            </a:lvl2pPr>
            <a:lvl3pPr marL="1219170" indent="-304792">
              <a:buClr>
                <a:schemeClr val="bg2"/>
              </a:buClr>
              <a:defRPr sz="2133"/>
            </a:lvl3pPr>
          </a:lstStyle>
          <a:p>
            <a:pPr lvl="0"/>
            <a:r>
              <a:rPr lang="en-US" noProof="0"/>
              <a:t>Click to add bullets</a:t>
            </a:r>
          </a:p>
          <a:p>
            <a:pPr lvl="1"/>
            <a:r>
              <a:rPr lang="en-US" noProof="0"/>
              <a:t>Second level</a:t>
            </a:r>
          </a:p>
          <a:p>
            <a:pPr lvl="2"/>
            <a:r>
              <a:rPr lang="en-US" noProof="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6096000" y="1853184"/>
            <a:ext cx="5486400" cy="4233291"/>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9680005" y="6089182"/>
            <a:ext cx="1902395" cy="266740"/>
          </a:xfrm>
          <a:prstGeom prst="rect">
            <a:avLst/>
          </a:prstGeom>
        </p:spPr>
        <p:txBody>
          <a:bodyPr anchor="ctr"/>
          <a:lstStyle>
            <a:lvl1pPr algn="r">
              <a:buNone/>
              <a:defRPr sz="1400"/>
            </a:lvl1pPr>
            <a:lvl2pPr>
              <a:buNone/>
              <a:defRPr sz="933"/>
            </a:lvl2pPr>
            <a:lvl3pPr>
              <a:buNone/>
              <a:defRPr sz="933"/>
            </a:lvl3pPr>
            <a:lvl4pPr>
              <a:buNone/>
              <a:defRPr sz="933"/>
            </a:lvl4pPr>
            <a:lvl5pPr>
              <a:buNone/>
              <a:defRPr sz="933"/>
            </a:lvl5pPr>
          </a:lstStyle>
          <a:p>
            <a:pPr lvl="0"/>
            <a:r>
              <a:rPr lang="en-US"/>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914354">
              <a:defRPr/>
            </a:pPr>
            <a:r>
              <a:rPr lang="en-US" sz="1333" b="1" baseline="0">
                <a:solidFill>
                  <a:schemeClr val="bg1">
                    <a:lumMod val="50000"/>
                  </a:schemeClr>
                </a:solidFill>
                <a:latin typeface="+mj-lt"/>
              </a:rPr>
              <a:t>                </a:t>
            </a:r>
            <a:fld id="{F2C1E792-EDA4-4DC5-8412-A2C2E5D30ADF}" type="slidenum">
              <a:rPr lang="en-US" sz="1333" b="1" baseline="0">
                <a:solidFill>
                  <a:schemeClr val="bg1">
                    <a:lumMod val="50000"/>
                  </a:schemeClr>
                </a:solidFill>
                <a:latin typeface="+mj-lt"/>
              </a:rPr>
              <a:pPr algn="r" defTabSz="914354">
                <a:defRPr/>
              </a:pPr>
              <a:t>‹#›</a:t>
            </a:fld>
            <a:endParaRPr lang="en-US" sz="1333" b="1" baseline="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Tree>
    <p:extLst>
      <p:ext uri="{BB962C8B-B14F-4D97-AF65-F5344CB8AC3E}">
        <p14:creationId xmlns:p14="http://schemas.microsoft.com/office/powerpoint/2010/main" val="149225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mages - Simple">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711893" y="142826"/>
            <a:ext cx="10870507" cy="1143389"/>
          </a:xfrm>
          <a:prstGeom prst="rect">
            <a:avLst/>
          </a:prstGeom>
        </p:spPr>
        <p:txBody>
          <a:bodyPr anchor="b"/>
          <a:lstStyle>
            <a:lvl1pPr>
              <a:defRPr sz="4000" b="1" i="0">
                <a:solidFill>
                  <a:schemeClr val="tx2"/>
                </a:solidFill>
              </a:defRPr>
            </a:lvl1pPr>
          </a:lstStyle>
          <a:p>
            <a:r>
              <a:rPr lang="en-US"/>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853440" y="128749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icture">
            <a:extLst>
              <a:ext uri="{FF2B5EF4-FFF2-40B4-BE49-F238E27FC236}">
                <a16:creationId xmlns:a16="http://schemas.microsoft.com/office/drawing/2014/main" id="{4884B21B-478C-4C01-9996-0F72AC036144}"/>
              </a:ext>
            </a:extLst>
          </p:cNvPr>
          <p:cNvSpPr>
            <a:spLocks noGrp="1"/>
          </p:cNvSpPr>
          <p:nvPr>
            <p:ph type="pic" sz="quarter" idx="19"/>
          </p:nvPr>
        </p:nvSpPr>
        <p:spPr bwMode="auto">
          <a:xfrm>
            <a:off x="696949" y="1853184"/>
            <a:ext cx="5228831" cy="4233291"/>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p>
        </p:txBody>
      </p:sp>
      <p:sp>
        <p:nvSpPr>
          <p:cNvPr id="12" name="Picture Citation">
            <a:extLst>
              <a:ext uri="{FF2B5EF4-FFF2-40B4-BE49-F238E27FC236}">
                <a16:creationId xmlns:a16="http://schemas.microsoft.com/office/drawing/2014/main" id="{47FB68FD-CDA4-408D-A343-8A86DF16AEA4}"/>
              </a:ext>
            </a:extLst>
          </p:cNvPr>
          <p:cNvSpPr>
            <a:spLocks noGrp="1"/>
          </p:cNvSpPr>
          <p:nvPr>
            <p:ph type="body" sz="quarter" idx="20" hasCustomPrompt="1"/>
          </p:nvPr>
        </p:nvSpPr>
        <p:spPr>
          <a:xfrm>
            <a:off x="4023384" y="6113427"/>
            <a:ext cx="1902395" cy="266740"/>
          </a:xfrm>
          <a:prstGeom prst="rect">
            <a:avLst/>
          </a:prstGeom>
        </p:spPr>
        <p:txBody>
          <a:bodyPr anchor="ctr"/>
          <a:lstStyle>
            <a:lvl1pPr algn="r">
              <a:buNone/>
              <a:defRPr sz="1400"/>
            </a:lvl1pPr>
            <a:lvl2pPr>
              <a:buNone/>
              <a:defRPr sz="933"/>
            </a:lvl2pPr>
            <a:lvl3pPr>
              <a:buNone/>
              <a:defRPr sz="933"/>
            </a:lvl3pPr>
            <a:lvl4pPr>
              <a:buNone/>
              <a:defRPr sz="933"/>
            </a:lvl4pPr>
            <a:lvl5pPr>
              <a:buNone/>
              <a:defRPr sz="933"/>
            </a:lvl5pPr>
          </a:lstStyle>
          <a:p>
            <a:pPr lvl="0"/>
            <a:r>
              <a:rPr lang="en-US"/>
              <a:t>(Author, Year)</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6353569" y="1853184"/>
            <a:ext cx="5228831" cy="4233291"/>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9680005" y="6089182"/>
            <a:ext cx="1902395" cy="266740"/>
          </a:xfrm>
          <a:prstGeom prst="rect">
            <a:avLst/>
          </a:prstGeom>
        </p:spPr>
        <p:txBody>
          <a:bodyPr anchor="ctr"/>
          <a:lstStyle>
            <a:lvl1pPr algn="r">
              <a:buNone/>
              <a:defRPr sz="1400"/>
            </a:lvl1pPr>
            <a:lvl2pPr>
              <a:buNone/>
              <a:defRPr sz="933"/>
            </a:lvl2pPr>
            <a:lvl3pPr>
              <a:buNone/>
              <a:defRPr sz="933"/>
            </a:lvl3pPr>
            <a:lvl4pPr>
              <a:buNone/>
              <a:defRPr sz="933"/>
            </a:lvl4pPr>
            <a:lvl5pPr>
              <a:buNone/>
              <a:defRPr sz="933"/>
            </a:lvl5pPr>
          </a:lstStyle>
          <a:p>
            <a:pPr lvl="0"/>
            <a:r>
              <a:rPr lang="en-US"/>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914354">
              <a:defRPr/>
            </a:pPr>
            <a:r>
              <a:rPr lang="en-US" sz="1333" b="1" baseline="0">
                <a:solidFill>
                  <a:schemeClr val="bg1">
                    <a:lumMod val="50000"/>
                  </a:schemeClr>
                </a:solidFill>
                <a:latin typeface="+mj-lt"/>
              </a:rPr>
              <a:t>                </a:t>
            </a:r>
            <a:fld id="{F2C1E792-EDA4-4DC5-8412-A2C2E5D30ADF}" type="slidenum">
              <a:rPr lang="en-US" sz="1333" b="1" baseline="0">
                <a:solidFill>
                  <a:schemeClr val="bg1">
                    <a:lumMod val="50000"/>
                  </a:schemeClr>
                </a:solidFill>
                <a:latin typeface="+mj-lt"/>
              </a:rPr>
              <a:pPr algn="r" defTabSz="914354">
                <a:defRPr/>
              </a:pPr>
              <a:t>‹#›</a:t>
            </a:fld>
            <a:endParaRPr lang="en-US" sz="1333" b="1" baseline="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Tree>
    <p:extLst>
      <p:ext uri="{BB962C8B-B14F-4D97-AF65-F5344CB8AC3E}">
        <p14:creationId xmlns:p14="http://schemas.microsoft.com/office/powerpoint/2010/main" val="173249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s and Image - Simple Smal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64E24-CAF0-4D23-BB2F-41C411BEFBE6}"/>
              </a:ext>
            </a:extLst>
          </p:cNvPr>
          <p:cNvSpPr>
            <a:spLocks noGrp="1"/>
          </p:cNvSpPr>
          <p:nvPr>
            <p:ph type="title" hasCustomPrompt="1"/>
          </p:nvPr>
        </p:nvSpPr>
        <p:spPr>
          <a:xfrm>
            <a:off x="707136" y="142825"/>
            <a:ext cx="10885451" cy="1144673"/>
          </a:xfrm>
          <a:prstGeom prst="rect">
            <a:avLst/>
          </a:prstGeom>
        </p:spPr>
        <p:txBody>
          <a:bodyPr anchor="b"/>
          <a:lstStyle>
            <a:lvl1pPr>
              <a:defRPr sz="4000" b="1" i="0" u="none">
                <a:solidFill>
                  <a:srgbClr val="092C74"/>
                </a:solidFill>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a:t>Click to add title</a:t>
            </a:r>
            <a:endParaRPr kumimoji="0" lang="en-US" sz="4000" b="1" i="0" u="none" strike="noStrike" kern="1200" cap="none" spc="0" normalizeH="0" baseline="0" noProof="0">
              <a:ln>
                <a:noFill/>
              </a:ln>
              <a:solidFill>
                <a:srgbClr val="002D72"/>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853440" y="128749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6819901" y="1696332"/>
            <a:ext cx="4762500" cy="4233289"/>
          </a:xfrm>
          <a:prstGeom prst="rect">
            <a:avLst/>
          </a:prstGeom>
        </p:spPr>
        <p:txBody>
          <a:bodyPr>
            <a:noAutofit/>
          </a:bodyPr>
          <a:lstStyle>
            <a:lvl1pPr marL="344479" indent="-344479">
              <a:buClr>
                <a:schemeClr val="bg2"/>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7748" indent="-300559">
              <a:buClr>
                <a:schemeClr val="bg2"/>
              </a:buClr>
              <a:buFont typeface="Courier New" panose="02070309020205020404" pitchFamily="49" charset="0"/>
              <a:buChar char="o"/>
              <a:defRPr sz="2133"/>
            </a:lvl2pPr>
            <a:lvl3pPr marL="1219170" indent="-304792">
              <a:buClr>
                <a:schemeClr val="bg2"/>
              </a:buClr>
              <a:defRPr sz="2133"/>
            </a:lvl3pPr>
          </a:lstStyle>
          <a:p>
            <a:pPr lvl="0"/>
            <a:r>
              <a:rPr lang="en-US"/>
              <a:t>Click to add bullets</a:t>
            </a:r>
          </a:p>
          <a:p>
            <a:pPr lvl="1"/>
            <a:r>
              <a:rPr lang="en-US"/>
              <a:t>Second level</a:t>
            </a:r>
          </a:p>
          <a:p>
            <a:pPr lvl="2"/>
            <a:r>
              <a:rPr lang="en-US"/>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609600" y="1696332"/>
            <a:ext cx="5486400" cy="4233291"/>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9680005" y="6089182"/>
            <a:ext cx="1902395" cy="266740"/>
          </a:xfrm>
          <a:prstGeom prst="rect">
            <a:avLst/>
          </a:prstGeom>
        </p:spPr>
        <p:txBody>
          <a:bodyPr anchor="ctr"/>
          <a:lstStyle>
            <a:lvl1pPr algn="r">
              <a:buNone/>
              <a:defRPr sz="1400"/>
            </a:lvl1pPr>
            <a:lvl2pPr>
              <a:buNone/>
              <a:defRPr sz="933"/>
            </a:lvl2pPr>
            <a:lvl3pPr>
              <a:buNone/>
              <a:defRPr sz="933"/>
            </a:lvl3pPr>
            <a:lvl4pPr>
              <a:buNone/>
              <a:defRPr sz="933"/>
            </a:lvl4pPr>
            <a:lvl5pPr>
              <a:buNone/>
              <a:defRPr sz="933"/>
            </a:lvl5pPr>
          </a:lstStyle>
          <a:p>
            <a:pPr lvl="0"/>
            <a:r>
              <a:rPr lang="en-US"/>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white">
                    <a:lumMod val="50000"/>
                  </a:prstClr>
                </a:solidFill>
                <a:effectLst/>
                <a:uLnTx/>
                <a:uFillTx/>
                <a:latin typeface="Tahoma"/>
                <a:ea typeface="+mn-ea"/>
                <a:cs typeface="+mn-cs"/>
              </a:rPr>
              <a:t>                </a:t>
            </a:r>
            <a:fld id="{F2C1E792-EDA4-4DC5-8412-A2C2E5D30ADF}" type="slidenum">
              <a:rPr kumimoji="0" lang="en-US" sz="1333"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333" b="1" i="0" u="none" strike="noStrike" kern="1200" cap="none" spc="0" normalizeH="0" baseline="0" noProof="0">
              <a:ln>
                <a:noFill/>
              </a:ln>
              <a:solidFill>
                <a:prstClr val="white">
                  <a:lumMod val="50000"/>
                </a:prstClr>
              </a:solidFill>
              <a:effectLst/>
              <a:uLnTx/>
              <a:uFillTx/>
              <a:latin typeface="Tahoma"/>
              <a:ea typeface="+mn-ea"/>
              <a:cs typeface="+mn-cs"/>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Tree>
    <p:extLst>
      <p:ext uri="{BB962C8B-B14F-4D97-AF65-F5344CB8AC3E}">
        <p14:creationId xmlns:p14="http://schemas.microsoft.com/office/powerpoint/2010/main" val="205582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g Image and Bulle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B9D2BC59-BAA9-4F86-A1D2-5D980B71B6D0}"/>
              </a:ext>
            </a:extLst>
          </p:cNvPr>
          <p:cNvSpPr>
            <a:spLocks noGrp="1"/>
          </p:cNvSpPr>
          <p:nvPr>
            <p:ph type="title" hasCustomPrompt="1"/>
          </p:nvPr>
        </p:nvSpPr>
        <p:spPr>
          <a:xfrm>
            <a:off x="527053" y="437871"/>
            <a:ext cx="4174836" cy="1590243"/>
          </a:xfrm>
          <a:prstGeom prst="rect">
            <a:avLst/>
          </a:prstGeom>
        </p:spPr>
        <p:txBody>
          <a:bodyPr anchor="b"/>
          <a:lstStyle>
            <a:lvl1pPr>
              <a:defRPr sz="4000" b="1">
                <a:solidFill>
                  <a:schemeClr val="tx2"/>
                </a:solidFill>
              </a:defRPr>
            </a:lvl1pPr>
          </a:lstStyle>
          <a:p>
            <a:r>
              <a:rPr lang="en-US"/>
              <a:t>Click to add title</a:t>
            </a:r>
          </a:p>
        </p:txBody>
      </p:sp>
      <p:sp>
        <p:nvSpPr>
          <p:cNvPr id="7" name="Rectangle 6">
            <a:extLst>
              <a:ext uri="{FF2B5EF4-FFF2-40B4-BE49-F238E27FC236}">
                <a16:creationId xmlns:a16="http://schemas.microsoft.com/office/drawing/2014/main" id="{3BBBCBD4-734B-4675-AF6F-AADF5D7D00E9}"/>
              </a:ext>
              <a:ext uri="{C183D7F6-B498-43B3-948B-1728B52AA6E4}">
                <adec:decorative xmlns:adec="http://schemas.microsoft.com/office/drawing/2017/decorative" val="1"/>
              </a:ext>
            </a:extLst>
          </p:cNvPr>
          <p:cNvSpPr/>
          <p:nvPr/>
        </p:nvSpPr>
        <p:spPr>
          <a:xfrm>
            <a:off x="617568" y="2028113"/>
            <a:ext cx="1037573" cy="1377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Bullets">
            <a:extLst>
              <a:ext uri="{FF2B5EF4-FFF2-40B4-BE49-F238E27FC236}">
                <a16:creationId xmlns:a16="http://schemas.microsoft.com/office/drawing/2014/main" id="{193BA231-D4D9-4495-ABB3-778FD8DA042C}"/>
              </a:ext>
            </a:extLst>
          </p:cNvPr>
          <p:cNvSpPr>
            <a:spLocks noGrp="1"/>
          </p:cNvSpPr>
          <p:nvPr userDrawn="1">
            <p:ph type="body" sz="quarter" idx="16" hasCustomPrompt="1"/>
          </p:nvPr>
        </p:nvSpPr>
        <p:spPr>
          <a:xfrm>
            <a:off x="527053" y="2451397"/>
            <a:ext cx="4174836" cy="3558640"/>
          </a:xfrm>
          <a:prstGeom prst="rect">
            <a:avLst/>
          </a:prstGeom>
        </p:spPr>
        <p:txBody>
          <a:bodyPr>
            <a:noAutofit/>
          </a:bodyPr>
          <a:lstStyle>
            <a:lvl1pPr marL="304792" indent="-304792">
              <a:buClr>
                <a:schemeClr val="bg2"/>
              </a:buClr>
              <a:buFont typeface="Wingdings" panose="05000000000000000000" pitchFamily="2" charset="2"/>
              <a:buChar char="§"/>
              <a:defRPr sz="2133"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66214" indent="-309026">
              <a:buClr>
                <a:schemeClr val="bg2"/>
              </a:buClr>
              <a:buFont typeface="Courier New" panose="02070309020205020404" pitchFamily="49" charset="0"/>
              <a:buChar char="o"/>
              <a:defRPr sz="2133"/>
            </a:lvl2pPr>
            <a:lvl3pPr marL="1219170" indent="-304792">
              <a:buClr>
                <a:schemeClr val="bg2"/>
              </a:buClr>
              <a:defRPr sz="2133"/>
            </a:lvl3pPr>
          </a:lstStyle>
          <a:p>
            <a:pPr lvl="0"/>
            <a:r>
              <a:rPr lang="en-US"/>
              <a:t>Click to add bullets</a:t>
            </a:r>
          </a:p>
          <a:p>
            <a:pPr lvl="1"/>
            <a:r>
              <a:rPr lang="en-US"/>
              <a:t>Second level</a:t>
            </a:r>
          </a:p>
          <a:p>
            <a:pPr lvl="2"/>
            <a:r>
              <a:rPr lang="en-US"/>
              <a:t>Third level</a:t>
            </a:r>
          </a:p>
        </p:txBody>
      </p:sp>
      <p:sp>
        <p:nvSpPr>
          <p:cNvPr id="5" name="Picture">
            <a:extLst>
              <a:ext uri="{FF2B5EF4-FFF2-40B4-BE49-F238E27FC236}">
                <a16:creationId xmlns:a16="http://schemas.microsoft.com/office/drawing/2014/main" id="{265A9C31-C8EA-436B-A2CE-0C7EF8C1A1CF}"/>
              </a:ext>
            </a:extLst>
          </p:cNvPr>
          <p:cNvSpPr>
            <a:spLocks noGrp="1"/>
          </p:cNvSpPr>
          <p:nvPr>
            <p:ph type="pic" sz="quarter" idx="10"/>
          </p:nvPr>
        </p:nvSpPr>
        <p:spPr>
          <a:xfrm>
            <a:off x="5426349" y="0"/>
            <a:ext cx="6765651" cy="6858000"/>
          </a:xfrm>
          <a:custGeom>
            <a:avLst/>
            <a:gdLst>
              <a:gd name="connsiteX0" fmla="*/ 0 w 5965370"/>
              <a:gd name="connsiteY0" fmla="*/ 0 h 6858000"/>
              <a:gd name="connsiteX1" fmla="*/ 5965370 w 5965370"/>
              <a:gd name="connsiteY1" fmla="*/ 0 h 6858000"/>
              <a:gd name="connsiteX2" fmla="*/ 5965370 w 5965370"/>
              <a:gd name="connsiteY2" fmla="*/ 6858000 h 6858000"/>
              <a:gd name="connsiteX3" fmla="*/ 0 w 59653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0" h="6858000">
                <a:moveTo>
                  <a:pt x="0" y="0"/>
                </a:moveTo>
                <a:lnTo>
                  <a:pt x="5965370" y="0"/>
                </a:lnTo>
                <a:lnTo>
                  <a:pt x="59653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US"/>
              <a:t>Click icon to add picture</a:t>
            </a:r>
            <a:endParaRPr lang="id-ID"/>
          </a:p>
        </p:txBody>
      </p:sp>
      <p:sp>
        <p:nvSpPr>
          <p:cNvPr id="16" name="Picture Citation">
            <a:extLst>
              <a:ext uri="{FF2B5EF4-FFF2-40B4-BE49-F238E27FC236}">
                <a16:creationId xmlns:a16="http://schemas.microsoft.com/office/drawing/2014/main" id="{EE8084E3-8476-4A31-8838-95D56C1C9991}"/>
              </a:ext>
            </a:extLst>
          </p:cNvPr>
          <p:cNvSpPr>
            <a:spLocks noGrp="1"/>
          </p:cNvSpPr>
          <p:nvPr>
            <p:ph type="body" sz="quarter" idx="18" hasCustomPrompt="1"/>
          </p:nvPr>
        </p:nvSpPr>
        <p:spPr>
          <a:xfrm>
            <a:off x="3436612" y="6512013"/>
            <a:ext cx="1902395" cy="266740"/>
          </a:xfrm>
          <a:prstGeom prst="rect">
            <a:avLst/>
          </a:prstGeom>
        </p:spPr>
        <p:txBody>
          <a:bodyPr anchor="ctr"/>
          <a:lstStyle>
            <a:lvl1pPr algn="l">
              <a:buNone/>
              <a:defRPr sz="1400"/>
            </a:lvl1pPr>
            <a:lvl2pPr>
              <a:buNone/>
              <a:defRPr sz="933"/>
            </a:lvl2pPr>
            <a:lvl3pPr>
              <a:buNone/>
              <a:defRPr sz="933"/>
            </a:lvl3pPr>
            <a:lvl4pPr>
              <a:buNone/>
              <a:defRPr sz="933"/>
            </a:lvl4pPr>
            <a:lvl5pPr>
              <a:buNone/>
              <a:defRPr sz="933"/>
            </a:lvl5pPr>
          </a:lstStyle>
          <a:p>
            <a:pPr lvl="0"/>
            <a:r>
              <a:rPr lang="en-US"/>
              <a:t>(Author, Year)</a:t>
            </a:r>
          </a:p>
        </p:txBody>
      </p:sp>
      <p:sp>
        <p:nvSpPr>
          <p:cNvPr id="14" name="Page Number">
            <a:extLst>
              <a:ext uri="{FF2B5EF4-FFF2-40B4-BE49-F238E27FC236}">
                <a16:creationId xmlns:a16="http://schemas.microsoft.com/office/drawing/2014/main" id="{111069FF-2DBD-453E-A62E-A87DF2CF2FB0}"/>
              </a:ext>
            </a:extLst>
          </p:cNvPr>
          <p:cNvSpPr txBox="1"/>
          <p:nvPr userDrawn="1"/>
        </p:nvSpPr>
        <p:spPr>
          <a:xfrm>
            <a:off x="-533399" y="6527909"/>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white">
                    <a:lumMod val="50000"/>
                  </a:prstClr>
                </a:solidFill>
                <a:effectLst/>
                <a:uLnTx/>
                <a:uFillTx/>
                <a:latin typeface="Tahoma"/>
                <a:ea typeface="+mn-ea"/>
                <a:cs typeface="+mn-cs"/>
              </a:rPr>
              <a:t>                </a:t>
            </a:r>
            <a:fld id="{F2C1E792-EDA4-4DC5-8412-A2C2E5D30ADF}" type="slidenum">
              <a:rPr kumimoji="0" lang="en-US" sz="1333"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333" b="1" i="0" u="none" strike="noStrike" kern="1200" cap="none" spc="0" normalizeH="0" baseline="0" noProof="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93863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able or Imag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70285FB5-8EF0-4290-82AE-0E7D18F5E1B0}"/>
              </a:ext>
            </a:extLst>
          </p:cNvPr>
          <p:cNvSpPr>
            <a:spLocks noGrp="1"/>
          </p:cNvSpPr>
          <p:nvPr>
            <p:ph type="title" hasCustomPrompt="1"/>
          </p:nvPr>
        </p:nvSpPr>
        <p:spPr>
          <a:xfrm>
            <a:off x="711893" y="142826"/>
            <a:ext cx="10780553" cy="1143389"/>
          </a:xfrm>
          <a:prstGeom prst="rect">
            <a:avLst/>
          </a:prstGeom>
        </p:spPr>
        <p:txBody>
          <a:bodyPr anchor="b"/>
          <a:lstStyle>
            <a:lvl1pPr>
              <a:defRPr sz="4000" b="1">
                <a:solidFill>
                  <a:schemeClr val="tx2"/>
                </a:solidFill>
              </a:defRPr>
            </a:lvl1pPr>
          </a:lstStyle>
          <a:p>
            <a:r>
              <a:rPr lang="en-US"/>
              <a:t>Click to add title</a:t>
            </a:r>
          </a:p>
        </p:txBody>
      </p:sp>
      <p:sp>
        <p:nvSpPr>
          <p:cNvPr id="14" name="Rectangle 13">
            <a:extLst>
              <a:ext uri="{FF2B5EF4-FFF2-40B4-BE49-F238E27FC236}">
                <a16:creationId xmlns:a16="http://schemas.microsoft.com/office/drawing/2014/main" id="{D70550E0-BE9C-4243-B6E1-D36E23EBA7E7}"/>
              </a:ext>
              <a:ext uri="{C183D7F6-B498-43B3-948B-1728B52AA6E4}">
                <adec:decorative xmlns:adec="http://schemas.microsoft.com/office/drawing/2017/decorative" val="1"/>
              </a:ext>
            </a:extLst>
          </p:cNvPr>
          <p:cNvSpPr/>
          <p:nvPr userDrawn="1"/>
        </p:nvSpPr>
        <p:spPr>
          <a:xfrm>
            <a:off x="853440" y="1287499"/>
            <a:ext cx="1037573" cy="137787"/>
          </a:xfrm>
          <a:prstGeom prst="rect">
            <a:avLst/>
          </a:prstGeom>
          <a:solidFill>
            <a:srgbClr val="69ACE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Page Number">
            <a:extLst>
              <a:ext uri="{FF2B5EF4-FFF2-40B4-BE49-F238E27FC236}">
                <a16:creationId xmlns:a16="http://schemas.microsoft.com/office/drawing/2014/main" id="{A10FF969-5C1A-4F23-A07F-2B9FBF69C84B}"/>
              </a:ext>
            </a:extLst>
          </p:cNvPr>
          <p:cNvSpPr txBox="1"/>
          <p:nvPr userDrawn="1"/>
        </p:nvSpPr>
        <p:spPr>
          <a:xfrm>
            <a:off x="10521949" y="6480226"/>
            <a:ext cx="1060451" cy="234951"/>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914354">
              <a:defRPr/>
            </a:pPr>
            <a:r>
              <a:rPr lang="en-US" sz="1333" b="1" baseline="0">
                <a:solidFill>
                  <a:schemeClr val="bg1">
                    <a:lumMod val="50000"/>
                  </a:schemeClr>
                </a:solidFill>
                <a:latin typeface="+mj-lt"/>
              </a:rPr>
              <a:t>                </a:t>
            </a:r>
            <a:fld id="{F2C1E792-EDA4-4DC5-8412-A2C2E5D30ADF}" type="slidenum">
              <a:rPr lang="en-US" sz="1333" b="1" baseline="0">
                <a:solidFill>
                  <a:schemeClr val="bg1">
                    <a:lumMod val="50000"/>
                  </a:schemeClr>
                </a:solidFill>
                <a:latin typeface="+mj-lt"/>
              </a:rPr>
              <a:pPr algn="r" defTabSz="914354">
                <a:defRPr/>
              </a:pPr>
              <a:t>‹#›</a:t>
            </a:fld>
            <a:endParaRPr lang="en-US" sz="1333" b="1" baseline="0">
              <a:solidFill>
                <a:schemeClr val="bg1">
                  <a:lumMod val="50000"/>
                </a:schemeClr>
              </a:solidFill>
              <a:latin typeface="+mj-lt"/>
            </a:endParaRPr>
          </a:p>
        </p:txBody>
      </p:sp>
      <p:pic>
        <p:nvPicPr>
          <p:cNvPr id="12" name="WSE logo">
            <a:extLst>
              <a:ext uri="{FF2B5EF4-FFF2-40B4-BE49-F238E27FC236}">
                <a16:creationId xmlns:a16="http://schemas.microsoft.com/office/drawing/2014/main" id="{3A47A697-B777-4F7D-815F-EDBEC2B3E857}"/>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696950" y="6407120"/>
            <a:ext cx="1377375" cy="381160"/>
          </a:xfrm>
          <a:prstGeom prst="rect">
            <a:avLst/>
          </a:prstGeom>
        </p:spPr>
      </p:pic>
    </p:spTree>
    <p:extLst>
      <p:ext uri="{BB962C8B-B14F-4D97-AF65-F5344CB8AC3E}">
        <p14:creationId xmlns:p14="http://schemas.microsoft.com/office/powerpoint/2010/main" val="38841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58925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127" r:id="rId3"/>
    <p:sldLayoutId id="2147484126" r:id="rId4"/>
    <p:sldLayoutId id="2147484035" r:id="rId5"/>
    <p:sldLayoutId id="2147484122" r:id="rId6"/>
    <p:sldLayoutId id="2147484120" r:id="rId7"/>
    <p:sldLayoutId id="2147484121" r:id="rId8"/>
    <p:sldLayoutId id="2147484123" r:id="rId9"/>
    <p:sldLayoutId id="2147483959" r:id="rId10"/>
    <p:sldLayoutId id="214748396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7_73B4173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A6076286-1248-4513-8951-8BAA95505598}"/>
              </a:ext>
            </a:extLst>
          </p:cNvPr>
          <p:cNvSpPr>
            <a:spLocks noGrp="1"/>
          </p:cNvSpPr>
          <p:nvPr>
            <p:ph type="title"/>
          </p:nvPr>
        </p:nvSpPr>
        <p:spPr>
          <a:xfrm>
            <a:off x="623668" y="2695712"/>
            <a:ext cx="10944664" cy="725499"/>
          </a:xfrm>
        </p:spPr>
        <p:txBody>
          <a:bodyPr>
            <a:normAutofit fontScale="90000"/>
          </a:bodyPr>
          <a:lstStyle/>
          <a:p>
            <a:r>
              <a:rPr lang="en-US"/>
              <a:t>Creation of a Novel Real-time Communication Solution for Sepsis Management</a:t>
            </a:r>
          </a:p>
        </p:txBody>
      </p:sp>
      <p:sp>
        <p:nvSpPr>
          <p:cNvPr id="9" name="Lecture Title">
            <a:extLst>
              <a:ext uri="{FF2B5EF4-FFF2-40B4-BE49-F238E27FC236}">
                <a16:creationId xmlns:a16="http://schemas.microsoft.com/office/drawing/2014/main" id="{6E9DDCCD-6809-49BB-9647-A8B2884DA264}"/>
              </a:ext>
            </a:extLst>
          </p:cNvPr>
          <p:cNvSpPr>
            <a:spLocks noGrp="1"/>
          </p:cNvSpPr>
          <p:nvPr>
            <p:ph type="body" sz="quarter" idx="10"/>
          </p:nvPr>
        </p:nvSpPr>
        <p:spPr>
          <a:xfrm>
            <a:off x="620033" y="4390622"/>
            <a:ext cx="10937863" cy="1407513"/>
          </a:xfrm>
        </p:spPr>
        <p:txBody>
          <a:bodyPr lIns="121920" tIns="60960" rIns="121920" bIns="60960" anchor="t">
            <a:normAutofit fontScale="92500" lnSpcReduction="10000"/>
          </a:bodyPr>
          <a:lstStyle/>
          <a:p>
            <a:r>
              <a:rPr lang="en-US">
                <a:latin typeface="Tahoma"/>
                <a:ea typeface="Tahoma"/>
                <a:cs typeface="Tahoma"/>
              </a:rPr>
              <a:t>Group 23</a:t>
            </a:r>
          </a:p>
          <a:p>
            <a:r>
              <a:rPr lang="en-US">
                <a:latin typeface="Tahoma"/>
                <a:ea typeface="Tahoma"/>
                <a:cs typeface="Tahoma"/>
              </a:rPr>
              <a:t>Students: Sofia Posada, Rahul Swaminathan</a:t>
            </a:r>
            <a:br>
              <a:rPr lang="en-US">
                <a:latin typeface="Tahoma"/>
                <a:ea typeface="Tahoma"/>
                <a:cs typeface="Tahoma"/>
              </a:rPr>
            </a:br>
            <a:r>
              <a:rPr lang="en-US">
                <a:latin typeface="Tahoma"/>
                <a:ea typeface="Tahoma"/>
                <a:cs typeface="Tahoma"/>
              </a:rPr>
              <a:t>Mentors: Dr. Jim Fackler, Dr. Kimia Ghobadi</a:t>
            </a:r>
            <a:endParaRPr lang="en-US"/>
          </a:p>
          <a:p>
            <a:endParaRPr lang="en-US"/>
          </a:p>
        </p:txBody>
      </p:sp>
    </p:spTree>
    <p:extLst>
      <p:ext uri="{BB962C8B-B14F-4D97-AF65-F5344CB8AC3E}">
        <p14:creationId xmlns:p14="http://schemas.microsoft.com/office/powerpoint/2010/main" val="406256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t>Dependencies</a:t>
            </a:r>
          </a:p>
        </p:txBody>
      </p:sp>
      <p:graphicFrame>
        <p:nvGraphicFramePr>
          <p:cNvPr id="5" name="Table 4">
            <a:extLst>
              <a:ext uri="{FF2B5EF4-FFF2-40B4-BE49-F238E27FC236}">
                <a16:creationId xmlns:a16="http://schemas.microsoft.com/office/drawing/2014/main" id="{10B72300-3DE9-B985-381B-251BF8DB1FE9}"/>
              </a:ext>
            </a:extLst>
          </p:cNvPr>
          <p:cNvGraphicFramePr>
            <a:graphicFrameLocks noGrp="1"/>
          </p:cNvGraphicFramePr>
          <p:nvPr>
            <p:extLst>
              <p:ext uri="{D42A27DB-BD31-4B8C-83A1-F6EECF244321}">
                <p14:modId xmlns:p14="http://schemas.microsoft.com/office/powerpoint/2010/main" val="969580901"/>
              </p:ext>
            </p:extLst>
          </p:nvPr>
        </p:nvGraphicFramePr>
        <p:xfrm>
          <a:off x="835068" y="1593346"/>
          <a:ext cx="10639176" cy="4614403"/>
        </p:xfrm>
        <a:graphic>
          <a:graphicData uri="http://schemas.openxmlformats.org/drawingml/2006/table">
            <a:tbl>
              <a:tblPr firstRow="1" bandRow="1">
                <a:tableStyleId>{5C22544A-7EE6-4342-B048-85BDC9FD1C3A}</a:tableStyleId>
              </a:tblPr>
              <a:tblGrid>
                <a:gridCol w="1773196">
                  <a:extLst>
                    <a:ext uri="{9D8B030D-6E8A-4147-A177-3AD203B41FA5}">
                      <a16:colId xmlns:a16="http://schemas.microsoft.com/office/drawing/2014/main" val="1381391632"/>
                    </a:ext>
                  </a:extLst>
                </a:gridCol>
                <a:gridCol w="1773196">
                  <a:extLst>
                    <a:ext uri="{9D8B030D-6E8A-4147-A177-3AD203B41FA5}">
                      <a16:colId xmlns:a16="http://schemas.microsoft.com/office/drawing/2014/main" val="895265771"/>
                    </a:ext>
                  </a:extLst>
                </a:gridCol>
                <a:gridCol w="1773196">
                  <a:extLst>
                    <a:ext uri="{9D8B030D-6E8A-4147-A177-3AD203B41FA5}">
                      <a16:colId xmlns:a16="http://schemas.microsoft.com/office/drawing/2014/main" val="3840437764"/>
                    </a:ext>
                  </a:extLst>
                </a:gridCol>
                <a:gridCol w="1001977">
                  <a:extLst>
                    <a:ext uri="{9D8B030D-6E8A-4147-A177-3AD203B41FA5}">
                      <a16:colId xmlns:a16="http://schemas.microsoft.com/office/drawing/2014/main" val="3414915836"/>
                    </a:ext>
                  </a:extLst>
                </a:gridCol>
                <a:gridCol w="922274">
                  <a:extLst>
                    <a:ext uri="{9D8B030D-6E8A-4147-A177-3AD203B41FA5}">
                      <a16:colId xmlns:a16="http://schemas.microsoft.com/office/drawing/2014/main" val="2797644723"/>
                    </a:ext>
                  </a:extLst>
                </a:gridCol>
                <a:gridCol w="3395337">
                  <a:extLst>
                    <a:ext uri="{9D8B030D-6E8A-4147-A177-3AD203B41FA5}">
                      <a16:colId xmlns:a16="http://schemas.microsoft.com/office/drawing/2014/main" val="4117308774"/>
                    </a:ext>
                  </a:extLst>
                </a:gridCol>
              </a:tblGrid>
              <a:tr h="457960">
                <a:tc>
                  <a:txBody>
                    <a:bodyPr/>
                    <a:lstStyle/>
                    <a:p>
                      <a:pPr rtl="0" fontAlgn="t">
                        <a:spcBef>
                          <a:spcPts val="0"/>
                        </a:spcBef>
                        <a:spcAft>
                          <a:spcPts val="0"/>
                        </a:spcAft>
                      </a:pPr>
                      <a:r>
                        <a:rPr lang="en-US" sz="1200">
                          <a:effectLst/>
                        </a:rPr>
                        <a:t>Dependency</a:t>
                      </a:r>
                      <a:endParaRPr lang="en-US">
                        <a:effectLst/>
                      </a:endParaRPr>
                    </a:p>
                  </a:txBody>
                  <a:tcPr marL="63500" marR="63500" marT="63500" marB="63500"/>
                </a:tc>
                <a:tc>
                  <a:txBody>
                    <a:bodyPr/>
                    <a:lstStyle/>
                    <a:p>
                      <a:pPr rtl="0" fontAlgn="t">
                        <a:spcBef>
                          <a:spcPts val="0"/>
                        </a:spcBef>
                        <a:spcAft>
                          <a:spcPts val="0"/>
                        </a:spcAft>
                      </a:pPr>
                      <a:r>
                        <a:rPr lang="en-US" sz="1200">
                          <a:effectLst/>
                        </a:rPr>
                        <a:t>Need</a:t>
                      </a:r>
                      <a:endParaRPr lang="en-US">
                        <a:effectLst/>
                      </a:endParaRPr>
                    </a:p>
                  </a:txBody>
                  <a:tcPr marL="63500" marR="63500" marT="63500" marB="63500"/>
                </a:tc>
                <a:tc>
                  <a:txBody>
                    <a:bodyPr/>
                    <a:lstStyle/>
                    <a:p>
                      <a:pPr rtl="0" fontAlgn="t">
                        <a:spcBef>
                          <a:spcPts val="0"/>
                        </a:spcBef>
                        <a:spcAft>
                          <a:spcPts val="0"/>
                        </a:spcAft>
                      </a:pPr>
                      <a:r>
                        <a:rPr lang="en-US" sz="1200">
                          <a:effectLst/>
                        </a:rPr>
                        <a:t>Status</a:t>
                      </a:r>
                      <a:endParaRPr lang="en-US">
                        <a:effectLst/>
                      </a:endParaRPr>
                    </a:p>
                  </a:txBody>
                  <a:tcPr marL="63500" marR="63500" marT="63500" marB="63500"/>
                </a:tc>
                <a:tc>
                  <a:txBody>
                    <a:bodyPr/>
                    <a:lstStyle/>
                    <a:p>
                      <a:pPr rtl="0" fontAlgn="t">
                        <a:spcBef>
                          <a:spcPts val="0"/>
                        </a:spcBef>
                        <a:spcAft>
                          <a:spcPts val="0"/>
                        </a:spcAft>
                      </a:pPr>
                      <a:r>
                        <a:rPr lang="en-US" sz="1200">
                          <a:effectLst/>
                        </a:rPr>
                        <a:t>Planned Deadline</a:t>
                      </a:r>
                      <a:endParaRPr lang="en-US">
                        <a:effectLst/>
                      </a:endParaRPr>
                    </a:p>
                  </a:txBody>
                  <a:tcPr marL="63500" marR="63500" marT="63500" marB="63500"/>
                </a:tc>
                <a:tc>
                  <a:txBody>
                    <a:bodyPr/>
                    <a:lstStyle/>
                    <a:p>
                      <a:pPr rtl="0" fontAlgn="t">
                        <a:spcBef>
                          <a:spcPts val="0"/>
                        </a:spcBef>
                        <a:spcAft>
                          <a:spcPts val="0"/>
                        </a:spcAft>
                      </a:pPr>
                      <a:r>
                        <a:rPr lang="en-US" sz="1200">
                          <a:effectLst/>
                        </a:rPr>
                        <a:t>Hard Deadline</a:t>
                      </a:r>
                      <a:endParaRPr lang="en-US">
                        <a:effectLst/>
                      </a:endParaRPr>
                    </a:p>
                  </a:txBody>
                  <a:tcPr marL="63500" marR="63500" marT="63500" marB="63500"/>
                </a:tc>
                <a:tc>
                  <a:txBody>
                    <a:bodyPr/>
                    <a:lstStyle/>
                    <a:p>
                      <a:pPr rtl="0" fontAlgn="t">
                        <a:spcBef>
                          <a:spcPts val="0"/>
                        </a:spcBef>
                        <a:spcAft>
                          <a:spcPts val="0"/>
                        </a:spcAft>
                      </a:pPr>
                      <a:r>
                        <a:rPr lang="en-US" sz="1200">
                          <a:effectLst/>
                        </a:rPr>
                        <a:t>Contingency Plan</a:t>
                      </a:r>
                      <a:endParaRPr lang="en-US">
                        <a:effectLst/>
                      </a:endParaRPr>
                    </a:p>
                  </a:txBody>
                  <a:tcPr marL="63500" marR="63500" marT="63500" marB="63500"/>
                </a:tc>
                <a:extLst>
                  <a:ext uri="{0D108BD9-81ED-4DB2-BD59-A6C34878D82A}">
                    <a16:rowId xmlns:a16="http://schemas.microsoft.com/office/drawing/2014/main" val="298661598"/>
                  </a:ext>
                </a:extLst>
              </a:tr>
              <a:tr h="1301571">
                <a:tc>
                  <a:txBody>
                    <a:bodyPr/>
                    <a:lstStyle/>
                    <a:p>
                      <a:pPr rtl="0" fontAlgn="t">
                        <a:spcBef>
                          <a:spcPts val="0"/>
                        </a:spcBef>
                        <a:spcAft>
                          <a:spcPts val="0"/>
                        </a:spcAft>
                      </a:pPr>
                      <a:r>
                        <a:rPr lang="en-US" sz="1200">
                          <a:effectLst/>
                        </a:rPr>
                        <a:t>IRB approval for tracking</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Tracking location of antibiotics from the pharmacy</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No approval needed for sticking a </a:t>
                      </a:r>
                      <a:r>
                        <a:rPr lang="en-US" sz="1200" err="1">
                          <a:effectLst/>
                        </a:rPr>
                        <a:t>gps</a:t>
                      </a:r>
                      <a:r>
                        <a:rPr lang="en-US" sz="1200">
                          <a:effectLst/>
                        </a:rPr>
                        <a:t> tag in the antibiotics bag because someone from the pharmacy is on the existing IRB</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2/16</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2/28</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N/A</a:t>
                      </a:r>
                      <a:endParaRPr lang="en-US">
                        <a:effectLst/>
                      </a:endParaRPr>
                    </a:p>
                  </a:txBody>
                  <a:tcPr marL="63500" marR="63500" marT="63500" marB="63500">
                    <a:solidFill>
                      <a:srgbClr val="00B050"/>
                    </a:solidFill>
                  </a:tcPr>
                </a:tc>
                <a:extLst>
                  <a:ext uri="{0D108BD9-81ED-4DB2-BD59-A6C34878D82A}">
                    <a16:rowId xmlns:a16="http://schemas.microsoft.com/office/drawing/2014/main" val="2408898804"/>
                  </a:ext>
                </a:extLst>
              </a:tr>
              <a:tr h="1108746">
                <a:tc>
                  <a:txBody>
                    <a:bodyPr/>
                    <a:lstStyle/>
                    <a:p>
                      <a:pPr rtl="0" fontAlgn="t">
                        <a:spcBef>
                          <a:spcPts val="0"/>
                        </a:spcBef>
                        <a:spcAft>
                          <a:spcPts val="0"/>
                        </a:spcAft>
                      </a:pPr>
                      <a:r>
                        <a:rPr lang="en-US" sz="1200">
                          <a:effectLst/>
                        </a:rPr>
                        <a:t>Access to Versus Information System technology</a:t>
                      </a:r>
                      <a:endParaRPr lang="en-US">
                        <a:effectLst/>
                      </a:endParaRPr>
                    </a:p>
                  </a:txBody>
                  <a:tcPr marL="63500" marR="63500" marT="63500" marB="63500">
                    <a:solidFill>
                      <a:schemeClr val="accent6">
                        <a:lumMod val="40000"/>
                        <a:lumOff val="60000"/>
                      </a:schemeClr>
                    </a:solidFill>
                  </a:tcPr>
                </a:tc>
                <a:tc>
                  <a:txBody>
                    <a:bodyPr/>
                    <a:lstStyle/>
                    <a:p>
                      <a:pPr rtl="0" fontAlgn="t">
                        <a:spcBef>
                          <a:spcPts val="0"/>
                        </a:spcBef>
                        <a:spcAft>
                          <a:spcPts val="0"/>
                        </a:spcAft>
                      </a:pPr>
                      <a:r>
                        <a:rPr lang="en-US" sz="1200">
                          <a:effectLst/>
                        </a:rPr>
                        <a:t>Tracking location of antibiotics from the pharmacy</a:t>
                      </a:r>
                      <a:endParaRPr lang="en-US">
                        <a:effectLst/>
                      </a:endParaRPr>
                    </a:p>
                  </a:txBody>
                  <a:tcPr marL="63500" marR="63500" marT="63500" marB="63500">
                    <a:solidFill>
                      <a:schemeClr val="accent6">
                        <a:lumMod val="40000"/>
                        <a:lumOff val="60000"/>
                      </a:schemeClr>
                    </a:solidFill>
                  </a:tcPr>
                </a:tc>
                <a:tc>
                  <a:txBody>
                    <a:bodyPr/>
                    <a:lstStyle/>
                    <a:p>
                      <a:pPr rtl="0" fontAlgn="t">
                        <a:spcBef>
                          <a:spcPts val="0"/>
                        </a:spcBef>
                        <a:spcAft>
                          <a:spcPts val="0"/>
                        </a:spcAft>
                      </a:pPr>
                      <a:r>
                        <a:rPr lang="en-US" sz="1200">
                          <a:effectLst/>
                        </a:rPr>
                        <a:t>Still need access to the API</a:t>
                      </a:r>
                    </a:p>
                    <a:p>
                      <a:pPr lvl="0">
                        <a:spcBef>
                          <a:spcPts val="0"/>
                        </a:spcBef>
                        <a:spcAft>
                          <a:spcPts val="0"/>
                        </a:spcAft>
                        <a:buNone/>
                      </a:pPr>
                      <a:r>
                        <a:rPr lang="en-US" sz="1200">
                          <a:effectLst/>
                        </a:rPr>
                        <a:t>Cannot get ahold of the tags</a:t>
                      </a:r>
                    </a:p>
                  </a:txBody>
                  <a:tcPr marL="63500" marR="63500" marT="63500" marB="63500">
                    <a:solidFill>
                      <a:schemeClr val="accent6">
                        <a:lumMod val="40000"/>
                        <a:lumOff val="60000"/>
                      </a:schemeClr>
                    </a:solidFill>
                  </a:tcPr>
                </a:tc>
                <a:tc>
                  <a:txBody>
                    <a:bodyPr/>
                    <a:lstStyle/>
                    <a:p>
                      <a:pPr rtl="0" fontAlgn="t">
                        <a:spcBef>
                          <a:spcPts val="0"/>
                        </a:spcBef>
                        <a:spcAft>
                          <a:spcPts val="0"/>
                        </a:spcAft>
                      </a:pPr>
                      <a:r>
                        <a:rPr lang="en-US" sz="1200">
                          <a:effectLst/>
                        </a:rPr>
                        <a:t>2/28</a:t>
                      </a:r>
                      <a:endParaRPr lang="en-US">
                        <a:effectLst/>
                      </a:endParaRPr>
                    </a:p>
                  </a:txBody>
                  <a:tcPr marL="63500" marR="63500" marT="63500" marB="63500">
                    <a:solidFill>
                      <a:schemeClr val="accent6">
                        <a:lumMod val="40000"/>
                        <a:lumOff val="60000"/>
                      </a:schemeClr>
                    </a:solidFill>
                  </a:tcPr>
                </a:tc>
                <a:tc>
                  <a:txBody>
                    <a:bodyPr/>
                    <a:lstStyle/>
                    <a:p>
                      <a:pPr rtl="0" fontAlgn="t">
                        <a:spcBef>
                          <a:spcPts val="0"/>
                        </a:spcBef>
                        <a:spcAft>
                          <a:spcPts val="0"/>
                        </a:spcAft>
                      </a:pPr>
                      <a:r>
                        <a:rPr lang="en-US" sz="1200">
                          <a:effectLst/>
                        </a:rPr>
                        <a:t>3/16</a:t>
                      </a:r>
                      <a:endParaRPr lang="en-US">
                        <a:effectLst/>
                      </a:endParaRPr>
                    </a:p>
                  </a:txBody>
                  <a:tcPr marL="63500" marR="63500" marT="63500" marB="63500">
                    <a:solidFill>
                      <a:schemeClr val="accent6">
                        <a:lumMod val="40000"/>
                        <a:lumOff val="60000"/>
                      </a:schemeClr>
                    </a:solidFill>
                  </a:tcPr>
                </a:tc>
                <a:tc>
                  <a:txBody>
                    <a:bodyPr/>
                    <a:lstStyle/>
                    <a:p>
                      <a:pPr rtl="0" fontAlgn="t">
                        <a:spcBef>
                          <a:spcPts val="0"/>
                        </a:spcBef>
                        <a:spcAft>
                          <a:spcPts val="0"/>
                        </a:spcAft>
                      </a:pPr>
                      <a:r>
                        <a:rPr lang="en-US" sz="1200" strike="sngStrike">
                          <a:effectLst/>
                        </a:rPr>
                        <a:t>Use our own tracking device like an Apple </a:t>
                      </a:r>
                      <a:r>
                        <a:rPr lang="en-US" sz="1200" strike="sngStrike" err="1">
                          <a:effectLst/>
                        </a:rPr>
                        <a:t>AirTag</a:t>
                      </a:r>
                      <a:r>
                        <a:rPr lang="en-US" sz="1200" strike="sngStrike">
                          <a:effectLst/>
                        </a:rPr>
                        <a:t> and find out how to export that location data </a:t>
                      </a:r>
                      <a:endParaRPr lang="en-US" strike="sngStrike">
                        <a:effectLst/>
                      </a:endParaRPr>
                    </a:p>
                    <a:p>
                      <a:pPr rtl="0" fontAlgn="t">
                        <a:spcBef>
                          <a:spcPts val="0"/>
                        </a:spcBef>
                        <a:spcAft>
                          <a:spcPts val="0"/>
                        </a:spcAft>
                      </a:pPr>
                      <a:r>
                        <a:rPr lang="en-US" sz="1200" b="1">
                          <a:effectLst/>
                        </a:rPr>
                        <a:t>Use barcode system</a:t>
                      </a:r>
                      <a:endParaRPr lang="en-US" b="1">
                        <a:effectLst/>
                      </a:endParaRPr>
                    </a:p>
                  </a:txBody>
                  <a:tcPr marL="63500" marR="63500" marT="63500" marB="63500">
                    <a:solidFill>
                      <a:schemeClr val="accent6">
                        <a:lumMod val="40000"/>
                        <a:lumOff val="60000"/>
                      </a:schemeClr>
                    </a:solidFill>
                  </a:tcPr>
                </a:tc>
                <a:extLst>
                  <a:ext uri="{0D108BD9-81ED-4DB2-BD59-A6C34878D82A}">
                    <a16:rowId xmlns:a16="http://schemas.microsoft.com/office/drawing/2014/main" val="2200786807"/>
                  </a:ext>
                </a:extLst>
              </a:tr>
              <a:tr h="915921">
                <a:tc>
                  <a:txBody>
                    <a:bodyPr/>
                    <a:lstStyle/>
                    <a:p>
                      <a:pPr rtl="0" fontAlgn="t">
                        <a:spcBef>
                          <a:spcPts val="0"/>
                        </a:spcBef>
                        <a:spcAft>
                          <a:spcPts val="0"/>
                        </a:spcAft>
                      </a:pPr>
                      <a:r>
                        <a:rPr lang="en-US" sz="1200">
                          <a:effectLst/>
                        </a:rPr>
                        <a:t>Access to timestamp data</a:t>
                      </a:r>
                      <a:endParaRPr lang="en-US">
                        <a:effectLst/>
                      </a:endParaRPr>
                    </a:p>
                  </a:txBody>
                  <a:tcPr marL="63500" marR="63500" marT="63500" marB="63500">
                    <a:solidFill>
                      <a:srgbClr val="92D050"/>
                    </a:solidFill>
                  </a:tcPr>
                </a:tc>
                <a:tc>
                  <a:txBody>
                    <a:bodyPr/>
                    <a:lstStyle/>
                    <a:p>
                      <a:pPr rtl="0" fontAlgn="t">
                        <a:spcBef>
                          <a:spcPts val="0"/>
                        </a:spcBef>
                        <a:spcAft>
                          <a:spcPts val="0"/>
                        </a:spcAft>
                      </a:pPr>
                      <a:r>
                        <a:rPr lang="en-US" sz="1200">
                          <a:effectLst/>
                        </a:rPr>
                        <a:t>Gap analysis for identifying solution space</a:t>
                      </a:r>
                      <a:endParaRPr lang="en-US">
                        <a:effectLst/>
                      </a:endParaRPr>
                    </a:p>
                  </a:txBody>
                  <a:tcPr marL="63500" marR="63500" marT="63500" marB="63500">
                    <a:solidFill>
                      <a:srgbClr val="92D050"/>
                    </a:solidFill>
                  </a:tcPr>
                </a:tc>
                <a:tc>
                  <a:txBody>
                    <a:bodyPr/>
                    <a:lstStyle/>
                    <a:p>
                      <a:pPr rtl="0" fontAlgn="t">
                        <a:spcBef>
                          <a:spcPts val="0"/>
                        </a:spcBef>
                        <a:spcAft>
                          <a:spcPts val="0"/>
                        </a:spcAft>
                      </a:pPr>
                      <a:r>
                        <a:rPr lang="en-US" sz="1200">
                          <a:effectLst/>
                        </a:rPr>
                        <a:t>We have some of the data but not all. IRB change was approved!</a:t>
                      </a:r>
                    </a:p>
                  </a:txBody>
                  <a:tcPr marL="63500" marR="63500" marT="63500" marB="63500">
                    <a:solidFill>
                      <a:srgbClr val="92D050"/>
                    </a:solidFill>
                  </a:tcPr>
                </a:tc>
                <a:tc>
                  <a:txBody>
                    <a:bodyPr/>
                    <a:lstStyle/>
                    <a:p>
                      <a:pPr rtl="0" fontAlgn="t">
                        <a:spcBef>
                          <a:spcPts val="0"/>
                        </a:spcBef>
                        <a:spcAft>
                          <a:spcPts val="0"/>
                        </a:spcAft>
                      </a:pPr>
                      <a:r>
                        <a:rPr lang="en-US" sz="1200">
                          <a:effectLst/>
                        </a:rPr>
                        <a:t>2/20</a:t>
                      </a:r>
                      <a:endParaRPr lang="en-US">
                        <a:effectLst/>
                      </a:endParaRPr>
                    </a:p>
                  </a:txBody>
                  <a:tcPr marL="63500" marR="63500" marT="63500" marB="63500">
                    <a:solidFill>
                      <a:srgbClr val="92D050"/>
                    </a:solidFill>
                  </a:tcPr>
                </a:tc>
                <a:tc>
                  <a:txBody>
                    <a:bodyPr/>
                    <a:lstStyle/>
                    <a:p>
                      <a:pPr rtl="0" fontAlgn="t">
                        <a:spcBef>
                          <a:spcPts val="0"/>
                        </a:spcBef>
                        <a:spcAft>
                          <a:spcPts val="0"/>
                        </a:spcAft>
                      </a:pPr>
                      <a:r>
                        <a:rPr lang="en-US" sz="1200" strike="sngStrike">
                          <a:effectLst/>
                        </a:rPr>
                        <a:t>3/16</a:t>
                      </a:r>
                      <a:r>
                        <a:rPr lang="en-US" sz="1200" strike="noStrike">
                          <a:effectLst/>
                        </a:rPr>
                        <a:t> </a:t>
                      </a:r>
                      <a:r>
                        <a:rPr lang="en-US" sz="1200" b="1" strike="noStrike">
                          <a:effectLst/>
                        </a:rPr>
                        <a:t>4/10</a:t>
                      </a:r>
                    </a:p>
                  </a:txBody>
                  <a:tcPr marL="63500" marR="63500" marT="63500" marB="63500">
                    <a:solidFill>
                      <a:srgbClr val="92D050"/>
                    </a:solidFill>
                  </a:tcPr>
                </a:tc>
                <a:tc>
                  <a:txBody>
                    <a:bodyPr/>
                    <a:lstStyle/>
                    <a:p>
                      <a:pPr rtl="0" fontAlgn="t">
                        <a:spcBef>
                          <a:spcPts val="0"/>
                        </a:spcBef>
                        <a:spcAft>
                          <a:spcPts val="0"/>
                        </a:spcAft>
                      </a:pPr>
                      <a:r>
                        <a:rPr lang="en-US" sz="1200">
                          <a:effectLst/>
                        </a:rPr>
                        <a:t>Conduct gap analysis using limited available data in combination with nurse interviews</a:t>
                      </a:r>
                      <a:endParaRPr lang="en-US">
                        <a:effectLst/>
                      </a:endParaRPr>
                    </a:p>
                  </a:txBody>
                  <a:tcPr marL="63500" marR="63500" marT="63500" marB="63500">
                    <a:solidFill>
                      <a:srgbClr val="92D050"/>
                    </a:solidFill>
                  </a:tcPr>
                </a:tc>
                <a:extLst>
                  <a:ext uri="{0D108BD9-81ED-4DB2-BD59-A6C34878D82A}">
                    <a16:rowId xmlns:a16="http://schemas.microsoft.com/office/drawing/2014/main" val="3006976668"/>
                  </a:ext>
                </a:extLst>
              </a:tr>
              <a:tr h="795405">
                <a:tc>
                  <a:txBody>
                    <a:bodyPr/>
                    <a:lstStyle/>
                    <a:p>
                      <a:pPr rtl="0" fontAlgn="t">
                        <a:spcBef>
                          <a:spcPts val="0"/>
                        </a:spcBef>
                        <a:spcAft>
                          <a:spcPts val="0"/>
                        </a:spcAft>
                      </a:pPr>
                      <a:r>
                        <a:rPr lang="en-US" sz="1200">
                          <a:effectLst/>
                        </a:rPr>
                        <a:t>HIPAA Training</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Access to certain datasets and Epic Secure Chat</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All trainings are complete</a:t>
                      </a:r>
                    </a:p>
                  </a:txBody>
                  <a:tcPr marL="63500" marR="63500" marT="63500" marB="63500">
                    <a:solidFill>
                      <a:srgbClr val="00B050"/>
                    </a:solidFill>
                  </a:tcPr>
                </a:tc>
                <a:tc>
                  <a:txBody>
                    <a:bodyPr/>
                    <a:lstStyle/>
                    <a:p>
                      <a:pPr rtl="0" fontAlgn="t">
                        <a:spcBef>
                          <a:spcPts val="0"/>
                        </a:spcBef>
                        <a:spcAft>
                          <a:spcPts val="0"/>
                        </a:spcAft>
                      </a:pPr>
                      <a:r>
                        <a:rPr lang="en-US" sz="1200">
                          <a:effectLst/>
                        </a:rPr>
                        <a:t>2/28</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4/13</a:t>
                      </a:r>
                      <a:endParaRPr lang="en-US">
                        <a:effectLst/>
                      </a:endParaRPr>
                    </a:p>
                  </a:txBody>
                  <a:tcPr marL="63500" marR="63500" marT="63500" marB="63500">
                    <a:solidFill>
                      <a:srgbClr val="00B050"/>
                    </a:solidFill>
                  </a:tcPr>
                </a:tc>
                <a:tc>
                  <a:txBody>
                    <a:bodyPr/>
                    <a:lstStyle/>
                    <a:p>
                      <a:pPr rtl="0" fontAlgn="t">
                        <a:spcBef>
                          <a:spcPts val="0"/>
                        </a:spcBef>
                        <a:spcAft>
                          <a:spcPts val="0"/>
                        </a:spcAft>
                      </a:pPr>
                      <a:r>
                        <a:rPr lang="en-US" sz="1200">
                          <a:effectLst/>
                        </a:rPr>
                        <a:t>May be able to use anonymized data for all analysis purposes</a:t>
                      </a:r>
                      <a:endParaRPr lang="en-US">
                        <a:effectLst/>
                      </a:endParaRPr>
                    </a:p>
                  </a:txBody>
                  <a:tcPr marL="63500" marR="63500" marT="63500" marB="63500">
                    <a:solidFill>
                      <a:srgbClr val="00B050"/>
                    </a:solidFill>
                  </a:tcPr>
                </a:tc>
                <a:extLst>
                  <a:ext uri="{0D108BD9-81ED-4DB2-BD59-A6C34878D82A}">
                    <a16:rowId xmlns:a16="http://schemas.microsoft.com/office/drawing/2014/main" val="2454039387"/>
                  </a:ext>
                </a:extLst>
              </a:tr>
            </a:tbl>
          </a:graphicData>
        </a:graphic>
      </p:graphicFrame>
    </p:spTree>
    <p:extLst>
      <p:ext uri="{BB962C8B-B14F-4D97-AF65-F5344CB8AC3E}">
        <p14:creationId xmlns:p14="http://schemas.microsoft.com/office/powerpoint/2010/main" val="194118225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85372F-9F06-4522-97C3-90BD96477AB1}"/>
              </a:ext>
            </a:extLst>
          </p:cNvPr>
          <p:cNvSpPr>
            <a:spLocks noGrp="1"/>
          </p:cNvSpPr>
          <p:nvPr>
            <p:ph type="title"/>
          </p:nvPr>
        </p:nvSpPr>
        <p:spPr/>
        <p:txBody>
          <a:bodyPr/>
          <a:lstStyle/>
          <a:p>
            <a:r>
              <a:rPr lang="en-US"/>
              <a:t>Copyright The Johns Hopkins University 2022. All rights reserved.</a:t>
            </a:r>
          </a:p>
        </p:txBody>
      </p:sp>
    </p:spTree>
    <p:extLst>
      <p:ext uri="{BB962C8B-B14F-4D97-AF65-F5344CB8AC3E}">
        <p14:creationId xmlns:p14="http://schemas.microsoft.com/office/powerpoint/2010/main" val="279817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anchor="b">
            <a:normAutofit/>
          </a:bodyPr>
          <a:lstStyle/>
          <a:p>
            <a:r>
              <a:rPr lang="en-US"/>
              <a:t>Project Summary</a:t>
            </a:r>
          </a:p>
        </p:txBody>
      </p:sp>
      <p:sp>
        <p:nvSpPr>
          <p:cNvPr id="5" name="Text Placeholder 4">
            <a:extLst>
              <a:ext uri="{FF2B5EF4-FFF2-40B4-BE49-F238E27FC236}">
                <a16:creationId xmlns:a16="http://schemas.microsoft.com/office/drawing/2014/main" id="{AC495863-18F0-D1CC-98C8-8AE5C1C026B2}"/>
              </a:ext>
            </a:extLst>
          </p:cNvPr>
          <p:cNvSpPr>
            <a:spLocks noGrp="1"/>
          </p:cNvSpPr>
          <p:nvPr>
            <p:ph type="body" sz="quarter" idx="16"/>
          </p:nvPr>
        </p:nvSpPr>
        <p:spPr>
          <a:xfrm>
            <a:off x="707136" y="1664499"/>
            <a:ext cx="10870507" cy="4179029"/>
          </a:xfrm>
        </p:spPr>
        <p:txBody>
          <a:bodyPr lIns="121920" tIns="60960" rIns="121920" bIns="60960" anchor="t">
            <a:normAutofit/>
          </a:bodyPr>
          <a:lstStyle/>
          <a:p>
            <a:pPr marL="343738" indent="-343738"/>
            <a:r>
              <a:rPr lang="en-US" sz="2400" b="1">
                <a:latin typeface="Tahoma"/>
                <a:ea typeface="Tahoma"/>
                <a:cs typeface="Tahoma"/>
              </a:rPr>
              <a:t>Goal</a:t>
            </a:r>
            <a:r>
              <a:rPr lang="en-US" sz="2400">
                <a:latin typeface="Tahoma"/>
                <a:ea typeface="Tahoma"/>
                <a:cs typeface="Tahoma"/>
              </a:rPr>
              <a:t>: Create a platform for sepsis management to allow antibiotics to be delivered from the pharmacy to the patient in under one hour</a:t>
            </a:r>
            <a:endParaRPr lang="en-US" sz="2400"/>
          </a:p>
          <a:p>
            <a:pPr marL="0" indent="0">
              <a:buNone/>
            </a:pPr>
            <a:endParaRPr lang="en-US"/>
          </a:p>
          <a:p>
            <a:pPr marL="343738" indent="-343738"/>
            <a:r>
              <a:rPr lang="en-US" sz="2400" b="1">
                <a:latin typeface="Tahoma"/>
                <a:ea typeface="Tahoma"/>
                <a:cs typeface="Tahoma"/>
              </a:rPr>
              <a:t>Solution:</a:t>
            </a:r>
          </a:p>
          <a:p>
            <a:pPr marL="756901" lvl="1" indent="-343738"/>
            <a:r>
              <a:rPr lang="en-US" sz="2400">
                <a:latin typeface="Tahoma"/>
                <a:ea typeface="Tahoma"/>
                <a:cs typeface="Tahoma"/>
              </a:rPr>
              <a:t>Track antibiotics</a:t>
            </a:r>
          </a:p>
          <a:p>
            <a:pPr marL="756901" lvl="1" indent="-343738"/>
            <a:r>
              <a:rPr lang="en-US" sz="2400">
                <a:latin typeface="Tahoma"/>
                <a:ea typeface="Tahoma"/>
                <a:cs typeface="Tahoma"/>
              </a:rPr>
              <a:t>Visualize process map </a:t>
            </a:r>
          </a:p>
          <a:p>
            <a:pPr marL="756901" lvl="1" indent="-343738"/>
            <a:r>
              <a:rPr lang="en-US" sz="2400">
                <a:latin typeface="Tahoma"/>
                <a:ea typeface="Tahoma"/>
                <a:cs typeface="Tahoma"/>
              </a:rPr>
              <a:t>Alert relevant sepsis team members</a:t>
            </a:r>
          </a:p>
        </p:txBody>
      </p:sp>
      <p:pic>
        <p:nvPicPr>
          <p:cNvPr id="7" name="Picture 2" descr="A picture containing text, electronics, display, monitor&#10;&#10;Description automatically generated">
            <a:extLst>
              <a:ext uri="{FF2B5EF4-FFF2-40B4-BE49-F238E27FC236}">
                <a16:creationId xmlns:a16="http://schemas.microsoft.com/office/drawing/2014/main" id="{3F7CA55B-C5D3-D503-248A-B5A3A7C307BB}"/>
              </a:ext>
            </a:extLst>
          </p:cNvPr>
          <p:cNvPicPr>
            <a:picLocks noChangeAspect="1"/>
          </p:cNvPicPr>
          <p:nvPr/>
        </p:nvPicPr>
        <p:blipFill rotWithShape="1">
          <a:blip r:embed="rId3"/>
          <a:srcRect l="-27" t="11022" r="200" b="11623"/>
          <a:stretch/>
        </p:blipFill>
        <p:spPr>
          <a:xfrm>
            <a:off x="6593164" y="2340399"/>
            <a:ext cx="5266315" cy="4079189"/>
          </a:xfrm>
          <a:prstGeom prst="rect">
            <a:avLst/>
          </a:prstGeom>
        </p:spPr>
      </p:pic>
      <p:pic>
        <p:nvPicPr>
          <p:cNvPr id="8" name="Picture 7" descr="Diagram&#10;&#10;Description automatically generated">
            <a:extLst>
              <a:ext uri="{FF2B5EF4-FFF2-40B4-BE49-F238E27FC236}">
                <a16:creationId xmlns:a16="http://schemas.microsoft.com/office/drawing/2014/main" id="{2E0585D6-8F29-4FBC-3AD2-07F017CBA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979" y="2671912"/>
            <a:ext cx="4818755" cy="2774397"/>
          </a:xfrm>
          <a:prstGeom prst="rect">
            <a:avLst/>
          </a:prstGeom>
        </p:spPr>
      </p:pic>
    </p:spTree>
    <p:extLst>
      <p:ext uri="{BB962C8B-B14F-4D97-AF65-F5344CB8AC3E}">
        <p14:creationId xmlns:p14="http://schemas.microsoft.com/office/powerpoint/2010/main" val="303617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t>Project Status</a:t>
            </a:r>
          </a:p>
        </p:txBody>
      </p:sp>
      <p:graphicFrame>
        <p:nvGraphicFramePr>
          <p:cNvPr id="3" name="Table 2">
            <a:extLst>
              <a:ext uri="{FF2B5EF4-FFF2-40B4-BE49-F238E27FC236}">
                <a16:creationId xmlns:a16="http://schemas.microsoft.com/office/drawing/2014/main" id="{7B23682C-E890-30F1-069F-B619803C8FB6}"/>
              </a:ext>
            </a:extLst>
          </p:cNvPr>
          <p:cNvGraphicFramePr>
            <a:graphicFrameLocks noGrp="1"/>
          </p:cNvGraphicFramePr>
          <p:nvPr>
            <p:extLst>
              <p:ext uri="{D42A27DB-BD31-4B8C-83A1-F6EECF244321}">
                <p14:modId xmlns:p14="http://schemas.microsoft.com/office/powerpoint/2010/main" val="2578766868"/>
              </p:ext>
            </p:extLst>
          </p:nvPr>
        </p:nvGraphicFramePr>
        <p:xfrm>
          <a:off x="835068" y="1680575"/>
          <a:ext cx="10627970" cy="4593381"/>
        </p:xfrm>
        <a:graphic>
          <a:graphicData uri="http://schemas.openxmlformats.org/drawingml/2006/table">
            <a:tbl>
              <a:tblPr firstRow="1" bandRow="1">
                <a:tableStyleId>{5C22544A-7EE6-4342-B048-85BDC9FD1C3A}</a:tableStyleId>
              </a:tblPr>
              <a:tblGrid>
                <a:gridCol w="2656993">
                  <a:extLst>
                    <a:ext uri="{9D8B030D-6E8A-4147-A177-3AD203B41FA5}">
                      <a16:colId xmlns:a16="http://schemas.microsoft.com/office/drawing/2014/main" val="704912628"/>
                    </a:ext>
                  </a:extLst>
                </a:gridCol>
                <a:gridCol w="3831660">
                  <a:extLst>
                    <a:ext uri="{9D8B030D-6E8A-4147-A177-3AD203B41FA5}">
                      <a16:colId xmlns:a16="http://schemas.microsoft.com/office/drawing/2014/main" val="799908629"/>
                    </a:ext>
                  </a:extLst>
                </a:gridCol>
                <a:gridCol w="1945576">
                  <a:extLst>
                    <a:ext uri="{9D8B030D-6E8A-4147-A177-3AD203B41FA5}">
                      <a16:colId xmlns:a16="http://schemas.microsoft.com/office/drawing/2014/main" val="2359174244"/>
                    </a:ext>
                  </a:extLst>
                </a:gridCol>
                <a:gridCol w="2193741">
                  <a:extLst>
                    <a:ext uri="{9D8B030D-6E8A-4147-A177-3AD203B41FA5}">
                      <a16:colId xmlns:a16="http://schemas.microsoft.com/office/drawing/2014/main" val="2143419389"/>
                    </a:ext>
                  </a:extLst>
                </a:gridCol>
              </a:tblGrid>
              <a:tr h="307690">
                <a:tc>
                  <a:txBody>
                    <a:bodyPr/>
                    <a:lstStyle/>
                    <a:p>
                      <a:pPr rtl="0" fontAlgn="t">
                        <a:spcBef>
                          <a:spcPts val="0"/>
                        </a:spcBef>
                        <a:spcAft>
                          <a:spcPts val="0"/>
                        </a:spcAft>
                      </a:pPr>
                      <a:r>
                        <a:rPr lang="en-US" sz="1200" u="none" strike="noStrike">
                          <a:effectLst/>
                        </a:rPr>
                        <a:t>Minimum Deliverable</a:t>
                      </a:r>
                      <a:endParaRPr lang="en-US">
                        <a:effectLst/>
                      </a:endParaRPr>
                    </a:p>
                  </a:txBody>
                  <a:tcPr marL="63500" marR="63500" marT="63500" marB="63500"/>
                </a:tc>
                <a:tc>
                  <a:txBody>
                    <a:bodyPr/>
                    <a:lstStyle/>
                    <a:p>
                      <a:pPr rtl="0" fontAlgn="t">
                        <a:spcBef>
                          <a:spcPts val="0"/>
                        </a:spcBef>
                        <a:spcAft>
                          <a:spcPts val="0"/>
                        </a:spcAft>
                      </a:pPr>
                      <a:r>
                        <a:rPr lang="en-US" sz="1200" u="none" strike="noStrike">
                          <a:effectLst/>
                        </a:rPr>
                        <a:t>Associated Tasks/Milestones</a:t>
                      </a:r>
                      <a:endParaRPr lang="en-US">
                        <a:effectLst/>
                      </a:endParaRPr>
                    </a:p>
                  </a:txBody>
                  <a:tcPr marL="63500" marR="63500" marT="63500" marB="63500"/>
                </a:tc>
                <a:tc>
                  <a:txBody>
                    <a:bodyPr/>
                    <a:lstStyle/>
                    <a:p>
                      <a:pPr rtl="0" fontAlgn="t">
                        <a:spcBef>
                          <a:spcPts val="0"/>
                        </a:spcBef>
                        <a:spcAft>
                          <a:spcPts val="0"/>
                        </a:spcAft>
                      </a:pPr>
                      <a:r>
                        <a:rPr lang="en-US" sz="1200" u="none" strike="noStrike">
                          <a:effectLst/>
                        </a:rPr>
                        <a:t>Expected Date</a:t>
                      </a:r>
                      <a:endParaRPr lang="en-US">
                        <a:effectLst/>
                      </a:endParaRPr>
                    </a:p>
                  </a:txBody>
                  <a:tcPr marL="63500" marR="63500" marT="63500" marB="63500"/>
                </a:tc>
                <a:tc>
                  <a:txBody>
                    <a:bodyPr/>
                    <a:lstStyle/>
                    <a:p>
                      <a:pPr lvl="0">
                        <a:spcBef>
                          <a:spcPts val="0"/>
                        </a:spcBef>
                        <a:spcAft>
                          <a:spcPts val="0"/>
                        </a:spcAft>
                        <a:buNone/>
                      </a:pPr>
                      <a:r>
                        <a:rPr lang="en-US" sz="1200" u="none" strike="noStrike">
                          <a:effectLst/>
                        </a:rPr>
                        <a:t>Status</a:t>
                      </a:r>
                    </a:p>
                  </a:txBody>
                  <a:tcPr marL="63500" marR="63500" marT="63500" marB="63500"/>
                </a:tc>
                <a:extLst>
                  <a:ext uri="{0D108BD9-81ED-4DB2-BD59-A6C34878D82A}">
                    <a16:rowId xmlns:a16="http://schemas.microsoft.com/office/drawing/2014/main" val="230188482"/>
                  </a:ext>
                </a:extLst>
              </a:tr>
              <a:tr h="639995">
                <a:tc rowSpan="3">
                  <a:txBody>
                    <a:bodyPr/>
                    <a:lstStyle/>
                    <a:p>
                      <a:pPr rtl="0" fontAlgn="t">
                        <a:spcBef>
                          <a:spcPts val="0"/>
                        </a:spcBef>
                        <a:spcAft>
                          <a:spcPts val="0"/>
                        </a:spcAft>
                      </a:pPr>
                      <a:r>
                        <a:rPr lang="en-US" sz="1200" u="none" strike="noStrike">
                          <a:effectLst/>
                        </a:rPr>
                        <a:t>Finalized process map of sepsis management workflow</a:t>
                      </a:r>
                      <a:endParaRPr lang="en-US">
                        <a:effectLst/>
                      </a:endParaRPr>
                    </a:p>
                    <a:p>
                      <a:pPr rtl="0" fontAlgn="t">
                        <a:spcBef>
                          <a:spcPts val="0"/>
                        </a:spcBef>
                        <a:spcAft>
                          <a:spcPts val="0"/>
                        </a:spcAft>
                      </a:pPr>
                      <a:r>
                        <a:rPr lang="en-US" sz="1200" u="none" strike="noStrike">
                          <a:effectLst/>
                        </a:rPr>
                        <a:t>(Sofia and Rahul)</a:t>
                      </a:r>
                      <a:endParaRPr lang="en-US">
                        <a:effectLst/>
                      </a:endParaRPr>
                    </a:p>
                  </a:txBody>
                  <a:tcPr marL="63500" marR="63500" marT="63500" marB="63500"/>
                </a:tc>
                <a:tc>
                  <a:txBody>
                    <a:bodyPr/>
                    <a:lstStyle/>
                    <a:p>
                      <a:pPr lvl="0" rtl="0">
                        <a:spcBef>
                          <a:spcPts val="0"/>
                        </a:spcBef>
                        <a:spcAft>
                          <a:spcPts val="0"/>
                        </a:spcAft>
                        <a:buNone/>
                      </a:pPr>
                      <a:r>
                        <a:rPr lang="en-US" sz="1200" strike="noStrike">
                          <a:effectLst/>
                        </a:rPr>
                        <a:t>Shadow Dr. Fackler in the PICU to observe the steps of antibiotic delivery during sepsis management</a:t>
                      </a:r>
                      <a:endParaRPr lang="en-US" strike="noStrike">
                        <a:effectLst/>
                      </a:endParaRPr>
                    </a:p>
                  </a:txBody>
                  <a:tcPr marL="63500" marR="63500" marT="63500" marB="63500"/>
                </a:tc>
                <a:tc>
                  <a:txBody>
                    <a:bodyPr/>
                    <a:lstStyle/>
                    <a:p>
                      <a:pPr rtl="0" fontAlgn="t">
                        <a:spcBef>
                          <a:spcPts val="0"/>
                        </a:spcBef>
                        <a:spcAft>
                          <a:spcPts val="0"/>
                        </a:spcAft>
                      </a:pPr>
                      <a:r>
                        <a:rPr lang="en-US" sz="1200" u="none" strike="noStrike">
                          <a:effectLst/>
                        </a:rPr>
                        <a:t>2/21</a:t>
                      </a:r>
                      <a:endParaRPr lang="en-US">
                        <a:effectLst/>
                      </a:endParaRPr>
                    </a:p>
                  </a:txBody>
                  <a:tcPr marL="63500" marR="63500" marT="63500" marB="63500"/>
                </a:tc>
                <a:tc>
                  <a:txBody>
                    <a:bodyPr/>
                    <a:lstStyle/>
                    <a:p>
                      <a:pPr lvl="0">
                        <a:spcBef>
                          <a:spcPts val="0"/>
                        </a:spcBef>
                        <a:spcAft>
                          <a:spcPts val="0"/>
                        </a:spcAft>
                        <a:buNone/>
                      </a:pPr>
                      <a:r>
                        <a:rPr lang="en-US" sz="1200" b="1" u="none" strike="noStrike">
                          <a:effectLst/>
                        </a:rPr>
                        <a:t>Completed 2/21</a:t>
                      </a:r>
                    </a:p>
                  </a:txBody>
                  <a:tcPr marL="63500" marR="63500" marT="63500" marB="63500"/>
                </a:tc>
                <a:extLst>
                  <a:ext uri="{0D108BD9-81ED-4DB2-BD59-A6C34878D82A}">
                    <a16:rowId xmlns:a16="http://schemas.microsoft.com/office/drawing/2014/main" val="912541184"/>
                  </a:ext>
                </a:extLst>
              </a:tr>
              <a:tr h="467689">
                <a:tc vMerge="1">
                  <a:txBody>
                    <a:bodyPr/>
                    <a:lstStyle/>
                    <a:p>
                      <a:endParaRPr lang="en-US"/>
                    </a:p>
                  </a:txBody>
                  <a:tcPr/>
                </a:tc>
                <a:tc>
                  <a:txBody>
                    <a:bodyPr/>
                    <a:lstStyle/>
                    <a:p>
                      <a:pPr rtl="0" fontAlgn="t">
                        <a:spcBef>
                          <a:spcPts val="0"/>
                        </a:spcBef>
                        <a:spcAft>
                          <a:spcPts val="0"/>
                        </a:spcAft>
                      </a:pPr>
                      <a:r>
                        <a:rPr lang="en-US" sz="1200" strike="noStrike">
                          <a:effectLst/>
                        </a:rPr>
                        <a:t>Identify all team members involved in sepsis management at a role-level</a:t>
                      </a:r>
                      <a:endParaRPr lang="en-US" strike="noStrike">
                        <a:effectLst/>
                      </a:endParaRPr>
                    </a:p>
                  </a:txBody>
                  <a:tcPr marL="63500" marR="63500" marT="63500" marB="63500"/>
                </a:tc>
                <a:tc>
                  <a:txBody>
                    <a:bodyPr/>
                    <a:lstStyle/>
                    <a:p>
                      <a:pPr rtl="0" fontAlgn="t">
                        <a:spcBef>
                          <a:spcPts val="0"/>
                        </a:spcBef>
                        <a:spcAft>
                          <a:spcPts val="0"/>
                        </a:spcAft>
                      </a:pPr>
                      <a:r>
                        <a:rPr lang="en-US" sz="1200" u="none" strike="noStrike">
                          <a:effectLst/>
                        </a:rPr>
                        <a:t>3/2</a:t>
                      </a:r>
                      <a:endParaRPr lang="en-US">
                        <a:effectLst/>
                      </a:endParaRPr>
                    </a:p>
                  </a:txBody>
                  <a:tcPr marL="63500" marR="63500" marT="63500" marB="63500"/>
                </a:tc>
                <a:tc>
                  <a:txBody>
                    <a:bodyPr/>
                    <a:lstStyle/>
                    <a:p>
                      <a:pPr lvl="0">
                        <a:spcBef>
                          <a:spcPts val="0"/>
                        </a:spcBef>
                        <a:spcAft>
                          <a:spcPts val="0"/>
                        </a:spcAft>
                        <a:buNone/>
                      </a:pPr>
                      <a:r>
                        <a:rPr lang="en-US" sz="1200" b="1" u="none" strike="noStrike">
                          <a:effectLst/>
                        </a:rPr>
                        <a:t>Completed 3/2</a:t>
                      </a:r>
                    </a:p>
                  </a:txBody>
                  <a:tcPr marL="63500" marR="63500" marT="63500" marB="63500"/>
                </a:tc>
                <a:extLst>
                  <a:ext uri="{0D108BD9-81ED-4DB2-BD59-A6C34878D82A}">
                    <a16:rowId xmlns:a16="http://schemas.microsoft.com/office/drawing/2014/main" val="935299742"/>
                  </a:ext>
                </a:extLst>
              </a:tr>
              <a:tr h="812302">
                <a:tc vMerge="1">
                  <a:txBody>
                    <a:bodyPr/>
                    <a:lstStyle/>
                    <a:p>
                      <a:endParaRPr lang="en-US"/>
                    </a:p>
                  </a:txBody>
                  <a:tcPr/>
                </a:tc>
                <a:tc>
                  <a:txBody>
                    <a:bodyPr/>
                    <a:lstStyle/>
                    <a:p>
                      <a:pPr rtl="0" fontAlgn="t">
                        <a:spcBef>
                          <a:spcPts val="0"/>
                        </a:spcBef>
                        <a:spcAft>
                          <a:spcPts val="0"/>
                        </a:spcAft>
                      </a:pPr>
                      <a:r>
                        <a:rPr lang="en-US" sz="1200" strike="noStrike">
                          <a:effectLst/>
                        </a:rPr>
                        <a:t>Conduct clinician/provider interviews to augment the existing process map and identify commonly used communication platforms</a:t>
                      </a:r>
                      <a:endParaRPr lang="en-US" strike="noStrike">
                        <a:effectLst/>
                      </a:endParaRPr>
                    </a:p>
                  </a:txBody>
                  <a:tcPr marL="63500" marR="63500" marT="63500" marB="63500"/>
                </a:tc>
                <a:tc>
                  <a:txBody>
                    <a:bodyPr/>
                    <a:lstStyle/>
                    <a:p>
                      <a:pPr rtl="0" fontAlgn="t">
                        <a:spcBef>
                          <a:spcPts val="0"/>
                        </a:spcBef>
                        <a:spcAft>
                          <a:spcPts val="0"/>
                        </a:spcAft>
                      </a:pPr>
                      <a:r>
                        <a:rPr lang="en-US" sz="1200" u="none" strike="noStrike">
                          <a:effectLst/>
                        </a:rPr>
                        <a:t>3/7</a:t>
                      </a:r>
                      <a:endParaRPr lang="en-US">
                        <a:effectLst/>
                      </a:endParaRPr>
                    </a:p>
                  </a:txBody>
                  <a:tcPr marL="63500" marR="63500" marT="63500" marB="63500"/>
                </a:tc>
                <a:tc>
                  <a:txBody>
                    <a:bodyPr/>
                    <a:lstStyle/>
                    <a:p>
                      <a:pPr lvl="0">
                        <a:spcBef>
                          <a:spcPts val="0"/>
                        </a:spcBef>
                        <a:spcAft>
                          <a:spcPts val="0"/>
                        </a:spcAft>
                        <a:buNone/>
                      </a:pPr>
                      <a:r>
                        <a:rPr lang="en-US" sz="1200" b="1" u="none" strike="noStrike">
                          <a:effectLst/>
                        </a:rPr>
                        <a:t>Completed 3/9</a:t>
                      </a:r>
                    </a:p>
                  </a:txBody>
                  <a:tcPr marL="63500" marR="63500" marT="63500" marB="63500"/>
                </a:tc>
                <a:extLst>
                  <a:ext uri="{0D108BD9-81ED-4DB2-BD59-A6C34878D82A}">
                    <a16:rowId xmlns:a16="http://schemas.microsoft.com/office/drawing/2014/main" val="3478679061"/>
                  </a:ext>
                </a:extLst>
              </a:tr>
              <a:tr h="1009224">
                <a:tc>
                  <a:txBody>
                    <a:bodyPr/>
                    <a:lstStyle/>
                    <a:p>
                      <a:pPr rtl="0" fontAlgn="t">
                        <a:spcBef>
                          <a:spcPts val="0"/>
                        </a:spcBef>
                        <a:spcAft>
                          <a:spcPts val="0"/>
                        </a:spcAft>
                      </a:pPr>
                      <a:r>
                        <a:rPr lang="en-US" sz="1200" u="none" strike="sngStrike">
                          <a:effectLst/>
                        </a:rPr>
                        <a:t>Complete dataset of timestamps and locations for antibiotic delivery</a:t>
                      </a:r>
                      <a:endParaRPr lang="en-US" strike="sngStrike">
                        <a:effectLst/>
                      </a:endParaRPr>
                    </a:p>
                  </a:txBody>
                  <a:tcPr marL="63500" marR="63500" marT="63500" marB="63500"/>
                </a:tc>
                <a:tc>
                  <a:txBody>
                    <a:bodyPr/>
                    <a:lstStyle/>
                    <a:p>
                      <a:pPr rtl="0" fontAlgn="t">
                        <a:spcBef>
                          <a:spcPts val="0"/>
                        </a:spcBef>
                        <a:spcAft>
                          <a:spcPts val="0"/>
                        </a:spcAft>
                      </a:pPr>
                      <a:r>
                        <a:rPr lang="en-US" sz="1200" u="none" strike="sngStrike">
                          <a:effectLst/>
                        </a:rPr>
                        <a:t>Place a locator tag inside the bag containing the antibiotics to track its location and time throughout the delivery process and fill in the gaps in the existing timestamp data </a:t>
                      </a:r>
                      <a:r>
                        <a:rPr lang="en-US" sz="1200" b="0" i="0" u="none" strike="sngStrike" noProof="0">
                          <a:effectLst/>
                          <a:latin typeface="Tahoma"/>
                        </a:rPr>
                        <a:t>(Sofia)</a:t>
                      </a:r>
                      <a:endParaRPr lang="en-US" strike="sngStrike">
                        <a:effectLst/>
                      </a:endParaRPr>
                    </a:p>
                  </a:txBody>
                  <a:tcPr marL="63500" marR="63500" marT="63500" marB="63500"/>
                </a:tc>
                <a:tc>
                  <a:txBody>
                    <a:bodyPr/>
                    <a:lstStyle/>
                    <a:p>
                      <a:pPr rtl="0" fontAlgn="t">
                        <a:spcBef>
                          <a:spcPts val="0"/>
                        </a:spcBef>
                        <a:spcAft>
                          <a:spcPts val="0"/>
                        </a:spcAft>
                      </a:pPr>
                      <a:r>
                        <a:rPr lang="en-US" sz="1200" u="none" strike="sngStrike">
                          <a:effectLst/>
                        </a:rPr>
                        <a:t>3/9</a:t>
                      </a:r>
                      <a:endParaRPr lang="en-US" strike="sngStrike">
                        <a:effectLst/>
                      </a:endParaRPr>
                    </a:p>
                  </a:txBody>
                  <a:tcPr marL="63500" marR="63500" marT="63500" marB="63500"/>
                </a:tc>
                <a:tc>
                  <a:txBody>
                    <a:bodyPr/>
                    <a:lstStyle/>
                    <a:p>
                      <a:pPr lvl="0">
                        <a:spcBef>
                          <a:spcPts val="0"/>
                        </a:spcBef>
                        <a:spcAft>
                          <a:spcPts val="0"/>
                        </a:spcAft>
                        <a:buNone/>
                      </a:pPr>
                      <a:r>
                        <a:rPr lang="en-US" sz="1200" b="1" u="none" strike="noStrike">
                          <a:effectLst/>
                        </a:rPr>
                        <a:t>Infeasible for now</a:t>
                      </a:r>
                    </a:p>
                  </a:txBody>
                  <a:tcPr marL="63500" marR="63500" marT="63500" marB="63500"/>
                </a:tc>
                <a:extLst>
                  <a:ext uri="{0D108BD9-81ED-4DB2-BD59-A6C34878D82A}">
                    <a16:rowId xmlns:a16="http://schemas.microsoft.com/office/drawing/2014/main" val="2586227802"/>
                  </a:ext>
                </a:extLst>
              </a:tr>
              <a:tr h="1329220">
                <a:tc>
                  <a:txBody>
                    <a:bodyPr/>
                    <a:lstStyle/>
                    <a:p>
                      <a:pPr rtl="0" fontAlgn="t">
                        <a:spcBef>
                          <a:spcPts val="0"/>
                        </a:spcBef>
                        <a:spcAft>
                          <a:spcPts val="0"/>
                        </a:spcAft>
                      </a:pPr>
                      <a:r>
                        <a:rPr lang="en-US" sz="1200" u="none" strike="noStrike">
                          <a:effectLst/>
                        </a:rPr>
                        <a:t>Short report of gap analysis showing where a communication solution is most needed</a:t>
                      </a:r>
                      <a:endParaRPr lang="en-US">
                        <a:effectLst/>
                      </a:endParaRPr>
                    </a:p>
                  </a:txBody>
                  <a:tcPr marL="63500" marR="63500" marT="63500" marB="63500"/>
                </a:tc>
                <a:tc>
                  <a:txBody>
                    <a:bodyPr/>
                    <a:lstStyle/>
                    <a:p>
                      <a:pPr rtl="0" fontAlgn="t">
                        <a:spcBef>
                          <a:spcPts val="0"/>
                        </a:spcBef>
                        <a:spcAft>
                          <a:spcPts val="0"/>
                        </a:spcAft>
                      </a:pPr>
                      <a:r>
                        <a:rPr lang="en-US" sz="1200" u="none" strike="noStrike">
                          <a:effectLst/>
                        </a:rPr>
                        <a:t>Analyze the </a:t>
                      </a:r>
                      <a:r>
                        <a:rPr lang="en-US" sz="1200" strike="sngStrike">
                          <a:effectLst/>
                        </a:rPr>
                        <a:t>complete</a:t>
                      </a:r>
                      <a:r>
                        <a:rPr lang="en-US" sz="1200" u="none" strike="noStrike">
                          <a:effectLst/>
                        </a:rPr>
                        <a:t> </a:t>
                      </a:r>
                      <a:r>
                        <a:rPr lang="en-US" sz="1200" b="1" u="none" strike="noStrike">
                          <a:effectLst/>
                        </a:rPr>
                        <a:t>partial</a:t>
                      </a:r>
                      <a:r>
                        <a:rPr lang="en-US" sz="1200" u="none" strike="noStrike">
                          <a:effectLst/>
                        </a:rPr>
                        <a:t> timestamp data and see where the antibiotics are held up for the longest periods of time in order to cross-reference that with the process map to see where a solution would be most useful </a:t>
                      </a:r>
                      <a:r>
                        <a:rPr lang="en-US" sz="1200" b="0" i="0" u="none" strike="noStrike" noProof="0">
                          <a:effectLst/>
                          <a:latin typeface="Tahoma"/>
                        </a:rPr>
                        <a:t>(Sofia and Rahul)</a:t>
                      </a:r>
                      <a:endParaRPr lang="en-US">
                        <a:effectLst/>
                      </a:endParaRPr>
                    </a:p>
                  </a:txBody>
                  <a:tcPr marL="63500" marR="63500" marT="63500" marB="63500"/>
                </a:tc>
                <a:tc>
                  <a:txBody>
                    <a:bodyPr/>
                    <a:lstStyle/>
                    <a:p>
                      <a:pPr rtl="0" fontAlgn="t">
                        <a:spcBef>
                          <a:spcPts val="0"/>
                        </a:spcBef>
                        <a:spcAft>
                          <a:spcPts val="0"/>
                        </a:spcAft>
                      </a:pPr>
                      <a:r>
                        <a:rPr lang="en-US" sz="1200" strike="sngStrike">
                          <a:effectLst/>
                        </a:rPr>
                        <a:t>3/16 </a:t>
                      </a:r>
                      <a:r>
                        <a:rPr lang="en-US" sz="1200" strike="noStrike">
                          <a:effectLst/>
                        </a:rPr>
                        <a:t> </a:t>
                      </a:r>
                      <a:r>
                        <a:rPr lang="en-US" sz="1200" b="1" u="none" strike="noStrike">
                          <a:effectLst/>
                        </a:rPr>
                        <a:t>4/10</a:t>
                      </a:r>
                      <a:endParaRPr lang="en-US" b="1">
                        <a:effectLst/>
                      </a:endParaRPr>
                    </a:p>
                  </a:txBody>
                  <a:tcPr marL="63500" marR="63500" marT="63500" marB="63500"/>
                </a:tc>
                <a:tc>
                  <a:txBody>
                    <a:bodyPr/>
                    <a:lstStyle/>
                    <a:p>
                      <a:pPr lvl="0">
                        <a:spcBef>
                          <a:spcPts val="0"/>
                        </a:spcBef>
                        <a:spcAft>
                          <a:spcPts val="0"/>
                        </a:spcAft>
                        <a:buNone/>
                      </a:pPr>
                      <a:r>
                        <a:rPr lang="en-US" sz="1200" b="1" u="none" strike="noStrike">
                          <a:effectLst/>
                        </a:rPr>
                        <a:t>Delayed due to IRB and change in data management staff</a:t>
                      </a:r>
                      <a:endParaRPr lang="en-US" sz="1200" u="none" strike="noStrike">
                        <a:effectLst/>
                      </a:endParaRPr>
                    </a:p>
                  </a:txBody>
                  <a:tcPr marL="63500" marR="63500" marT="63500" marB="63500"/>
                </a:tc>
                <a:extLst>
                  <a:ext uri="{0D108BD9-81ED-4DB2-BD59-A6C34878D82A}">
                    <a16:rowId xmlns:a16="http://schemas.microsoft.com/office/drawing/2014/main" val="1356268272"/>
                  </a:ext>
                </a:extLst>
              </a:tr>
            </a:tbl>
          </a:graphicData>
        </a:graphic>
      </p:graphicFrame>
    </p:spTree>
    <p:extLst>
      <p:ext uri="{BB962C8B-B14F-4D97-AF65-F5344CB8AC3E}">
        <p14:creationId xmlns:p14="http://schemas.microsoft.com/office/powerpoint/2010/main" val="335687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t>Project Status (continued)</a:t>
            </a:r>
          </a:p>
        </p:txBody>
      </p:sp>
      <p:graphicFrame>
        <p:nvGraphicFramePr>
          <p:cNvPr id="5" name="Table 4">
            <a:extLst>
              <a:ext uri="{FF2B5EF4-FFF2-40B4-BE49-F238E27FC236}">
                <a16:creationId xmlns:a16="http://schemas.microsoft.com/office/drawing/2014/main" id="{E126085B-F14C-A716-D5B8-1A88C2258D62}"/>
              </a:ext>
            </a:extLst>
          </p:cNvPr>
          <p:cNvGraphicFramePr>
            <a:graphicFrameLocks noGrp="1"/>
          </p:cNvGraphicFramePr>
          <p:nvPr>
            <p:extLst>
              <p:ext uri="{D42A27DB-BD31-4B8C-83A1-F6EECF244321}">
                <p14:modId xmlns:p14="http://schemas.microsoft.com/office/powerpoint/2010/main" val="2011027829"/>
              </p:ext>
            </p:extLst>
          </p:nvPr>
        </p:nvGraphicFramePr>
        <p:xfrm>
          <a:off x="855945" y="1764082"/>
          <a:ext cx="10614952" cy="2885440"/>
        </p:xfrm>
        <a:graphic>
          <a:graphicData uri="http://schemas.openxmlformats.org/drawingml/2006/table">
            <a:tbl>
              <a:tblPr firstRow="1" bandRow="1">
                <a:tableStyleId>{5C22544A-7EE6-4342-B048-85BDC9FD1C3A}</a:tableStyleId>
              </a:tblPr>
              <a:tblGrid>
                <a:gridCol w="2653740">
                  <a:extLst>
                    <a:ext uri="{9D8B030D-6E8A-4147-A177-3AD203B41FA5}">
                      <a16:colId xmlns:a16="http://schemas.microsoft.com/office/drawing/2014/main" val="4194026436"/>
                    </a:ext>
                  </a:extLst>
                </a:gridCol>
                <a:gridCol w="3862191">
                  <a:extLst>
                    <a:ext uri="{9D8B030D-6E8A-4147-A177-3AD203B41FA5}">
                      <a16:colId xmlns:a16="http://schemas.microsoft.com/office/drawing/2014/main" val="2100647643"/>
                    </a:ext>
                  </a:extLst>
                </a:gridCol>
                <a:gridCol w="2087671">
                  <a:extLst>
                    <a:ext uri="{9D8B030D-6E8A-4147-A177-3AD203B41FA5}">
                      <a16:colId xmlns:a16="http://schemas.microsoft.com/office/drawing/2014/main" val="1399153434"/>
                    </a:ext>
                  </a:extLst>
                </a:gridCol>
                <a:gridCol w="2011350">
                  <a:extLst>
                    <a:ext uri="{9D8B030D-6E8A-4147-A177-3AD203B41FA5}">
                      <a16:colId xmlns:a16="http://schemas.microsoft.com/office/drawing/2014/main" val="3466836894"/>
                    </a:ext>
                  </a:extLst>
                </a:gridCol>
              </a:tblGrid>
              <a:tr h="279400">
                <a:tc>
                  <a:txBody>
                    <a:bodyPr/>
                    <a:lstStyle/>
                    <a:p>
                      <a:pPr rtl="0" fontAlgn="t">
                        <a:spcBef>
                          <a:spcPts val="0"/>
                        </a:spcBef>
                        <a:spcAft>
                          <a:spcPts val="0"/>
                        </a:spcAft>
                      </a:pPr>
                      <a:r>
                        <a:rPr lang="en-US" sz="1200">
                          <a:effectLst/>
                        </a:rPr>
                        <a:t>Expected Deliverable</a:t>
                      </a:r>
                      <a:endParaRPr lang="en-US">
                        <a:effectLst/>
                      </a:endParaRPr>
                    </a:p>
                  </a:txBody>
                  <a:tcPr marL="63500" marR="63500" marT="63500" marB="63500"/>
                </a:tc>
                <a:tc>
                  <a:txBody>
                    <a:bodyPr/>
                    <a:lstStyle/>
                    <a:p>
                      <a:pPr rtl="0" fontAlgn="t">
                        <a:spcBef>
                          <a:spcPts val="0"/>
                        </a:spcBef>
                        <a:spcAft>
                          <a:spcPts val="0"/>
                        </a:spcAft>
                      </a:pPr>
                      <a:r>
                        <a:rPr lang="en-US" sz="1200">
                          <a:effectLst/>
                        </a:rPr>
                        <a:t>Associated Tasks/Milestones</a:t>
                      </a:r>
                      <a:endParaRPr lang="en-US">
                        <a:effectLst/>
                      </a:endParaRPr>
                    </a:p>
                  </a:txBody>
                  <a:tcPr marL="63500" marR="63500" marT="63500" marB="63500"/>
                </a:tc>
                <a:tc>
                  <a:txBody>
                    <a:bodyPr/>
                    <a:lstStyle/>
                    <a:p>
                      <a:pPr rtl="0" fontAlgn="t">
                        <a:spcBef>
                          <a:spcPts val="0"/>
                        </a:spcBef>
                        <a:spcAft>
                          <a:spcPts val="0"/>
                        </a:spcAft>
                      </a:pPr>
                      <a:r>
                        <a:rPr lang="en-US" sz="1200">
                          <a:effectLst/>
                        </a:rPr>
                        <a:t>Expected Date</a:t>
                      </a:r>
                      <a:endParaRPr lang="en-US">
                        <a:effectLst/>
                      </a:endParaRPr>
                    </a:p>
                  </a:txBody>
                  <a:tcPr marL="63500" marR="63500" marT="63500" marB="63500"/>
                </a:tc>
                <a:tc>
                  <a:txBody>
                    <a:bodyPr/>
                    <a:lstStyle/>
                    <a:p>
                      <a:pPr lvl="0">
                        <a:spcBef>
                          <a:spcPts val="0"/>
                        </a:spcBef>
                        <a:spcAft>
                          <a:spcPts val="0"/>
                        </a:spcAft>
                        <a:buNone/>
                      </a:pPr>
                      <a:r>
                        <a:rPr lang="en-US" sz="1200">
                          <a:effectLst/>
                        </a:rPr>
                        <a:t>Status</a:t>
                      </a:r>
                    </a:p>
                  </a:txBody>
                  <a:tcPr marL="63500" marR="63500" marT="63500" marB="63500"/>
                </a:tc>
                <a:extLst>
                  <a:ext uri="{0D108BD9-81ED-4DB2-BD59-A6C34878D82A}">
                    <a16:rowId xmlns:a16="http://schemas.microsoft.com/office/drawing/2014/main" val="1602500134"/>
                  </a:ext>
                </a:extLst>
              </a:tr>
              <a:tr h="279400">
                <a:tc rowSpan="3">
                  <a:txBody>
                    <a:bodyPr/>
                    <a:lstStyle/>
                    <a:p>
                      <a:pPr rtl="0" fontAlgn="t">
                        <a:spcBef>
                          <a:spcPts val="0"/>
                        </a:spcBef>
                        <a:spcAft>
                          <a:spcPts val="0"/>
                        </a:spcAft>
                      </a:pPr>
                      <a:r>
                        <a:rPr lang="en-US" sz="1200">
                          <a:effectLst/>
                        </a:rPr>
                        <a:t>Physical prototype of communication solution that allows providers to visualize where the antibiotics are within the hospital</a:t>
                      </a:r>
                      <a:endParaRPr lang="en-US">
                        <a:effectLst/>
                      </a:endParaRPr>
                    </a:p>
                  </a:txBody>
                  <a:tcPr marL="63500" marR="63500" marT="63500" marB="63500"/>
                </a:tc>
                <a:tc>
                  <a:txBody>
                    <a:bodyPr/>
                    <a:lstStyle/>
                    <a:p>
                      <a:pPr rtl="0" fontAlgn="t">
                        <a:spcBef>
                          <a:spcPts val="0"/>
                        </a:spcBef>
                        <a:spcAft>
                          <a:spcPts val="0"/>
                        </a:spcAft>
                      </a:pPr>
                      <a:r>
                        <a:rPr lang="en-US" sz="1200">
                          <a:effectLst/>
                        </a:rPr>
                        <a:t>Test out the Versus Information System (VIS) to see if antibiotic location can be accurately and reliably tracked and exported outside of their software. </a:t>
                      </a:r>
                      <a:r>
                        <a:rPr lang="en-US" sz="1200" b="1">
                          <a:effectLst/>
                        </a:rPr>
                        <a:t>Use barcode scanning as a tracking alternative if this doesn't work.</a:t>
                      </a:r>
                    </a:p>
                    <a:p>
                      <a:pPr rtl="0" fontAlgn="t">
                        <a:spcBef>
                          <a:spcPts val="0"/>
                        </a:spcBef>
                        <a:spcAft>
                          <a:spcPts val="0"/>
                        </a:spcAft>
                      </a:pPr>
                      <a:r>
                        <a:rPr lang="en-US" sz="1200">
                          <a:effectLst/>
                        </a:rPr>
                        <a:t>(Sofia)</a:t>
                      </a:r>
                      <a:endParaRPr lang="en-US">
                        <a:effectLst/>
                      </a:endParaRPr>
                    </a:p>
                  </a:txBody>
                  <a:tcPr marL="63500" marR="63500" marT="63500" marB="63500"/>
                </a:tc>
                <a:tc>
                  <a:txBody>
                    <a:bodyPr/>
                    <a:lstStyle/>
                    <a:p>
                      <a:pPr rtl="0" fontAlgn="t">
                        <a:spcBef>
                          <a:spcPts val="0"/>
                        </a:spcBef>
                        <a:spcAft>
                          <a:spcPts val="0"/>
                        </a:spcAft>
                      </a:pPr>
                      <a:r>
                        <a:rPr lang="en-US" sz="1200" strike="sngStrike">
                          <a:effectLst/>
                        </a:rPr>
                        <a:t>4/6</a:t>
                      </a:r>
                      <a:r>
                        <a:rPr lang="en-US" sz="1200">
                          <a:effectLst/>
                        </a:rPr>
                        <a:t> </a:t>
                      </a:r>
                      <a:r>
                        <a:rPr lang="en-US" sz="1200" b="1">
                          <a:effectLst/>
                        </a:rPr>
                        <a:t>4/14</a:t>
                      </a:r>
                      <a:endParaRPr lang="en-US" b="1">
                        <a:effectLst/>
                      </a:endParaRPr>
                    </a:p>
                  </a:txBody>
                  <a:tcPr marL="63500" marR="63500" marT="63500" marB="63500"/>
                </a:tc>
                <a:tc>
                  <a:txBody>
                    <a:bodyPr/>
                    <a:lstStyle/>
                    <a:p>
                      <a:pPr lvl="0">
                        <a:spcBef>
                          <a:spcPts val="0"/>
                        </a:spcBef>
                        <a:spcAft>
                          <a:spcPts val="0"/>
                        </a:spcAft>
                        <a:buNone/>
                      </a:pPr>
                      <a:r>
                        <a:rPr lang="en-US" sz="1200" b="1">
                          <a:effectLst/>
                        </a:rPr>
                        <a:t>Delayed – preemptively extended the deadline</a:t>
                      </a:r>
                      <a:endParaRPr lang="en-US" sz="1200" b="0">
                        <a:effectLst/>
                      </a:endParaRPr>
                    </a:p>
                  </a:txBody>
                  <a:tcPr marL="63500" marR="63500" marT="63500" marB="63500"/>
                </a:tc>
                <a:extLst>
                  <a:ext uri="{0D108BD9-81ED-4DB2-BD59-A6C34878D82A}">
                    <a16:rowId xmlns:a16="http://schemas.microsoft.com/office/drawing/2014/main" val="4242101401"/>
                  </a:ext>
                </a:extLst>
              </a:tr>
              <a:tr h="279400">
                <a:tc vMerge="1">
                  <a:txBody>
                    <a:bodyPr/>
                    <a:lstStyle/>
                    <a:p>
                      <a:endParaRPr lang="en-US"/>
                    </a:p>
                  </a:txBody>
                  <a:tcPr/>
                </a:tc>
                <a:tc>
                  <a:txBody>
                    <a:bodyPr/>
                    <a:lstStyle/>
                    <a:p>
                      <a:pPr rtl="0" fontAlgn="t">
                        <a:spcBef>
                          <a:spcPts val="0"/>
                        </a:spcBef>
                        <a:spcAft>
                          <a:spcPts val="0"/>
                        </a:spcAft>
                      </a:pPr>
                      <a:r>
                        <a:rPr lang="en-US" sz="1200">
                          <a:effectLst/>
                        </a:rPr>
                        <a:t>Correlate antibiotic location with the roles of team members as described in the process map</a:t>
                      </a:r>
                      <a:endParaRPr lang="en-US">
                        <a:effectLst/>
                      </a:endParaRPr>
                    </a:p>
                    <a:p>
                      <a:pPr rtl="0" fontAlgn="t">
                        <a:spcBef>
                          <a:spcPts val="0"/>
                        </a:spcBef>
                        <a:spcAft>
                          <a:spcPts val="0"/>
                        </a:spcAft>
                      </a:pPr>
                      <a:r>
                        <a:rPr lang="en-US" sz="1200">
                          <a:effectLst/>
                        </a:rPr>
                        <a:t>(Sofia)</a:t>
                      </a:r>
                      <a:endParaRPr lang="en-US">
                        <a:effectLst/>
                      </a:endParaRPr>
                    </a:p>
                  </a:txBody>
                  <a:tcPr marL="63500" marR="63500" marT="63500" marB="63500"/>
                </a:tc>
                <a:tc>
                  <a:txBody>
                    <a:bodyPr/>
                    <a:lstStyle/>
                    <a:p>
                      <a:pPr rtl="0" fontAlgn="t">
                        <a:spcBef>
                          <a:spcPts val="0"/>
                        </a:spcBef>
                        <a:spcAft>
                          <a:spcPts val="0"/>
                        </a:spcAft>
                      </a:pPr>
                      <a:r>
                        <a:rPr lang="en-US" sz="1200">
                          <a:effectLst/>
                        </a:rPr>
                        <a:t>4/20</a:t>
                      </a:r>
                      <a:endParaRPr lang="en-US">
                        <a:effectLst/>
                      </a:endParaRPr>
                    </a:p>
                  </a:txBody>
                  <a:tcPr marL="63500" marR="63500" marT="63500" marB="63500"/>
                </a:tc>
                <a:tc>
                  <a:txBody>
                    <a:bodyPr/>
                    <a:lstStyle/>
                    <a:p>
                      <a:pPr lvl="0">
                        <a:spcBef>
                          <a:spcPts val="0"/>
                        </a:spcBef>
                        <a:spcAft>
                          <a:spcPts val="0"/>
                        </a:spcAft>
                        <a:buNone/>
                      </a:pPr>
                      <a:r>
                        <a:rPr lang="en-US" sz="1200" b="1">
                          <a:effectLst/>
                        </a:rPr>
                        <a:t>On track</a:t>
                      </a:r>
                      <a:endParaRPr lang="en-US" sz="1200">
                        <a:effectLst/>
                      </a:endParaRPr>
                    </a:p>
                  </a:txBody>
                  <a:tcPr marL="63500" marR="63500" marT="63500" marB="63500"/>
                </a:tc>
                <a:extLst>
                  <a:ext uri="{0D108BD9-81ED-4DB2-BD59-A6C34878D82A}">
                    <a16:rowId xmlns:a16="http://schemas.microsoft.com/office/drawing/2014/main" val="3303751382"/>
                  </a:ext>
                </a:extLst>
              </a:tr>
              <a:tr h="279400">
                <a:tc vMerge="1">
                  <a:txBody>
                    <a:bodyPr/>
                    <a:lstStyle/>
                    <a:p>
                      <a:endParaRPr lang="en-US"/>
                    </a:p>
                  </a:txBody>
                  <a:tcPr/>
                </a:tc>
                <a:tc>
                  <a:txBody>
                    <a:bodyPr/>
                    <a:lstStyle/>
                    <a:p>
                      <a:pPr rtl="0" fontAlgn="t">
                        <a:spcBef>
                          <a:spcPts val="0"/>
                        </a:spcBef>
                        <a:spcAft>
                          <a:spcPts val="0"/>
                        </a:spcAft>
                      </a:pPr>
                      <a:r>
                        <a:rPr lang="en-US" sz="1200">
                          <a:effectLst/>
                        </a:rPr>
                        <a:t>Set up alerts to automatically inform the relevant personnel when it is their turn</a:t>
                      </a:r>
                      <a:endParaRPr lang="en-US">
                        <a:effectLst/>
                      </a:endParaRPr>
                    </a:p>
                    <a:p>
                      <a:pPr rtl="0" fontAlgn="t">
                        <a:spcBef>
                          <a:spcPts val="0"/>
                        </a:spcBef>
                        <a:spcAft>
                          <a:spcPts val="0"/>
                        </a:spcAft>
                      </a:pPr>
                      <a:r>
                        <a:rPr lang="en-US" sz="1200">
                          <a:effectLst/>
                        </a:rPr>
                        <a:t>(Rahul)</a:t>
                      </a:r>
                      <a:endParaRPr lang="en-US">
                        <a:effectLst/>
                      </a:endParaRPr>
                    </a:p>
                  </a:txBody>
                  <a:tcPr marL="63500" marR="63500" marT="63500" marB="63500"/>
                </a:tc>
                <a:tc>
                  <a:txBody>
                    <a:bodyPr/>
                    <a:lstStyle/>
                    <a:p>
                      <a:pPr rtl="0" fontAlgn="t">
                        <a:spcBef>
                          <a:spcPts val="0"/>
                        </a:spcBef>
                        <a:spcAft>
                          <a:spcPts val="0"/>
                        </a:spcAft>
                      </a:pPr>
                      <a:r>
                        <a:rPr lang="en-US" sz="1200">
                          <a:effectLst/>
                        </a:rPr>
                        <a:t>4/27</a:t>
                      </a:r>
                      <a:endParaRPr lang="en-US">
                        <a:effectLst/>
                      </a:endParaRPr>
                    </a:p>
                  </a:txBody>
                  <a:tcPr marL="63500" marR="63500" marT="63500" marB="63500"/>
                </a:tc>
                <a:tc>
                  <a:txBody>
                    <a:bodyPr/>
                    <a:lstStyle/>
                    <a:p>
                      <a:pPr lvl="0">
                        <a:spcBef>
                          <a:spcPts val="0"/>
                        </a:spcBef>
                        <a:spcAft>
                          <a:spcPts val="0"/>
                        </a:spcAft>
                        <a:buNone/>
                      </a:pPr>
                      <a:r>
                        <a:rPr lang="en-US" sz="1200" b="1">
                          <a:effectLst/>
                        </a:rPr>
                        <a:t>On track</a:t>
                      </a:r>
                      <a:endParaRPr lang="en-US" sz="1200">
                        <a:effectLst/>
                      </a:endParaRPr>
                    </a:p>
                  </a:txBody>
                  <a:tcPr marL="63500" marR="63500" marT="63500" marB="63500"/>
                </a:tc>
                <a:extLst>
                  <a:ext uri="{0D108BD9-81ED-4DB2-BD59-A6C34878D82A}">
                    <a16:rowId xmlns:a16="http://schemas.microsoft.com/office/drawing/2014/main" val="1277062734"/>
                  </a:ext>
                </a:extLst>
              </a:tr>
            </a:tbl>
          </a:graphicData>
        </a:graphic>
      </p:graphicFrame>
    </p:spTree>
    <p:extLst>
      <p:ext uri="{BB962C8B-B14F-4D97-AF65-F5344CB8AC3E}">
        <p14:creationId xmlns:p14="http://schemas.microsoft.com/office/powerpoint/2010/main" val="324131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t>Project Status (continued)</a:t>
            </a:r>
          </a:p>
        </p:txBody>
      </p:sp>
      <p:graphicFrame>
        <p:nvGraphicFramePr>
          <p:cNvPr id="3" name="Table 2">
            <a:extLst>
              <a:ext uri="{FF2B5EF4-FFF2-40B4-BE49-F238E27FC236}">
                <a16:creationId xmlns:a16="http://schemas.microsoft.com/office/drawing/2014/main" id="{DC6FD266-AA01-22E6-6EAE-5EDB5C4D673C}"/>
              </a:ext>
            </a:extLst>
          </p:cNvPr>
          <p:cNvGraphicFramePr>
            <a:graphicFrameLocks noGrp="1"/>
          </p:cNvGraphicFramePr>
          <p:nvPr>
            <p:extLst>
              <p:ext uri="{D42A27DB-BD31-4B8C-83A1-F6EECF244321}">
                <p14:modId xmlns:p14="http://schemas.microsoft.com/office/powerpoint/2010/main" val="1913604512"/>
              </p:ext>
            </p:extLst>
          </p:nvPr>
        </p:nvGraphicFramePr>
        <p:xfrm>
          <a:off x="855945" y="1670137"/>
          <a:ext cx="10588778" cy="3068320"/>
        </p:xfrm>
        <a:graphic>
          <a:graphicData uri="http://schemas.openxmlformats.org/drawingml/2006/table">
            <a:tbl>
              <a:tblPr firstRow="1" bandRow="1">
                <a:tableStyleId>{5C22544A-7EE6-4342-B048-85BDC9FD1C3A}</a:tableStyleId>
              </a:tblPr>
              <a:tblGrid>
                <a:gridCol w="2647196">
                  <a:extLst>
                    <a:ext uri="{9D8B030D-6E8A-4147-A177-3AD203B41FA5}">
                      <a16:colId xmlns:a16="http://schemas.microsoft.com/office/drawing/2014/main" val="3324430453"/>
                    </a:ext>
                  </a:extLst>
                </a:gridCol>
                <a:gridCol w="3757806">
                  <a:extLst>
                    <a:ext uri="{9D8B030D-6E8A-4147-A177-3AD203B41FA5}">
                      <a16:colId xmlns:a16="http://schemas.microsoft.com/office/drawing/2014/main" val="2454535183"/>
                    </a:ext>
                  </a:extLst>
                </a:gridCol>
                <a:gridCol w="2113767">
                  <a:extLst>
                    <a:ext uri="{9D8B030D-6E8A-4147-A177-3AD203B41FA5}">
                      <a16:colId xmlns:a16="http://schemas.microsoft.com/office/drawing/2014/main" val="3039540516"/>
                    </a:ext>
                  </a:extLst>
                </a:gridCol>
                <a:gridCol w="2070009">
                  <a:extLst>
                    <a:ext uri="{9D8B030D-6E8A-4147-A177-3AD203B41FA5}">
                      <a16:colId xmlns:a16="http://schemas.microsoft.com/office/drawing/2014/main" val="2941997048"/>
                    </a:ext>
                  </a:extLst>
                </a:gridCol>
              </a:tblGrid>
              <a:tr h="279400">
                <a:tc>
                  <a:txBody>
                    <a:bodyPr/>
                    <a:lstStyle/>
                    <a:p>
                      <a:pPr rtl="0" fontAlgn="t">
                        <a:spcBef>
                          <a:spcPts val="0"/>
                        </a:spcBef>
                        <a:spcAft>
                          <a:spcPts val="0"/>
                        </a:spcAft>
                      </a:pPr>
                      <a:r>
                        <a:rPr lang="en-US" sz="1200">
                          <a:effectLst/>
                        </a:rPr>
                        <a:t>Maximum Deliverable</a:t>
                      </a:r>
                      <a:endParaRPr lang="en-US">
                        <a:effectLst/>
                      </a:endParaRPr>
                    </a:p>
                  </a:txBody>
                  <a:tcPr marL="63500" marR="63500" marT="63500" marB="63500"/>
                </a:tc>
                <a:tc>
                  <a:txBody>
                    <a:bodyPr/>
                    <a:lstStyle/>
                    <a:p>
                      <a:pPr rtl="0" fontAlgn="t">
                        <a:spcBef>
                          <a:spcPts val="0"/>
                        </a:spcBef>
                        <a:spcAft>
                          <a:spcPts val="0"/>
                        </a:spcAft>
                      </a:pPr>
                      <a:r>
                        <a:rPr lang="en-US" sz="1200">
                          <a:effectLst/>
                        </a:rPr>
                        <a:t>Associated Tasks/Milestones</a:t>
                      </a:r>
                      <a:endParaRPr lang="en-US">
                        <a:effectLst/>
                      </a:endParaRPr>
                    </a:p>
                  </a:txBody>
                  <a:tcPr marL="63500" marR="63500" marT="63500" marB="63500"/>
                </a:tc>
                <a:tc>
                  <a:txBody>
                    <a:bodyPr/>
                    <a:lstStyle/>
                    <a:p>
                      <a:pPr rtl="0" fontAlgn="t">
                        <a:spcBef>
                          <a:spcPts val="0"/>
                        </a:spcBef>
                        <a:spcAft>
                          <a:spcPts val="0"/>
                        </a:spcAft>
                      </a:pPr>
                      <a:r>
                        <a:rPr lang="en-US" sz="1200">
                          <a:effectLst/>
                        </a:rPr>
                        <a:t>Expected Date</a:t>
                      </a:r>
                      <a:endParaRPr lang="en-US">
                        <a:effectLst/>
                      </a:endParaRPr>
                    </a:p>
                  </a:txBody>
                  <a:tcPr marL="63500" marR="63500" marT="63500" marB="63500"/>
                </a:tc>
                <a:tc>
                  <a:txBody>
                    <a:bodyPr/>
                    <a:lstStyle/>
                    <a:p>
                      <a:pPr lvl="0">
                        <a:spcBef>
                          <a:spcPts val="0"/>
                        </a:spcBef>
                        <a:spcAft>
                          <a:spcPts val="0"/>
                        </a:spcAft>
                        <a:buNone/>
                      </a:pPr>
                      <a:r>
                        <a:rPr lang="en-US" sz="1200">
                          <a:effectLst/>
                        </a:rPr>
                        <a:t>Status</a:t>
                      </a:r>
                    </a:p>
                  </a:txBody>
                  <a:tcPr marL="63500" marR="63500" marT="63500" marB="63500"/>
                </a:tc>
                <a:extLst>
                  <a:ext uri="{0D108BD9-81ED-4DB2-BD59-A6C34878D82A}">
                    <a16:rowId xmlns:a16="http://schemas.microsoft.com/office/drawing/2014/main" val="3242312656"/>
                  </a:ext>
                </a:extLst>
              </a:tr>
              <a:tr h="279400">
                <a:tc rowSpan="2">
                  <a:txBody>
                    <a:bodyPr/>
                    <a:lstStyle/>
                    <a:p>
                      <a:pPr rtl="0" fontAlgn="t">
                        <a:spcBef>
                          <a:spcPts val="0"/>
                        </a:spcBef>
                        <a:spcAft>
                          <a:spcPts val="0"/>
                        </a:spcAft>
                      </a:pPr>
                      <a:r>
                        <a:rPr lang="en-US" sz="1200">
                          <a:effectLst/>
                        </a:rPr>
                        <a:t>Implemented prototype of communication solution that uses a monitor to display the location of the antibiotics and whose turn it is within the process map</a:t>
                      </a:r>
                      <a:endParaRPr lang="en-US">
                        <a:effectLst/>
                      </a:endParaRPr>
                    </a:p>
                  </a:txBody>
                  <a:tcPr marL="63500" marR="63500" marT="63500" marB="63500"/>
                </a:tc>
                <a:tc>
                  <a:txBody>
                    <a:bodyPr/>
                    <a:lstStyle/>
                    <a:p>
                      <a:pPr rtl="0" fontAlgn="t">
                        <a:spcBef>
                          <a:spcPts val="0"/>
                        </a:spcBef>
                        <a:spcAft>
                          <a:spcPts val="0"/>
                        </a:spcAft>
                      </a:pPr>
                      <a:r>
                        <a:rPr lang="en-US" sz="1200">
                          <a:effectLst/>
                        </a:rPr>
                        <a:t>Set up an additional monitor in the PICU’s huddle room that displays the location of the antibiotics as well as the process map</a:t>
                      </a:r>
                      <a:endParaRPr lang="en-US">
                        <a:effectLst/>
                      </a:endParaRPr>
                    </a:p>
                    <a:p>
                      <a:pPr rtl="0" fontAlgn="t">
                        <a:spcBef>
                          <a:spcPts val="0"/>
                        </a:spcBef>
                        <a:spcAft>
                          <a:spcPts val="0"/>
                        </a:spcAft>
                      </a:pPr>
                      <a:r>
                        <a:rPr lang="en-US" sz="1200">
                          <a:effectLst/>
                        </a:rPr>
                        <a:t>(Rahul)</a:t>
                      </a:r>
                      <a:endParaRPr lang="en-US">
                        <a:effectLst/>
                      </a:endParaRPr>
                    </a:p>
                  </a:txBody>
                  <a:tcPr marL="63500" marR="63500" marT="63500" marB="63500"/>
                </a:tc>
                <a:tc>
                  <a:txBody>
                    <a:bodyPr/>
                    <a:lstStyle/>
                    <a:p>
                      <a:pPr rtl="0" fontAlgn="t">
                        <a:spcBef>
                          <a:spcPts val="0"/>
                        </a:spcBef>
                        <a:spcAft>
                          <a:spcPts val="0"/>
                        </a:spcAft>
                      </a:pPr>
                      <a:r>
                        <a:rPr lang="en-US" sz="1200">
                          <a:effectLst/>
                        </a:rPr>
                        <a:t>5/4</a:t>
                      </a:r>
                      <a:endParaRPr lang="en-US">
                        <a:effectLst/>
                      </a:endParaRPr>
                    </a:p>
                  </a:txBody>
                  <a:tcPr marL="63500" marR="63500" marT="63500" marB="63500"/>
                </a:tc>
                <a:tc>
                  <a:txBody>
                    <a:bodyPr/>
                    <a:lstStyle/>
                    <a:p>
                      <a:pPr lvl="0">
                        <a:spcBef>
                          <a:spcPts val="0"/>
                        </a:spcBef>
                        <a:spcAft>
                          <a:spcPts val="0"/>
                        </a:spcAft>
                        <a:buNone/>
                      </a:pPr>
                      <a:r>
                        <a:rPr lang="en-US" sz="1200" b="1">
                          <a:effectLst/>
                        </a:rPr>
                        <a:t>Not started</a:t>
                      </a:r>
                      <a:endParaRPr lang="en-US" sz="1200">
                        <a:effectLst/>
                      </a:endParaRPr>
                    </a:p>
                  </a:txBody>
                  <a:tcPr marL="63500" marR="63500" marT="63500" marB="63500"/>
                </a:tc>
                <a:extLst>
                  <a:ext uri="{0D108BD9-81ED-4DB2-BD59-A6C34878D82A}">
                    <a16:rowId xmlns:a16="http://schemas.microsoft.com/office/drawing/2014/main" val="2970395323"/>
                  </a:ext>
                </a:extLst>
              </a:tr>
              <a:tr h="279400">
                <a:tc vMerge="1">
                  <a:txBody>
                    <a:bodyPr/>
                    <a:lstStyle/>
                    <a:p>
                      <a:endParaRPr lang="en-US"/>
                    </a:p>
                  </a:txBody>
                  <a:tcPr/>
                </a:tc>
                <a:tc>
                  <a:txBody>
                    <a:bodyPr/>
                    <a:lstStyle/>
                    <a:p>
                      <a:pPr rtl="0" fontAlgn="t">
                        <a:spcBef>
                          <a:spcPts val="0"/>
                        </a:spcBef>
                        <a:spcAft>
                          <a:spcPts val="0"/>
                        </a:spcAft>
                      </a:pPr>
                      <a:r>
                        <a:rPr lang="en-US" sz="1200">
                          <a:effectLst/>
                        </a:rPr>
                        <a:t>Program the process map to light up in the relevant sections when the antibiotics have reached that part of the workflow</a:t>
                      </a:r>
                      <a:endParaRPr lang="en-US">
                        <a:effectLst/>
                      </a:endParaRPr>
                    </a:p>
                    <a:p>
                      <a:pPr rtl="0" fontAlgn="t">
                        <a:spcBef>
                          <a:spcPts val="0"/>
                        </a:spcBef>
                        <a:spcAft>
                          <a:spcPts val="0"/>
                        </a:spcAft>
                      </a:pPr>
                      <a:r>
                        <a:rPr lang="en-US" sz="1200">
                          <a:effectLst/>
                        </a:rPr>
                        <a:t>(Rahul)</a:t>
                      </a:r>
                      <a:endParaRPr lang="en-US">
                        <a:effectLst/>
                      </a:endParaRPr>
                    </a:p>
                  </a:txBody>
                  <a:tcPr marL="63500" marR="63500" marT="63500" marB="63500"/>
                </a:tc>
                <a:tc>
                  <a:txBody>
                    <a:bodyPr/>
                    <a:lstStyle/>
                    <a:p>
                      <a:pPr rtl="0" fontAlgn="t">
                        <a:spcBef>
                          <a:spcPts val="0"/>
                        </a:spcBef>
                        <a:spcAft>
                          <a:spcPts val="0"/>
                        </a:spcAft>
                      </a:pPr>
                      <a:r>
                        <a:rPr lang="en-US" sz="1200">
                          <a:effectLst/>
                        </a:rPr>
                        <a:t>5/11</a:t>
                      </a:r>
                      <a:endParaRPr lang="en-US">
                        <a:effectLst/>
                      </a:endParaRPr>
                    </a:p>
                  </a:txBody>
                  <a:tcPr marL="63500" marR="63500" marT="63500" marB="63500"/>
                </a:tc>
                <a:tc>
                  <a:txBody>
                    <a:bodyPr/>
                    <a:lstStyle/>
                    <a:p>
                      <a:pPr lvl="0">
                        <a:spcBef>
                          <a:spcPts val="0"/>
                        </a:spcBef>
                        <a:spcAft>
                          <a:spcPts val="0"/>
                        </a:spcAft>
                        <a:buNone/>
                      </a:pPr>
                      <a:r>
                        <a:rPr lang="en-US" sz="1200" b="1">
                          <a:effectLst/>
                        </a:rPr>
                        <a:t>On track</a:t>
                      </a:r>
                      <a:endParaRPr lang="en-US" sz="1200">
                        <a:effectLst/>
                      </a:endParaRPr>
                    </a:p>
                  </a:txBody>
                  <a:tcPr marL="63500" marR="63500" marT="63500" marB="63500"/>
                </a:tc>
                <a:extLst>
                  <a:ext uri="{0D108BD9-81ED-4DB2-BD59-A6C34878D82A}">
                    <a16:rowId xmlns:a16="http://schemas.microsoft.com/office/drawing/2014/main" val="82845429"/>
                  </a:ext>
                </a:extLst>
              </a:tr>
              <a:tr h="0">
                <a:tc>
                  <a:txBody>
                    <a:bodyPr/>
                    <a:lstStyle/>
                    <a:p>
                      <a:pPr rtl="0" fontAlgn="t">
                        <a:spcBef>
                          <a:spcPts val="0"/>
                        </a:spcBef>
                        <a:spcAft>
                          <a:spcPts val="0"/>
                        </a:spcAft>
                      </a:pPr>
                      <a:r>
                        <a:rPr lang="en-US" sz="1200" strike="sngStrike">
                          <a:effectLst/>
                        </a:rPr>
                        <a:t>Dataset of timestamps and locations for antibiotic delivery after the solution is implemented</a:t>
                      </a:r>
                      <a:endParaRPr lang="en-US" strike="sngStrike">
                        <a:effectLst/>
                      </a:endParaRPr>
                    </a:p>
                  </a:txBody>
                  <a:tcPr marL="63500" marR="63500" marT="63500" marB="63500"/>
                </a:tc>
                <a:tc>
                  <a:txBody>
                    <a:bodyPr/>
                    <a:lstStyle/>
                    <a:p>
                      <a:pPr rtl="0" fontAlgn="t">
                        <a:spcBef>
                          <a:spcPts val="0"/>
                        </a:spcBef>
                        <a:spcAft>
                          <a:spcPts val="0"/>
                        </a:spcAft>
                      </a:pPr>
                      <a:r>
                        <a:rPr lang="en-US" sz="1200" strike="sngStrike">
                          <a:effectLst/>
                        </a:rPr>
                        <a:t>As done earlier, place a locator tag inside the bag containing the antibiotics to track its location and time throughout the delivery process in order to see how the efficiency of antibiotic delivery has changed as a result of the implemented solution (Sofia)</a:t>
                      </a:r>
                      <a:endParaRPr lang="en-US" strike="sngStrike">
                        <a:effectLst/>
                      </a:endParaRPr>
                    </a:p>
                  </a:txBody>
                  <a:tcPr marL="63500" marR="63500" marT="63500" marB="63500"/>
                </a:tc>
                <a:tc>
                  <a:txBody>
                    <a:bodyPr/>
                    <a:lstStyle/>
                    <a:p>
                      <a:pPr rtl="0" fontAlgn="t">
                        <a:spcBef>
                          <a:spcPts val="0"/>
                        </a:spcBef>
                        <a:spcAft>
                          <a:spcPts val="0"/>
                        </a:spcAft>
                      </a:pPr>
                      <a:r>
                        <a:rPr lang="en-US" sz="1200" strike="sngStrike">
                          <a:effectLst/>
                        </a:rPr>
                        <a:t>5/18</a:t>
                      </a:r>
                      <a:endParaRPr lang="en-US" strike="sngStrike">
                        <a:effectLst/>
                      </a:endParaRPr>
                    </a:p>
                  </a:txBody>
                  <a:tcPr marL="63500" marR="63500" marT="63500" marB="63500"/>
                </a:tc>
                <a:tc>
                  <a:txBody>
                    <a:bodyPr/>
                    <a:lstStyle/>
                    <a:p>
                      <a:pPr lvl="0">
                        <a:spcBef>
                          <a:spcPts val="0"/>
                        </a:spcBef>
                        <a:spcAft>
                          <a:spcPts val="0"/>
                        </a:spcAft>
                        <a:buNone/>
                      </a:pPr>
                      <a:r>
                        <a:rPr lang="en-US" sz="1200" b="1">
                          <a:effectLst/>
                        </a:rPr>
                        <a:t>Infeasible due to time restrictions</a:t>
                      </a:r>
                    </a:p>
                  </a:txBody>
                  <a:tcPr marL="63500" marR="63500" marT="63500" marB="63500"/>
                </a:tc>
                <a:extLst>
                  <a:ext uri="{0D108BD9-81ED-4DB2-BD59-A6C34878D82A}">
                    <a16:rowId xmlns:a16="http://schemas.microsoft.com/office/drawing/2014/main" val="995730142"/>
                  </a:ext>
                </a:extLst>
              </a:tr>
            </a:tbl>
          </a:graphicData>
        </a:graphic>
      </p:graphicFrame>
    </p:spTree>
    <p:extLst>
      <p:ext uri="{BB962C8B-B14F-4D97-AF65-F5344CB8AC3E}">
        <p14:creationId xmlns:p14="http://schemas.microsoft.com/office/powerpoint/2010/main" val="31295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ea typeface="Tahoma"/>
                <a:cs typeface="Tahoma"/>
              </a:rPr>
              <a:t>Timeline</a:t>
            </a:r>
          </a:p>
        </p:txBody>
      </p:sp>
      <p:pic>
        <p:nvPicPr>
          <p:cNvPr id="9" name="Picture 9" descr="Chart, bar chart&#10;&#10;Description automatically generated">
            <a:extLst>
              <a:ext uri="{FF2B5EF4-FFF2-40B4-BE49-F238E27FC236}">
                <a16:creationId xmlns:a16="http://schemas.microsoft.com/office/drawing/2014/main" id="{20CBA3B1-733D-B0C5-9045-FB9B3B65291B}"/>
              </a:ext>
            </a:extLst>
          </p:cNvPr>
          <p:cNvPicPr>
            <a:picLocks noChangeAspect="1"/>
          </p:cNvPicPr>
          <p:nvPr/>
        </p:nvPicPr>
        <p:blipFill>
          <a:blip r:embed="rId3"/>
          <a:stretch>
            <a:fillRect/>
          </a:stretch>
        </p:blipFill>
        <p:spPr>
          <a:xfrm>
            <a:off x="810017" y="1566426"/>
            <a:ext cx="10686788" cy="4685476"/>
          </a:xfrm>
          <a:prstGeom prst="rect">
            <a:avLst/>
          </a:prstGeom>
        </p:spPr>
      </p:pic>
    </p:spTree>
    <p:extLst>
      <p:ext uri="{BB962C8B-B14F-4D97-AF65-F5344CB8AC3E}">
        <p14:creationId xmlns:p14="http://schemas.microsoft.com/office/powerpoint/2010/main" val="352412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t>Current Work – Process Map</a:t>
            </a:r>
          </a:p>
        </p:txBody>
      </p:sp>
      <p:pic>
        <p:nvPicPr>
          <p:cNvPr id="5" name="Picture 5" descr="Diagram&#10;&#10;Description automatically generated">
            <a:extLst>
              <a:ext uri="{FF2B5EF4-FFF2-40B4-BE49-F238E27FC236}">
                <a16:creationId xmlns:a16="http://schemas.microsoft.com/office/drawing/2014/main" id="{8A7322FC-8D75-41A7-5DC1-2E4FF269DC9F}"/>
              </a:ext>
            </a:extLst>
          </p:cNvPr>
          <p:cNvPicPr>
            <a:picLocks noChangeAspect="1"/>
          </p:cNvPicPr>
          <p:nvPr/>
        </p:nvPicPr>
        <p:blipFill>
          <a:blip r:embed="rId3"/>
          <a:stretch>
            <a:fillRect/>
          </a:stretch>
        </p:blipFill>
        <p:spPr>
          <a:xfrm>
            <a:off x="2459865" y="1493312"/>
            <a:ext cx="7379593" cy="4923151"/>
          </a:xfrm>
          <a:prstGeom prst="rect">
            <a:avLst/>
          </a:prstGeom>
        </p:spPr>
      </p:pic>
      <p:cxnSp>
        <p:nvCxnSpPr>
          <p:cNvPr id="7" name="Straight Arrow Connector 6">
            <a:extLst>
              <a:ext uri="{FF2B5EF4-FFF2-40B4-BE49-F238E27FC236}">
                <a16:creationId xmlns:a16="http://schemas.microsoft.com/office/drawing/2014/main" id="{F2639D65-7833-AFE2-55EC-AD87CFD25474}"/>
              </a:ext>
            </a:extLst>
          </p:cNvPr>
          <p:cNvCxnSpPr/>
          <p:nvPr/>
        </p:nvCxnSpPr>
        <p:spPr>
          <a:xfrm>
            <a:off x="2390238" y="1547747"/>
            <a:ext cx="12880" cy="4810257"/>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307534C-B7C5-AB40-D241-90C53C3F9B42}"/>
              </a:ext>
            </a:extLst>
          </p:cNvPr>
          <p:cNvSpPr txBox="1"/>
          <p:nvPr/>
        </p:nvSpPr>
        <p:spPr>
          <a:xfrm>
            <a:off x="918833" y="1954325"/>
            <a:ext cx="1470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Tahoma"/>
                <a:cs typeface="Tahoma"/>
              </a:rPr>
              <a:t>PICU Doctor</a:t>
            </a:r>
            <a:endParaRPr lang="en-US"/>
          </a:p>
        </p:txBody>
      </p:sp>
      <p:sp>
        <p:nvSpPr>
          <p:cNvPr id="9" name="TextBox 8">
            <a:extLst>
              <a:ext uri="{FF2B5EF4-FFF2-40B4-BE49-F238E27FC236}">
                <a16:creationId xmlns:a16="http://schemas.microsoft.com/office/drawing/2014/main" id="{18B6ECB9-1CCB-4D1B-5AB5-9B5779C2648D}"/>
              </a:ext>
            </a:extLst>
          </p:cNvPr>
          <p:cNvSpPr txBox="1"/>
          <p:nvPr/>
        </p:nvSpPr>
        <p:spPr>
          <a:xfrm>
            <a:off x="918833" y="3429367"/>
            <a:ext cx="1470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Tahoma"/>
                <a:cs typeface="Tahoma"/>
              </a:rPr>
              <a:t>Pharmacy</a:t>
            </a:r>
            <a:endParaRPr lang="en-US"/>
          </a:p>
        </p:txBody>
      </p:sp>
      <p:sp>
        <p:nvSpPr>
          <p:cNvPr id="10" name="TextBox 9">
            <a:extLst>
              <a:ext uri="{FF2B5EF4-FFF2-40B4-BE49-F238E27FC236}">
                <a16:creationId xmlns:a16="http://schemas.microsoft.com/office/drawing/2014/main" id="{3EB3BAEE-E5B8-D9A3-399A-43F4546DB9AB}"/>
              </a:ext>
            </a:extLst>
          </p:cNvPr>
          <p:cNvSpPr txBox="1"/>
          <p:nvPr/>
        </p:nvSpPr>
        <p:spPr>
          <a:xfrm>
            <a:off x="866641" y="5263872"/>
            <a:ext cx="1470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Tahoma"/>
                <a:cs typeface="Tahoma"/>
              </a:rPr>
              <a:t>PICU Nurse</a:t>
            </a:r>
            <a:endParaRPr lang="en-US"/>
          </a:p>
        </p:txBody>
      </p:sp>
      <p:cxnSp>
        <p:nvCxnSpPr>
          <p:cNvPr id="11" name="Straight Arrow Connector 10">
            <a:extLst>
              <a:ext uri="{FF2B5EF4-FFF2-40B4-BE49-F238E27FC236}">
                <a16:creationId xmlns:a16="http://schemas.microsoft.com/office/drawing/2014/main" id="{D26F457C-CFBF-D461-D699-A2EA0BA22E0A}"/>
              </a:ext>
            </a:extLst>
          </p:cNvPr>
          <p:cNvCxnSpPr>
            <a:cxnSpLocks/>
          </p:cNvCxnSpPr>
          <p:nvPr/>
        </p:nvCxnSpPr>
        <p:spPr>
          <a:xfrm>
            <a:off x="919900" y="2760507"/>
            <a:ext cx="1472486" cy="2145"/>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06CCABA-7A53-06AE-1201-176078588199}"/>
              </a:ext>
            </a:extLst>
          </p:cNvPr>
          <p:cNvCxnSpPr>
            <a:cxnSpLocks/>
          </p:cNvCxnSpPr>
          <p:nvPr/>
        </p:nvCxnSpPr>
        <p:spPr>
          <a:xfrm>
            <a:off x="919900" y="4531352"/>
            <a:ext cx="1472486" cy="2145"/>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2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1E22-939E-6C15-8995-631775B97843}"/>
              </a:ext>
            </a:extLst>
          </p:cNvPr>
          <p:cNvSpPr>
            <a:spLocks noGrp="1"/>
          </p:cNvSpPr>
          <p:nvPr>
            <p:ph type="title"/>
          </p:nvPr>
        </p:nvSpPr>
        <p:spPr>
          <a:xfrm>
            <a:off x="711893" y="-229174"/>
            <a:ext cx="10870507" cy="1143389"/>
          </a:xfrm>
        </p:spPr>
        <p:txBody>
          <a:bodyPr lIns="91440" tIns="45720" rIns="91440" bIns="45720" anchor="b"/>
          <a:lstStyle/>
          <a:p>
            <a:r>
              <a:rPr lang="en-US">
                <a:ea typeface="Tahoma"/>
                <a:cs typeface="Tahoma"/>
              </a:rPr>
              <a:t>Current Work – Tracking Documentation</a:t>
            </a:r>
            <a:endParaRPr lang="en-US"/>
          </a:p>
        </p:txBody>
      </p:sp>
      <p:sp>
        <p:nvSpPr>
          <p:cNvPr id="3" name="Text Placeholder 2">
            <a:extLst>
              <a:ext uri="{FF2B5EF4-FFF2-40B4-BE49-F238E27FC236}">
                <a16:creationId xmlns:a16="http://schemas.microsoft.com/office/drawing/2014/main" id="{C1E4EB1D-3886-43AC-95E7-3C85544FD8FD}"/>
              </a:ext>
            </a:extLst>
          </p:cNvPr>
          <p:cNvSpPr>
            <a:spLocks noGrp="1"/>
          </p:cNvSpPr>
          <p:nvPr>
            <p:ph type="body" sz="quarter" idx="16"/>
          </p:nvPr>
        </p:nvSpPr>
        <p:spPr>
          <a:xfrm>
            <a:off x="1943137" y="911184"/>
            <a:ext cx="10054500" cy="711029"/>
          </a:xfrm>
        </p:spPr>
        <p:txBody>
          <a:bodyPr lIns="91440" tIns="45720" rIns="91440" bIns="45720" anchor="t">
            <a:noAutofit/>
          </a:bodyPr>
          <a:lstStyle/>
          <a:p>
            <a:pPr marL="344170" indent="-344170"/>
            <a:r>
              <a:rPr lang="en-US" sz="1400">
                <a:latin typeface="Tahoma"/>
                <a:ea typeface="Tahoma"/>
                <a:cs typeface="Tahoma"/>
              </a:rPr>
              <a:t>Original plan - Versus Information System (VIS) - not feasible</a:t>
            </a:r>
          </a:p>
          <a:p>
            <a:pPr marL="344170" indent="-344170"/>
            <a:r>
              <a:rPr lang="en-US" sz="1400">
                <a:latin typeface="Tahoma"/>
                <a:ea typeface="Tahoma"/>
                <a:cs typeface="Tahoma"/>
              </a:rPr>
              <a:t>“Implementation of a Web-based medication tracking system in a large academic medical center” (Calabrese and Williams, 2012)</a:t>
            </a:r>
            <a:endParaRPr lang="en-US" sz="1400"/>
          </a:p>
          <a:p>
            <a:pPr marL="757555" lvl="1" indent="-300355"/>
            <a:endParaRPr lang="en-US" sz="2100">
              <a:latin typeface="Tahoma"/>
              <a:ea typeface="Tahoma"/>
              <a:cs typeface="Tahoma"/>
            </a:endParaRPr>
          </a:p>
          <a:p>
            <a:pPr marL="757555" lvl="1" indent="-300355"/>
            <a:endParaRPr lang="en-US" sz="2100">
              <a:latin typeface="Tahoma"/>
              <a:ea typeface="Tahoma"/>
              <a:cs typeface="Tahoma"/>
            </a:endParaRPr>
          </a:p>
          <a:p>
            <a:pPr marL="344170" indent="-344170"/>
            <a:endParaRPr lang="en-US" sz="2100">
              <a:latin typeface="Tahoma"/>
              <a:ea typeface="Tahoma"/>
              <a:cs typeface="Tahoma"/>
            </a:endParaRPr>
          </a:p>
        </p:txBody>
      </p:sp>
      <p:sp>
        <p:nvSpPr>
          <p:cNvPr id="4" name="TextBox 3">
            <a:extLst>
              <a:ext uri="{FF2B5EF4-FFF2-40B4-BE49-F238E27FC236}">
                <a16:creationId xmlns:a16="http://schemas.microsoft.com/office/drawing/2014/main" id="{883C94ED-90C1-18F8-0CCB-06D0E80D7517}"/>
              </a:ext>
            </a:extLst>
          </p:cNvPr>
          <p:cNvSpPr txBox="1"/>
          <p:nvPr/>
        </p:nvSpPr>
        <p:spPr>
          <a:xfrm>
            <a:off x="764400" y="1856400"/>
            <a:ext cx="10807200" cy="383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4170" indent="-344170">
              <a:lnSpc>
                <a:spcPct val="90000"/>
              </a:lnSpc>
              <a:spcBef>
                <a:spcPts val="1000"/>
              </a:spcBef>
              <a:buFont typeface="Arial"/>
              <a:buChar char="•"/>
            </a:pPr>
            <a:endParaRPr lang="en-US" sz="2100">
              <a:ea typeface="Tahoma"/>
              <a:cs typeface="Tahoma"/>
            </a:endParaRPr>
          </a:p>
        </p:txBody>
      </p:sp>
      <p:sp>
        <p:nvSpPr>
          <p:cNvPr id="6" name="TextBox 5">
            <a:extLst>
              <a:ext uri="{FF2B5EF4-FFF2-40B4-BE49-F238E27FC236}">
                <a16:creationId xmlns:a16="http://schemas.microsoft.com/office/drawing/2014/main" id="{EB775F39-B4C4-2E66-F7D5-C938615BC996}"/>
              </a:ext>
            </a:extLst>
          </p:cNvPr>
          <p:cNvSpPr txBox="1"/>
          <p:nvPr/>
        </p:nvSpPr>
        <p:spPr>
          <a:xfrm>
            <a:off x="766619" y="1713963"/>
            <a:ext cx="11354761" cy="4624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50" b="1"/>
              <a:t>Requirements (End-user needs):</a:t>
            </a:r>
            <a:endParaRPr lang="en-US" sz="1550" b="1">
              <a:ea typeface="Tahoma"/>
              <a:cs typeface="Tahoma"/>
            </a:endParaRPr>
          </a:p>
          <a:p>
            <a:pPr marL="742950" lvl="1" indent="-285750">
              <a:buFont typeface="Arial,Sans-Serif"/>
              <a:buChar char="•"/>
            </a:pPr>
            <a:r>
              <a:rPr lang="en-US" sz="1550">
                <a:ea typeface="+mn-lt"/>
                <a:cs typeface="+mn-lt"/>
              </a:rPr>
              <a:t>Antibiotic location should be accurately and reliably tracked.</a:t>
            </a:r>
          </a:p>
          <a:p>
            <a:pPr marL="742950" lvl="1" indent="-285750">
              <a:buFont typeface="Arial,Sans-Serif"/>
              <a:buChar char="•"/>
            </a:pPr>
            <a:r>
              <a:rPr lang="en-US" sz="1550">
                <a:ea typeface="+mn-lt"/>
                <a:cs typeface="+mn-lt"/>
              </a:rPr>
              <a:t>Allow sepsis team members to quickly identify the location of a specific antibiotic in case of an emergency.</a:t>
            </a:r>
          </a:p>
          <a:p>
            <a:pPr marL="742950" lvl="1" indent="-285750">
              <a:buFont typeface="Arial,Sans-Serif"/>
              <a:buChar char="•"/>
            </a:pPr>
            <a:r>
              <a:rPr lang="en-US" sz="1550">
                <a:ea typeface="+mn-lt"/>
                <a:cs typeface="+mn-lt"/>
              </a:rPr>
              <a:t>The system should provide a record of all interactions with the antibiotic to enable efficient tracking and monitoring.</a:t>
            </a:r>
            <a:endParaRPr lang="en-US">
              <a:ea typeface="Tahoma"/>
              <a:cs typeface="Tahoma"/>
            </a:endParaRPr>
          </a:p>
          <a:p>
            <a:r>
              <a:rPr lang="en-US" sz="1550" b="1">
                <a:ea typeface="+mn-lt"/>
                <a:cs typeface="+mn-lt"/>
              </a:rPr>
              <a:t>System Design: </a:t>
            </a:r>
          </a:p>
          <a:p>
            <a:r>
              <a:rPr lang="en-US" sz="1550"/>
              <a:t>Inputs:</a:t>
            </a:r>
            <a:endParaRPr lang="en-US" sz="1550">
              <a:ea typeface="Tahoma"/>
              <a:cs typeface="Tahoma"/>
            </a:endParaRPr>
          </a:p>
          <a:p>
            <a:pPr lvl="1"/>
            <a:r>
              <a:rPr lang="en-US" sz="1550">
                <a:ea typeface="+mn-lt"/>
                <a:cs typeface="+mn-lt"/>
              </a:rPr>
              <a:t>Barcode scanner </a:t>
            </a:r>
            <a:endParaRPr lang="en-US"/>
          </a:p>
          <a:p>
            <a:pPr lvl="1"/>
            <a:r>
              <a:rPr lang="en-US" sz="1550">
                <a:ea typeface="Tahoma"/>
                <a:cs typeface="Tahoma"/>
              </a:rPr>
              <a:t>Database for storing data</a:t>
            </a:r>
          </a:p>
          <a:p>
            <a:pPr lvl="1"/>
            <a:r>
              <a:rPr lang="en-US" sz="1550">
                <a:ea typeface="+mn-lt"/>
                <a:cs typeface="+mn-lt"/>
              </a:rPr>
              <a:t>Label printer for creating barcode stickers (pharmacy has this)</a:t>
            </a:r>
            <a:endParaRPr lang="en-US"/>
          </a:p>
          <a:p>
            <a:r>
              <a:rPr lang="en-US" sz="1550"/>
              <a:t>System:</a:t>
            </a:r>
            <a:endParaRPr lang="en-US" sz="1550">
              <a:ea typeface="+mn-lt"/>
              <a:cs typeface="+mn-lt"/>
            </a:endParaRPr>
          </a:p>
          <a:p>
            <a:pPr marL="342900" indent="-342900">
              <a:buAutoNum type="arabicPeriod"/>
            </a:pPr>
            <a:r>
              <a:rPr lang="en-US" sz="1550">
                <a:ea typeface="+mn-lt"/>
                <a:cs typeface="+mn-lt"/>
              </a:rPr>
              <a:t>When an antibiotic is passed in the pharmacy, a unique barcode sticker is generated and attached to the outside of the antibiotic packaging.</a:t>
            </a:r>
            <a:endParaRPr lang="en-US">
              <a:ea typeface="+mn-lt"/>
              <a:cs typeface="+mn-lt"/>
            </a:endParaRPr>
          </a:p>
          <a:p>
            <a:pPr marL="342900" indent="-342900">
              <a:buAutoNum type="arabicPeriod"/>
            </a:pPr>
            <a:r>
              <a:rPr lang="en-US" sz="1550">
                <a:ea typeface="+mn-lt"/>
                <a:cs typeface="+mn-lt"/>
              </a:rPr>
              <a:t>When a sepsis team member receives the antibiotic, they scan the barcode with a scanner app to record the timestamp and location associated with the interaction.</a:t>
            </a:r>
            <a:endParaRPr lang="en-US">
              <a:ea typeface="+mn-lt"/>
              <a:cs typeface="+mn-lt"/>
            </a:endParaRPr>
          </a:p>
          <a:p>
            <a:pPr marL="342900" indent="-342900">
              <a:buAutoNum type="arabicPeriod"/>
            </a:pPr>
            <a:r>
              <a:rPr lang="en-US" sz="1550">
                <a:ea typeface="+mn-lt"/>
                <a:cs typeface="+mn-lt"/>
              </a:rPr>
              <a:t>The system stores this data in a database for future reference.</a:t>
            </a:r>
            <a:endParaRPr lang="en-US">
              <a:ea typeface="+mn-lt"/>
              <a:cs typeface="+mn-lt"/>
            </a:endParaRPr>
          </a:p>
          <a:p>
            <a:pPr marL="342900" indent="-342900">
              <a:buAutoNum type="arabicPeriod"/>
            </a:pPr>
            <a:r>
              <a:rPr lang="en-US" sz="1550">
                <a:ea typeface="+mn-lt"/>
                <a:cs typeface="+mn-lt"/>
              </a:rPr>
              <a:t>When the antibiotic is moved to a new location or handed over to another team member, the process repeats</a:t>
            </a:r>
            <a:endParaRPr lang="en-US">
              <a:ea typeface="Tahoma"/>
              <a:cs typeface="Tahoma"/>
            </a:endParaRPr>
          </a:p>
          <a:p>
            <a:r>
              <a:rPr lang="en-US" sz="1550"/>
              <a:t>Outputs:</a:t>
            </a:r>
            <a:endParaRPr lang="en-US" sz="1550">
              <a:ea typeface="Tahoma"/>
              <a:cs typeface="Tahoma"/>
            </a:endParaRPr>
          </a:p>
          <a:p>
            <a:pPr lvl="1"/>
            <a:r>
              <a:rPr lang="en-US" sz="1550">
                <a:ea typeface="+mn-lt"/>
                <a:cs typeface="+mn-lt"/>
              </a:rPr>
              <a:t>Location data for each interaction with the antibiotic</a:t>
            </a:r>
          </a:p>
          <a:p>
            <a:pPr lvl="1"/>
            <a:r>
              <a:rPr lang="en-US" sz="1550">
                <a:ea typeface="+mn-lt"/>
                <a:cs typeface="+mn-lt"/>
              </a:rPr>
              <a:t>Timestamp data for each interaction with the antibiotic</a:t>
            </a:r>
            <a:endParaRPr lang="en-US">
              <a:ea typeface="+mn-lt"/>
              <a:cs typeface="+mn-lt"/>
            </a:endParaRPr>
          </a:p>
        </p:txBody>
      </p:sp>
    </p:spTree>
    <p:extLst>
      <p:ext uri="{BB962C8B-B14F-4D97-AF65-F5344CB8AC3E}">
        <p14:creationId xmlns:p14="http://schemas.microsoft.com/office/powerpoint/2010/main" val="227919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a:xfrm>
            <a:off x="711893" y="142826"/>
            <a:ext cx="10870507" cy="1143389"/>
          </a:xfrm>
        </p:spPr>
        <p:txBody>
          <a:bodyPr lIns="91440" tIns="45720" rIns="91440" bIns="45720" anchor="b">
            <a:normAutofit/>
          </a:bodyPr>
          <a:lstStyle/>
          <a:p>
            <a:r>
              <a:rPr lang="en-US"/>
              <a:t>Current Work – Design Documentation</a:t>
            </a:r>
          </a:p>
        </p:txBody>
      </p:sp>
      <p:sp>
        <p:nvSpPr>
          <p:cNvPr id="2" name="TextBox 1">
            <a:extLst>
              <a:ext uri="{FF2B5EF4-FFF2-40B4-BE49-F238E27FC236}">
                <a16:creationId xmlns:a16="http://schemas.microsoft.com/office/drawing/2014/main" id="{EF6F8600-FD6F-FFE8-B0A5-DDAD17CC86C5}"/>
              </a:ext>
            </a:extLst>
          </p:cNvPr>
          <p:cNvSpPr txBox="1"/>
          <p:nvPr/>
        </p:nvSpPr>
        <p:spPr>
          <a:xfrm>
            <a:off x="1300619" y="1665963"/>
            <a:ext cx="9590761"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50" b="1"/>
              <a:t>Requirements (End-user needs):</a:t>
            </a:r>
            <a:endParaRPr lang="en-US" sz="1550" b="1">
              <a:ea typeface="Tahoma"/>
              <a:cs typeface="Tahoma"/>
            </a:endParaRPr>
          </a:p>
          <a:p>
            <a:pPr marL="800100" lvl="1" indent="-342900">
              <a:buAutoNum type="arabicPeriod"/>
            </a:pPr>
            <a:r>
              <a:rPr lang="en-US" sz="1550"/>
              <a:t>Sepsis team members must be able to view the real-time location of the antibiotics within the PICU</a:t>
            </a:r>
            <a:endParaRPr lang="en-US" sz="1550">
              <a:ea typeface="Tahoma"/>
              <a:cs typeface="Tahoma"/>
            </a:endParaRPr>
          </a:p>
          <a:p>
            <a:pPr marL="800100" lvl="1" indent="-342900">
              <a:buAutoNum type="arabicPeriod"/>
            </a:pPr>
            <a:r>
              <a:rPr lang="en-US" sz="1550"/>
              <a:t>Sepsis team members must be able to see how the antibiotic delivery is progressing within the process map</a:t>
            </a:r>
            <a:endParaRPr lang="en-US" sz="1550">
              <a:ea typeface="Tahoma"/>
              <a:cs typeface="Tahoma"/>
            </a:endParaRPr>
          </a:p>
          <a:p>
            <a:pPr marL="800100" lvl="1" indent="-342900">
              <a:buAutoNum type="arabicPeriod"/>
            </a:pPr>
            <a:r>
              <a:rPr lang="en-US" sz="1550"/>
              <a:t>Sepsis team members must be notified once the antibiotics have reached predetermined locations </a:t>
            </a:r>
            <a:endParaRPr lang="en-US" sz="1550">
              <a:ea typeface="Tahoma"/>
              <a:cs typeface="Tahoma"/>
            </a:endParaRPr>
          </a:p>
          <a:p>
            <a:br>
              <a:rPr lang="en-US" sz="1550"/>
            </a:br>
            <a:r>
              <a:rPr lang="en-US" sz="1550" b="1"/>
              <a:t>System Design:</a:t>
            </a:r>
            <a:endParaRPr lang="en-US" sz="1550" b="1">
              <a:ea typeface="Tahoma"/>
              <a:cs typeface="Tahoma"/>
            </a:endParaRPr>
          </a:p>
          <a:p>
            <a:r>
              <a:rPr lang="en-US" sz="1550"/>
              <a:t>Inputs:</a:t>
            </a:r>
            <a:endParaRPr lang="en-US" sz="1550">
              <a:ea typeface="Tahoma"/>
              <a:cs typeface="Tahoma"/>
            </a:endParaRPr>
          </a:p>
          <a:p>
            <a:pPr marL="800100" lvl="1" indent="-342900">
              <a:buAutoNum type="arabicPeriod"/>
            </a:pPr>
            <a:r>
              <a:rPr lang="en-US" sz="1550"/>
              <a:t>Real-time location of antibiotics</a:t>
            </a:r>
            <a:endParaRPr lang="en-US" sz="1550">
              <a:ea typeface="Tahoma"/>
              <a:cs typeface="Tahoma"/>
            </a:endParaRPr>
          </a:p>
          <a:p>
            <a:pPr marL="800100" lvl="1" indent="-342900">
              <a:buAutoNum type="arabicPeriod"/>
            </a:pPr>
            <a:r>
              <a:rPr lang="en-US" sz="1550"/>
              <a:t>Process map of sepsis management workflow</a:t>
            </a:r>
            <a:endParaRPr lang="en-US" sz="1550">
              <a:ea typeface="Tahoma"/>
              <a:cs typeface="Tahoma"/>
            </a:endParaRPr>
          </a:p>
          <a:p>
            <a:pPr marL="800100" lvl="1" indent="-342900">
              <a:buAutoNum type="arabicPeriod"/>
            </a:pPr>
            <a:r>
              <a:rPr lang="en-US" sz="1550"/>
              <a:t>Real-time location of sepsis team members (ideal but not necessary)</a:t>
            </a:r>
            <a:endParaRPr lang="en-US" sz="1550">
              <a:ea typeface="Tahoma"/>
              <a:cs typeface="Tahoma"/>
            </a:endParaRPr>
          </a:p>
          <a:p>
            <a:r>
              <a:rPr lang="en-US" sz="1550"/>
              <a:t>System:</a:t>
            </a:r>
            <a:endParaRPr lang="en-US" sz="1550">
              <a:ea typeface="Tahoma"/>
              <a:cs typeface="Tahoma"/>
            </a:endParaRPr>
          </a:p>
          <a:p>
            <a:pPr marL="800100" lvl="1" indent="-342900">
              <a:buAutoNum type="arabicPeriod"/>
            </a:pPr>
            <a:r>
              <a:rPr lang="en-US" sz="1550"/>
              <a:t>Relational database of antibiotic locations, relevant sepsis team members, and steps in the process map</a:t>
            </a:r>
            <a:endParaRPr lang="en-US" sz="1550">
              <a:ea typeface="Tahoma"/>
              <a:cs typeface="Tahoma"/>
            </a:endParaRPr>
          </a:p>
          <a:p>
            <a:pPr marL="800100" lvl="1" indent="-342900">
              <a:buAutoNum type="arabicPeriod"/>
            </a:pPr>
            <a:r>
              <a:rPr lang="en-US" sz="1550"/>
              <a:t>EPIC Secure Chat - group chat with all sepsis team members</a:t>
            </a:r>
            <a:endParaRPr lang="en-US" sz="1550">
              <a:ea typeface="Tahoma"/>
              <a:cs typeface="Tahoma"/>
            </a:endParaRPr>
          </a:p>
          <a:p>
            <a:r>
              <a:rPr lang="en-US" sz="1550"/>
              <a:t>Outputs:</a:t>
            </a:r>
            <a:endParaRPr lang="en-US" sz="1550">
              <a:ea typeface="Tahoma"/>
              <a:cs typeface="Tahoma"/>
            </a:endParaRPr>
          </a:p>
          <a:p>
            <a:pPr marL="800100" lvl="1" indent="-342900">
              <a:buAutoNum type="arabicPeriod"/>
            </a:pPr>
            <a:r>
              <a:rPr lang="en-US" sz="1550"/>
              <a:t>Dynamic process map showing current and next steps depending on the location of the antibiotics</a:t>
            </a:r>
            <a:endParaRPr lang="en-US" sz="1550">
              <a:ea typeface="Tahoma"/>
              <a:cs typeface="Tahoma"/>
            </a:endParaRPr>
          </a:p>
          <a:p>
            <a:pPr marL="800100" lvl="1" indent="-342900">
              <a:buAutoNum type="arabicPeriod"/>
            </a:pPr>
            <a:r>
              <a:rPr lang="en-US" sz="1550"/>
              <a:t>Notification system to alert sepsis team members at each stage of the antibiotic delivery</a:t>
            </a:r>
            <a:endParaRPr lang="en-US" sz="1550">
              <a:ea typeface="Tahoma"/>
              <a:cs typeface="Tahoma"/>
            </a:endParaRPr>
          </a:p>
        </p:txBody>
      </p:sp>
    </p:spTree>
    <p:extLst>
      <p:ext uri="{BB962C8B-B14F-4D97-AF65-F5344CB8AC3E}">
        <p14:creationId xmlns:p14="http://schemas.microsoft.com/office/powerpoint/2010/main" val="2641645873"/>
      </p:ext>
    </p:extLst>
  </p:cSld>
  <p:clrMapOvr>
    <a:masterClrMapping/>
  </p:clrMapOvr>
</p:sld>
</file>

<file path=ppt/theme/theme1.xml><?xml version="1.0" encoding="utf-8"?>
<a:theme xmlns:a="http://schemas.openxmlformats.org/drawingml/2006/main" name="EP Presentation Theme - Simple">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CF94C3F4-83D7-42AE-91B9-0002357E91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8</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EP Presentation Theme - Simple</vt:lpstr>
      <vt:lpstr>Creation of a Novel Real-time Communication Solution for Sepsis Management</vt:lpstr>
      <vt:lpstr>Project Summary</vt:lpstr>
      <vt:lpstr>Project Status</vt:lpstr>
      <vt:lpstr>Project Status (continued)</vt:lpstr>
      <vt:lpstr>Project Status (continued)</vt:lpstr>
      <vt:lpstr>Timeline</vt:lpstr>
      <vt:lpstr>Current Work – Process Map</vt:lpstr>
      <vt:lpstr>Current Work – Tracking Documentation</vt:lpstr>
      <vt:lpstr>Current Work – Design Documentation</vt:lpstr>
      <vt:lpstr>Dependencies</vt:lpstr>
      <vt:lpstr>Copyright The Johns Hopkins University 2022. All rights reserved.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2023-04-03T21:44:18Z</dcterms:created>
  <dcterms:modified xsi:type="dcterms:W3CDTF">2023-04-04T16:48:20Z</dcterms:modified>
</cp:coreProperties>
</file>