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27" r:id="rId2"/>
    <p:sldId id="528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4" autoAdjust="0"/>
    <p:restoredTop sz="94799" autoAdjust="0"/>
  </p:normalViewPr>
  <p:slideViewPr>
    <p:cSldViewPr snapToGrid="0">
      <p:cViewPr>
        <p:scale>
          <a:sx n="146" d="100"/>
          <a:sy n="146" d="100"/>
        </p:scale>
        <p:origin x="100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7633" y="654212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987" y="6541255"/>
            <a:ext cx="20266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r>
              <a:rPr lang="en-US" sz="1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8814877" y="6437990"/>
            <a:ext cx="329123" cy="36576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8561193" y="6483710"/>
            <a:ext cx="274320" cy="32004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1" y="6470731"/>
            <a:ext cx="556686" cy="3872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D3CF1F-DBC5-AC4B-B46A-7C499A279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1" t="12939"/>
          <a:stretch/>
        </p:blipFill>
        <p:spPr>
          <a:xfrm>
            <a:off x="7076931" y="1615328"/>
            <a:ext cx="1605987" cy="16259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0519"/>
            <a:ext cx="7772400" cy="927070"/>
          </a:xfrm>
        </p:spPr>
        <p:txBody>
          <a:bodyPr/>
          <a:lstStyle/>
          <a:p>
            <a:r>
              <a:rPr lang="en-US" dirty="0"/>
              <a:t>Dual Energy Material Decomposition</a:t>
            </a:r>
            <a:br>
              <a:rPr lang="en-US" dirty="0"/>
            </a:br>
            <a:r>
              <a:rPr lang="en-US" sz="2000" b="0" dirty="0"/>
              <a:t>Cong Gao </a:t>
            </a:r>
            <a:br>
              <a:rPr lang="en-US" sz="2000" b="0" dirty="0"/>
            </a:br>
            <a:r>
              <a:rPr lang="en-US" sz="2000" b="0" dirty="0"/>
              <a:t>Mentors: Mathias </a:t>
            </a:r>
            <a:r>
              <a:rPr lang="en-US" sz="2000" b="0" dirty="0" err="1"/>
              <a:t>Unberath</a:t>
            </a:r>
            <a:r>
              <a:rPr lang="en-US" sz="2000" b="0" dirty="0"/>
              <a:t>, Mehran Armand, Russell Taylor</a:t>
            </a: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569" y="1177379"/>
            <a:ext cx="5755749" cy="4484868"/>
          </a:xfrm>
        </p:spPr>
        <p:txBody>
          <a:bodyPr/>
          <a:lstStyle/>
          <a:p>
            <a:pPr>
              <a:buNone/>
            </a:pPr>
            <a:r>
              <a:rPr lang="en-US" sz="2000" b="1" dirty="0"/>
              <a:t>Goals: </a:t>
            </a:r>
          </a:p>
          <a:p>
            <a:pPr indent="-176213"/>
            <a:r>
              <a:rPr lang="en-US" sz="2000" dirty="0"/>
              <a:t>Decompose femur and injected cement using dual energy X-ray.</a:t>
            </a:r>
          </a:p>
          <a:p>
            <a:pPr>
              <a:buNone/>
            </a:pPr>
            <a:r>
              <a:rPr lang="en-US" sz="2000" b="1" dirty="0"/>
              <a:t>Significance:</a:t>
            </a:r>
          </a:p>
          <a:p>
            <a:pPr indent="-176213"/>
            <a:r>
              <a:rPr lang="en-US" sz="2000" dirty="0"/>
              <a:t>Accurate decomposition using physics in 2D X-rays will help monitor 3D reconstruction shape of the injected cement.</a:t>
            </a:r>
          </a:p>
          <a:p>
            <a:pPr>
              <a:buNone/>
            </a:pPr>
            <a:r>
              <a:rPr lang="en-US" sz="2000" b="1" dirty="0"/>
              <a:t>Results:</a:t>
            </a:r>
          </a:p>
          <a:p>
            <a:pPr indent="-176213"/>
            <a:r>
              <a:rPr lang="en-US" sz="2000" dirty="0"/>
              <a:t>We proposed an innovative learning-based optimization pipeline explicitly including the physics model and constraints.</a:t>
            </a:r>
          </a:p>
          <a:p>
            <a:pPr indent="-176213"/>
            <a:r>
              <a:rPr lang="en-US" sz="2000" dirty="0"/>
              <a:t>Achieved significant improvement on real X-ray cement decomposition</a:t>
            </a:r>
            <a:endParaRPr lang="en-US" sz="2000" b="1" dirty="0"/>
          </a:p>
          <a:p>
            <a:pPr indent="-176213">
              <a:buNone/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FDB7E-2D5D-7944-8CB7-6D2E75D1DAD7}"/>
              </a:ext>
            </a:extLst>
          </p:cNvPr>
          <p:cNvSpPr txBox="1"/>
          <p:nvPr/>
        </p:nvSpPr>
        <p:spPr>
          <a:xfrm>
            <a:off x="5997489" y="5560400"/>
            <a:ext cx="30495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Fig 1. Illustration of dual energy X-ray material decomposition.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3CC681-2186-3E4C-9DEB-B326D2026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1" t="12939" r="8947" b="8930"/>
          <a:stretch/>
        </p:blipFill>
        <p:spPr>
          <a:xfrm>
            <a:off x="6275027" y="1767667"/>
            <a:ext cx="1425913" cy="1459166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D75577-A19D-B940-94DC-E2E70699F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88" t="17991"/>
          <a:stretch/>
        </p:blipFill>
        <p:spPr>
          <a:xfrm>
            <a:off x="5829022" y="3652782"/>
            <a:ext cx="1651239" cy="1623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F2D067-0FAF-3B4B-BDD8-68960321F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29" t="14940" r="1"/>
          <a:stretch/>
        </p:blipFill>
        <p:spPr>
          <a:xfrm>
            <a:off x="7534350" y="3678163"/>
            <a:ext cx="1609650" cy="1623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FA9C16-C1D2-C540-BB6A-964B845E72E1}"/>
              </a:ext>
            </a:extLst>
          </p:cNvPr>
          <p:cNvSpPr txBox="1"/>
          <p:nvPr/>
        </p:nvSpPr>
        <p:spPr>
          <a:xfrm>
            <a:off x="6363481" y="1286874"/>
            <a:ext cx="209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Dual energy X-ray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E9607CB-2AB6-4E46-9D24-3007AE67AB28}"/>
              </a:ext>
            </a:extLst>
          </p:cNvPr>
          <p:cNvSpPr/>
          <p:nvPr/>
        </p:nvSpPr>
        <p:spPr bwMode="auto">
          <a:xfrm rot="2207125">
            <a:off x="7082255" y="3278100"/>
            <a:ext cx="208344" cy="29707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0ACF915-9B19-F946-B86B-7DFB8DA28357}"/>
              </a:ext>
            </a:extLst>
          </p:cNvPr>
          <p:cNvSpPr/>
          <p:nvPr/>
        </p:nvSpPr>
        <p:spPr bwMode="auto">
          <a:xfrm rot="18884449">
            <a:off x="7596922" y="3271278"/>
            <a:ext cx="208344" cy="29707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2960A-FA39-CC43-AC09-41AAE98E59F2}"/>
              </a:ext>
            </a:extLst>
          </p:cNvPr>
          <p:cNvSpPr txBox="1"/>
          <p:nvPr/>
        </p:nvSpPr>
        <p:spPr>
          <a:xfrm>
            <a:off x="6231198" y="5146261"/>
            <a:ext cx="71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Bone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504A6-5890-8B44-99C5-E259D741B3AF}"/>
              </a:ext>
            </a:extLst>
          </p:cNvPr>
          <p:cNvSpPr txBox="1"/>
          <p:nvPr/>
        </p:nvSpPr>
        <p:spPr>
          <a:xfrm>
            <a:off x="7799177" y="5161386"/>
            <a:ext cx="107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Cement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83AFDE5A-4F38-4844-95CF-B953F0B1E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92" y="1224844"/>
            <a:ext cx="7667486" cy="298372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48C553-4534-2E40-891E-EE5FF8E45D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33" y="-1928"/>
            <a:ext cx="6973711" cy="103242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2573A5-0B23-AC44-9844-A2BBB3B20B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4573" r="11644"/>
          <a:stretch/>
        </p:blipFill>
        <p:spPr>
          <a:xfrm>
            <a:off x="1082922" y="4302180"/>
            <a:ext cx="2238304" cy="205162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6F31B99-9ACC-DE47-9FE8-4C9BE6D63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5364" r="9644"/>
          <a:stretch/>
        </p:blipFill>
        <p:spPr>
          <a:xfrm>
            <a:off x="3417467" y="4302180"/>
            <a:ext cx="2337588" cy="205162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E8F579B-B4D9-5F49-B69D-18DDFDBCAF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3" r="9778"/>
          <a:stretch/>
        </p:blipFill>
        <p:spPr>
          <a:xfrm>
            <a:off x="5889261" y="4208573"/>
            <a:ext cx="2322754" cy="215416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96C3246-F12E-0B4F-B363-1500193356C5}"/>
              </a:ext>
            </a:extLst>
          </p:cNvPr>
          <p:cNvSpPr txBox="1"/>
          <p:nvPr/>
        </p:nvSpPr>
        <p:spPr>
          <a:xfrm>
            <a:off x="1503978" y="6278131"/>
            <a:ext cx="1230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Real X-ray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1E6187D-DEDA-9945-94FF-AFF201A01D95}"/>
              </a:ext>
            </a:extLst>
          </p:cNvPr>
          <p:cNvSpPr txBox="1"/>
          <p:nvPr/>
        </p:nvSpPr>
        <p:spPr>
          <a:xfrm>
            <a:off x="3321226" y="6278131"/>
            <a:ext cx="241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Traditional Model-based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8DDB2D-19B8-734C-A1AA-C6279D75411C}"/>
              </a:ext>
            </a:extLst>
          </p:cNvPr>
          <p:cNvSpPr txBox="1"/>
          <p:nvPr/>
        </p:nvSpPr>
        <p:spPr>
          <a:xfrm>
            <a:off x="5800997" y="6240072"/>
            <a:ext cx="2411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Our result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87</TotalTime>
  <Words>84</Words>
  <Application>Microsoft Macintosh PowerPoint</Application>
  <PresentationFormat>On-screen Show (4:3)</PresentationFormat>
  <Paragraphs>16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Times New Roman</vt:lpstr>
      <vt:lpstr>ERC 2010 Talk Template</vt:lpstr>
      <vt:lpstr>Dual Energy Material Decomposition Cong Gao  Mentors: Mathias Unberath, Mehran Armand, Russell Taylor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Cong Gao</cp:lastModifiedBy>
  <cp:revision>21</cp:revision>
  <cp:lastPrinted>2010-08-24T19:06:24Z</cp:lastPrinted>
  <dcterms:created xsi:type="dcterms:W3CDTF">2013-04-23T14:35:11Z</dcterms:created>
  <dcterms:modified xsi:type="dcterms:W3CDTF">2019-05-08T03:34:37Z</dcterms:modified>
</cp:coreProperties>
</file>