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72" r:id="rId15"/>
    <p:sldId id="268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9E57336-2F0F-41F5-900B-07301BBB61CF}">
          <p14:sldIdLst>
            <p14:sldId id="256"/>
            <p14:sldId id="269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70"/>
            <p14:sldId id="266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76"/>
    <a:srgbClr val="0070C0"/>
    <a:srgbClr val="FF4C4C"/>
    <a:srgbClr val="FF59FF"/>
    <a:srgbClr val="4747FF"/>
    <a:srgbClr val="6262FF"/>
    <a:srgbClr val="3EFF3E"/>
    <a:srgbClr val="FFDF7F"/>
    <a:srgbClr val="7FD7F7"/>
    <a:srgbClr val="B2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6433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8775" y="1827213"/>
            <a:ext cx="8424865" cy="1295403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358775" y="1143000"/>
            <a:ext cx="8424865" cy="68580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678613" y="914400"/>
            <a:ext cx="2105028" cy="525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358775" y="914400"/>
            <a:ext cx="6167438" cy="5257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358775" y="1143000"/>
            <a:ext cx="8424865" cy="68580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358775" y="1828800"/>
            <a:ext cx="8424865" cy="12954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553200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358775" y="1828800"/>
            <a:ext cx="4135438" cy="4343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117172" y="6456678"/>
            <a:ext cx="3759628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campar.in.tum.de + camp.lcsr.jhu.edu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8775" y="228600"/>
            <a:ext cx="840422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8775" y="1066800"/>
            <a:ext cx="8424865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077200" y="6456681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1pPr>
      <a:lvl2pPr marL="824592" marR="0" indent="-36739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2pPr>
      <a:lvl3pPr marL="12083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3pPr>
      <a:lvl4pPr marL="16655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4pPr>
      <a:lvl5pPr marL="21227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5pPr>
      <a:lvl6pPr marL="25799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6pPr>
      <a:lvl7pPr marL="30371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7pPr>
      <a:lvl8pPr marL="3494313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8pPr>
      <a:lvl9pPr marL="3951513" marR="0" indent="-29391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TUM Neue Helvetica 55 Regular"/>
          <a:ea typeface="TUM Neue Helvetica 55 Regular"/>
          <a:cs typeface="TUM Neue Helvetica 55 Regular"/>
          <a:sym typeface="TUM Neue Helvetica 55 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UM Neue Helvetica 55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59567" y="2317568"/>
            <a:ext cx="8424866" cy="1141636"/>
          </a:xfrm>
          <a:prstGeom prst="rect">
            <a:avLst/>
          </a:prstGeom>
        </p:spPr>
        <p:txBody>
          <a:bodyPr/>
          <a:lstStyle/>
          <a:p>
            <a:r>
              <a:t>Robotic Ultrasound Needle Placement and Tracking: Robot-to-Robot Calibration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358774" y="1143000"/>
            <a:ext cx="8424865" cy="685800"/>
          </a:xfrm>
          <a:prstGeom prst="rect">
            <a:avLst/>
          </a:prstGeom>
        </p:spPr>
        <p:txBody>
          <a:bodyPr/>
          <a:lstStyle/>
          <a:p>
            <a:r>
              <a:t>Computer Aided Medical Procedures</a:t>
            </a:r>
          </a:p>
        </p:txBody>
      </p:sp>
      <p:sp>
        <p:nvSpPr>
          <p:cNvPr id="126" name="Shape 126"/>
          <p:cNvSpPr/>
          <p:nvPr/>
        </p:nvSpPr>
        <p:spPr>
          <a:xfrm>
            <a:off x="358774" y="4688636"/>
            <a:ext cx="7222486" cy="692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rPr dirty="0"/>
              <a:t>Project 17: Christopher Hunt &amp; Matthew </a:t>
            </a:r>
            <a:r>
              <a:rPr dirty="0" err="1" smtClean="0"/>
              <a:t>Walmer</a:t>
            </a:r>
            <a:endParaRPr lang="en-US" dirty="0" smtClean="0"/>
          </a:p>
          <a:p>
            <a:endParaRPr lang="en-US" sz="300" dirty="0" smtClean="0"/>
          </a:p>
          <a:p>
            <a:r>
              <a:rPr lang="en-US" dirty="0" smtClean="0"/>
              <a:t>Mentors: Bernhard </a:t>
            </a:r>
            <a:r>
              <a:rPr lang="en-US" dirty="0" err="1"/>
              <a:t>Fuerst</a:t>
            </a:r>
            <a:r>
              <a:rPr lang="en-US" dirty="0"/>
              <a:t>, </a:t>
            </a:r>
            <a:r>
              <a:rPr lang="en-US" dirty="0" err="1"/>
              <a:t>Javad</a:t>
            </a:r>
            <a:r>
              <a:rPr lang="en-US" dirty="0"/>
              <a:t> </a:t>
            </a:r>
            <a:r>
              <a:rPr lang="en-US" dirty="0" err="1"/>
              <a:t>Fatouhi</a:t>
            </a:r>
            <a:r>
              <a:rPr lang="en-US" dirty="0"/>
              <a:t>, </a:t>
            </a:r>
            <a:r>
              <a:rPr lang="en-US" dirty="0" err="1"/>
              <a:t>Risto</a:t>
            </a:r>
            <a:r>
              <a:rPr lang="en-US" dirty="0"/>
              <a:t> </a:t>
            </a:r>
            <a:r>
              <a:rPr lang="en-US" dirty="0" err="1"/>
              <a:t>Kojcev</a:t>
            </a:r>
            <a:r>
              <a:rPr lang="en-US" dirty="0"/>
              <a:t>, </a:t>
            </a:r>
            <a:r>
              <a:rPr lang="en-US" dirty="0" smtClean="0"/>
              <a:t>Nassir </a:t>
            </a:r>
            <a:r>
              <a:rPr lang="en-US" dirty="0" err="1"/>
              <a:t>Navab</a:t>
            </a:r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359567" y="1827511"/>
            <a:ext cx="8424866" cy="114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Project Checkpoint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Calibration Error Analysis</a:t>
            </a:r>
          </a:p>
        </p:txBody>
      </p:sp>
      <p:sp>
        <p:nvSpPr>
          <p:cNvPr id="246" name="Shape 246"/>
          <p:cNvSpPr/>
          <p:nvPr/>
        </p:nvSpPr>
        <p:spPr>
          <a:xfrm>
            <a:off x="358775" y="1024066"/>
            <a:ext cx="8330521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</a:pPr>
            <a:r>
              <a:rPr lang="en-US" b="1" dirty="0" smtClean="0"/>
              <a:t>Protocol</a:t>
            </a:r>
          </a:p>
          <a:p>
            <a:pPr>
              <a:buSzPct val="100000"/>
            </a:pPr>
            <a:endParaRPr lang="en-US" sz="300" dirty="0" smtClean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dirty="0" smtClean="0"/>
              <a:t>Manually position robots so calibrated pointer tips are touching. These points have zero linear distance between them and are considered the ground truth.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dirty="0" smtClean="0"/>
              <a:t>Transform the second robot’s points into the first robot’s base frame.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easure the Euclidean distance between the point pair as the linear error.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dirty="0" smtClean="0"/>
              <a:t>Repeat this process at many points around the robots’ workspace.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endParaRPr lang="en-US" dirty="0" smtClean="0"/>
          </a:p>
          <a:p>
            <a:pPr>
              <a:buSzPct val="100000"/>
            </a:pPr>
            <a:endParaRPr lang="en-US" b="1" dirty="0"/>
          </a:p>
          <a:p>
            <a:pPr>
              <a:buSzPct val="100000"/>
            </a:pPr>
            <a:endParaRPr lang="en-US" b="1" dirty="0" smtClean="0"/>
          </a:p>
          <a:p>
            <a:pPr>
              <a:buSzPct val="100000"/>
            </a:pPr>
            <a:endParaRPr lang="en-US" b="1" dirty="0"/>
          </a:p>
          <a:p>
            <a:pPr>
              <a:buSzPct val="100000"/>
            </a:pPr>
            <a:r>
              <a:rPr lang="en-US" b="1" dirty="0" smtClean="0"/>
              <a:t>Optional</a:t>
            </a:r>
          </a:p>
          <a:p>
            <a:pPr>
              <a:buSzPct val="100000"/>
            </a:pPr>
            <a:endParaRPr lang="en-US" sz="300" dirty="0" smtClean="0"/>
          </a:p>
          <a:p>
            <a:pPr>
              <a:buSzPct val="100000"/>
            </a:pPr>
            <a:r>
              <a:rPr lang="en-US" dirty="0" smtClean="0"/>
              <a:t>To get Z-axis rotation error, compute</a:t>
            </a:r>
          </a:p>
          <a:p>
            <a:pPr>
              <a:buSzPct val="100000"/>
            </a:pPr>
            <a:r>
              <a:rPr lang="en-US" dirty="0" smtClean="0"/>
              <a:t>tangential error component for each</a:t>
            </a:r>
          </a:p>
          <a:p>
            <a:pPr>
              <a:buSzPct val="100000"/>
            </a:pPr>
            <a:r>
              <a:rPr lang="en-US" dirty="0" smtClean="0"/>
              <a:t>point and divide by distance from</a:t>
            </a:r>
          </a:p>
          <a:p>
            <a:pPr>
              <a:buSzPct val="100000"/>
            </a:pPr>
            <a:r>
              <a:rPr lang="en-US" dirty="0" smtClean="0"/>
              <a:t>workspace center.</a:t>
            </a:r>
          </a:p>
          <a:p>
            <a:pPr>
              <a:buSzPct val="100000"/>
            </a:pPr>
            <a:endParaRPr lang="en-US" dirty="0" smtClean="0"/>
          </a:p>
        </p:txBody>
      </p:sp>
      <p:graphicFrame>
        <p:nvGraphicFramePr>
          <p:cNvPr id="6" name="Table 132"/>
          <p:cNvGraphicFramePr/>
          <p:nvPr>
            <p:extLst>
              <p:ext uri="{D42A27DB-BD31-4B8C-83A1-F6EECF244321}">
                <p14:modId xmlns:p14="http://schemas.microsoft.com/office/powerpoint/2010/main" val="1112445577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24" y="2888648"/>
            <a:ext cx="4300176" cy="32251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Calibration Error Results</a:t>
            </a:r>
          </a:p>
        </p:txBody>
      </p:sp>
      <p:sp>
        <p:nvSpPr>
          <p:cNvPr id="249" name="Shape 249"/>
          <p:cNvSpPr/>
          <p:nvPr/>
        </p:nvSpPr>
        <p:spPr>
          <a:xfrm>
            <a:off x="381367" y="1090162"/>
            <a:ext cx="323421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dirty="0"/>
              <a:t>Mean Linear Error: 2.7599 mm</a:t>
            </a:r>
          </a:p>
          <a:p>
            <a:r>
              <a:rPr lang="en-US" dirty="0" err="1" smtClean="0"/>
              <a:t>StDev</a:t>
            </a:r>
            <a:r>
              <a:rPr lang="en-US" dirty="0" smtClean="0"/>
              <a:t>: 1.1598 mm</a:t>
            </a:r>
            <a:endParaRPr dirty="0"/>
          </a:p>
        </p:txBody>
      </p:sp>
      <p:sp>
        <p:nvSpPr>
          <p:cNvPr id="250" name="Shape 250"/>
          <p:cNvSpPr/>
          <p:nvPr/>
        </p:nvSpPr>
        <p:spPr>
          <a:xfrm>
            <a:off x="4510283" y="1077462"/>
            <a:ext cx="379847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dirty="0"/>
              <a:t>Mean Z-Axis Rotation Error: </a:t>
            </a:r>
            <a:r>
              <a:rPr lang="en-US" dirty="0" smtClean="0"/>
              <a:t>0.7448˚</a:t>
            </a:r>
          </a:p>
          <a:p>
            <a:r>
              <a:rPr lang="en-US" dirty="0" err="1" smtClean="0"/>
              <a:t>StDev</a:t>
            </a:r>
            <a:r>
              <a:rPr lang="en-US" dirty="0"/>
              <a:t>: </a:t>
            </a:r>
            <a:r>
              <a:rPr lang="en-US" dirty="0" smtClean="0"/>
              <a:t>0.4583˚</a:t>
            </a:r>
            <a:endParaRPr dirty="0"/>
          </a:p>
        </p:txBody>
      </p:sp>
      <p:pic>
        <p:nvPicPr>
          <p:cNvPr id="251" name="error_graph_4.png"/>
          <p:cNvPicPr>
            <a:picLocks noChangeAspect="1"/>
          </p:cNvPicPr>
          <p:nvPr/>
        </p:nvPicPr>
        <p:blipFill>
          <a:blip r:embed="rId3">
            <a:extLst/>
          </a:blip>
          <a:srcRect l="24926" t="21555" r="22345" b="23254"/>
          <a:stretch>
            <a:fillRect/>
          </a:stretch>
        </p:blipFill>
        <p:spPr>
          <a:xfrm>
            <a:off x="4777133" y="1990968"/>
            <a:ext cx="3394945" cy="3260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error_plot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101" y="1934081"/>
            <a:ext cx="4520552" cy="32607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381311" y="5281721"/>
            <a:ext cx="235915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3EFF3E"/>
                </a:solidFill>
                <a:effectLst/>
                <a:uFillTx/>
                <a:latin typeface="Wingdings" panose="05000000000000000000" pitchFamily="2" charset="2"/>
                <a:sym typeface="Arial"/>
              </a:rPr>
              <a:t>u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ingdings" panose="05000000000000000000" pitchFamily="2" charset="2"/>
                <a:sym typeface="Arial"/>
              </a:rPr>
              <a:t> 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Linear Error &lt; 2mm</a:t>
            </a:r>
          </a:p>
          <a:p>
            <a:r>
              <a:rPr lang="en-US" sz="1400" dirty="0">
                <a:solidFill>
                  <a:srgbClr val="4747FF"/>
                </a:solidFill>
                <a:latin typeface="Wingdings" panose="05000000000000000000" pitchFamily="2" charset="2"/>
              </a:rPr>
              <a:t>u</a:t>
            </a:r>
            <a:r>
              <a:rPr lang="en-US" sz="1400" dirty="0">
                <a:latin typeface="Wingdings" panose="05000000000000000000" pitchFamily="2" charset="2"/>
              </a:rPr>
              <a:t> </a:t>
            </a:r>
            <a:r>
              <a:rPr lang="en-US" sz="1400" dirty="0" smtClean="0"/>
              <a:t>Linear </a:t>
            </a:r>
            <a:r>
              <a:rPr lang="en-US" sz="1400" dirty="0"/>
              <a:t>Error </a:t>
            </a:r>
            <a:r>
              <a:rPr lang="en-US" sz="1400" dirty="0" smtClean="0"/>
              <a:t>&lt; 3mm</a:t>
            </a:r>
          </a:p>
          <a:p>
            <a:r>
              <a:rPr lang="en-US" sz="1400" dirty="0">
                <a:solidFill>
                  <a:srgbClr val="FF59FF"/>
                </a:solidFill>
                <a:latin typeface="Wingdings" panose="05000000000000000000" pitchFamily="2" charset="2"/>
              </a:rPr>
              <a:t>u</a:t>
            </a:r>
            <a:r>
              <a:rPr lang="en-US" sz="1400" dirty="0">
                <a:latin typeface="Wingdings" panose="05000000000000000000" pitchFamily="2" charset="2"/>
              </a:rPr>
              <a:t> </a:t>
            </a:r>
            <a:r>
              <a:rPr lang="en-US" sz="1400" dirty="0" smtClean="0"/>
              <a:t>Linear </a:t>
            </a:r>
            <a:r>
              <a:rPr lang="en-US" sz="1400" dirty="0"/>
              <a:t>Error </a:t>
            </a:r>
            <a:r>
              <a:rPr lang="en-US" sz="1400" dirty="0" smtClean="0"/>
              <a:t>&lt; 4mm</a:t>
            </a:r>
          </a:p>
          <a:p>
            <a:r>
              <a:rPr lang="en-US" sz="1400" dirty="0">
                <a:solidFill>
                  <a:srgbClr val="FF4C4C"/>
                </a:solidFill>
                <a:latin typeface="Wingdings" panose="05000000000000000000" pitchFamily="2" charset="2"/>
              </a:rPr>
              <a:t>u</a:t>
            </a:r>
            <a:r>
              <a:rPr lang="en-US" sz="1400" dirty="0">
                <a:latin typeface="Wingdings" panose="05000000000000000000" pitchFamily="2" charset="2"/>
              </a:rPr>
              <a:t> </a:t>
            </a:r>
            <a:r>
              <a:rPr lang="en-US" sz="1400" dirty="0" smtClean="0"/>
              <a:t>Linear </a:t>
            </a:r>
            <a:r>
              <a:rPr lang="en-US" sz="1400" dirty="0"/>
              <a:t>Error &lt;</a:t>
            </a:r>
            <a:r>
              <a:rPr lang="en-US" sz="1400" dirty="0" smtClean="0"/>
              <a:t> 5mm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aphicFrame>
        <p:nvGraphicFramePr>
          <p:cNvPr id="9" name="Table 132"/>
          <p:cNvGraphicFramePr/>
          <p:nvPr>
            <p:extLst>
              <p:ext uri="{D42A27DB-BD31-4B8C-83A1-F6EECF244321}">
                <p14:modId xmlns:p14="http://schemas.microsoft.com/office/powerpoint/2010/main" val="2057067128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Time Table</a:t>
            </a:r>
          </a:p>
        </p:txBody>
      </p:sp>
      <p:sp>
        <p:nvSpPr>
          <p:cNvPr id="255" name="Shape 255"/>
          <p:cNvSpPr/>
          <p:nvPr/>
        </p:nvSpPr>
        <p:spPr>
          <a:xfrm>
            <a:off x="4876800" y="6456678"/>
            <a:ext cx="3276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Freitag, 26. Februar 2016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xfrm>
            <a:off x="8077200" y="6456680"/>
            <a:ext cx="262415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5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67" y="783259"/>
            <a:ext cx="8424867" cy="362501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" name="Table 132"/>
          <p:cNvGraphicFramePr/>
          <p:nvPr>
            <p:extLst>
              <p:ext uri="{D42A27DB-BD31-4B8C-83A1-F6EECF244321}">
                <p14:modId xmlns:p14="http://schemas.microsoft.com/office/powerpoint/2010/main" val="3339271997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91985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Time </a:t>
            </a:r>
            <a:r>
              <a:rPr dirty="0" smtClean="0"/>
              <a:t>Table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Revised</a:t>
            </a:r>
            <a:endParaRPr dirty="0"/>
          </a:p>
        </p:txBody>
      </p:sp>
      <p:sp>
        <p:nvSpPr>
          <p:cNvPr id="255" name="Shape 255"/>
          <p:cNvSpPr/>
          <p:nvPr/>
        </p:nvSpPr>
        <p:spPr>
          <a:xfrm>
            <a:off x="4876800" y="6456678"/>
            <a:ext cx="3276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Freitag, 26. Februar 2016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xfrm>
            <a:off x="8077200" y="6456680"/>
            <a:ext cx="262415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358774" y="4483100"/>
            <a:ext cx="8424865" cy="1330716"/>
          </a:xfrm>
          <a:prstGeom prst="rect">
            <a:avLst/>
          </a:prstGeom>
        </p:spPr>
        <p:txBody>
          <a:bodyPr/>
          <a:lstStyle/>
          <a:p>
            <a:pPr marL="0" indent="0" defTabSz="878187">
              <a:spcBef>
                <a:spcPts val="300"/>
              </a:spcBef>
              <a:buSzTx/>
              <a:buNone/>
              <a:defRPr sz="1600" b="1">
                <a:solidFill>
                  <a:srgbClr val="000000"/>
                </a:solidFill>
              </a:defRPr>
            </a:pPr>
            <a:r>
              <a:rPr dirty="0"/>
              <a:t>Upcoming Checkpoints</a:t>
            </a:r>
          </a:p>
          <a:p>
            <a:pPr marL="713528" lvl="1" indent="-274433" defTabSz="878187">
              <a:spcBef>
                <a:spcPts val="200"/>
              </a:spcBef>
              <a:defRPr sz="1400"/>
            </a:pPr>
            <a:r>
              <a:rPr dirty="0"/>
              <a:t>April 12</a:t>
            </a:r>
            <a:r>
              <a:rPr baseline="31999" dirty="0"/>
              <a:t>th</a:t>
            </a:r>
            <a:r>
              <a:rPr dirty="0"/>
              <a:t>: Maximum Deliverables Research</a:t>
            </a:r>
          </a:p>
          <a:p>
            <a:pPr marL="713528" lvl="1" indent="-274433" defTabSz="878187">
              <a:spcBef>
                <a:spcPts val="200"/>
              </a:spcBef>
              <a:defRPr sz="1400"/>
            </a:pPr>
            <a:r>
              <a:rPr dirty="0"/>
              <a:t>April 16</a:t>
            </a:r>
            <a:r>
              <a:rPr baseline="31999" dirty="0"/>
              <a:t>th</a:t>
            </a:r>
            <a:r>
              <a:rPr dirty="0"/>
              <a:t>: ARToolKit Calibration Program</a:t>
            </a:r>
          </a:p>
          <a:p>
            <a:pPr marL="0" lvl="6" indent="1371600" defTabSz="878187">
              <a:spcBef>
                <a:spcPts val="200"/>
              </a:spcBef>
              <a:buSzTx/>
              <a:buNone/>
              <a:defRPr sz="1400"/>
            </a:pPr>
            <a:r>
              <a:rPr dirty="0"/>
              <a:t>    RGB-D Features and Depth Program</a:t>
            </a:r>
          </a:p>
          <a:p>
            <a:pPr marL="713528" lvl="1" indent="-274433" defTabSz="878187">
              <a:spcBef>
                <a:spcPts val="200"/>
              </a:spcBef>
              <a:defRPr sz="1400"/>
            </a:pPr>
            <a:r>
              <a:rPr dirty="0"/>
              <a:t>April 23</a:t>
            </a:r>
            <a:r>
              <a:rPr baseline="31999" dirty="0"/>
              <a:t>rd</a:t>
            </a:r>
            <a:r>
              <a:rPr dirty="0"/>
              <a:t>: RGB-D Depth-Only Program</a:t>
            </a:r>
          </a:p>
        </p:txBody>
      </p:sp>
      <p:pic>
        <p:nvPicPr>
          <p:cNvPr id="25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67" y="783259"/>
            <a:ext cx="8424867" cy="3625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Time Table 4 check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707" y="787060"/>
            <a:ext cx="8434587" cy="36291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12" name="Table 132"/>
          <p:cNvGraphicFramePr/>
          <p:nvPr>
            <p:extLst>
              <p:ext uri="{D42A27DB-BD31-4B8C-83A1-F6EECF244321}">
                <p14:modId xmlns:p14="http://schemas.microsoft.com/office/powerpoint/2010/main" val="1105427896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Readings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359567" y="762000"/>
            <a:ext cx="8424866" cy="5105400"/>
          </a:xfrm>
          <a:prstGeom prst="rect">
            <a:avLst/>
          </a:prstGeom>
        </p:spPr>
        <p:txBody>
          <a:bodyPr/>
          <a:lstStyle/>
          <a:p>
            <a:pPr marL="319239" indent="-319239" defTabSz="851305">
              <a:spcBef>
                <a:spcPts val="0"/>
              </a:spcBef>
              <a:buAutoNum type="arabicPeriod"/>
              <a:defRPr sz="1235"/>
            </a:pPr>
            <a:r>
              <a:rPr dirty="0"/>
              <a:t>B. </a:t>
            </a:r>
            <a:r>
              <a:rPr dirty="0" err="1"/>
              <a:t>Fuerst</a:t>
            </a:r>
            <a:r>
              <a:rPr dirty="0"/>
              <a:t>, J. </a:t>
            </a:r>
            <a:r>
              <a:rPr dirty="0" err="1"/>
              <a:t>Fotouhi</a:t>
            </a:r>
            <a:r>
              <a:rPr dirty="0"/>
              <a:t>, and N. </a:t>
            </a:r>
            <a:r>
              <a:rPr dirty="0" err="1"/>
              <a:t>Navab</a:t>
            </a:r>
            <a:r>
              <a:rPr dirty="0"/>
              <a:t>. </a:t>
            </a:r>
            <a:r>
              <a:rPr b="1" dirty="0"/>
              <a:t>"Vision-Based Intraoperative Cone-Beam CT Stitching for Non-overlapping Volumes." </a:t>
            </a:r>
            <a:r>
              <a:rPr i="1" dirty="0"/>
              <a:t>Lecture Notes in Computer Science Medical Image Computing and Computer-Assisted Intervention -- MICCAI 2015</a:t>
            </a:r>
            <a:r>
              <a:rPr dirty="0"/>
              <a:t> (2015): 387-95. Web.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2"/>
              <a:defRPr sz="1235"/>
            </a:pPr>
            <a:r>
              <a:rPr dirty="0"/>
              <a:t>H. Bay, T. </a:t>
            </a:r>
            <a:r>
              <a:rPr dirty="0" err="1"/>
              <a:t>Tuytelaars</a:t>
            </a:r>
            <a:r>
              <a:rPr dirty="0"/>
              <a:t>, and L. Van </a:t>
            </a:r>
            <a:r>
              <a:rPr dirty="0" err="1"/>
              <a:t>Gool</a:t>
            </a:r>
            <a:r>
              <a:rPr dirty="0"/>
              <a:t>. </a:t>
            </a:r>
            <a:r>
              <a:rPr b="1" dirty="0"/>
              <a:t>"SURF: Speeded Up Robust Features."</a:t>
            </a:r>
            <a:r>
              <a:rPr dirty="0"/>
              <a:t> Computer Vision – ECCV 2006 Lecture Notes in Computer Science (2006): 404-17. Web.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3"/>
              <a:defRPr sz="1235"/>
            </a:pPr>
            <a:r>
              <a:rPr dirty="0"/>
              <a:t>M. Shah, R. D. Eastman, and T. Hong. </a:t>
            </a:r>
            <a:r>
              <a:rPr b="1" dirty="0"/>
              <a:t>"An Overview of Robot-sensor Calibration Methods for Evaluation of Perception Systems." </a:t>
            </a:r>
            <a:r>
              <a:rPr dirty="0"/>
              <a:t>Proceedings of the Workshop on Performance Metrics for Intelligent Systems - </a:t>
            </a:r>
            <a:r>
              <a:rPr dirty="0" err="1"/>
              <a:t>PerMIS</a:t>
            </a:r>
            <a:r>
              <a:rPr dirty="0"/>
              <a:t> '12 (2012). Web.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4"/>
              <a:defRPr sz="1235"/>
            </a:pPr>
            <a:r>
              <a:rPr dirty="0"/>
              <a:t>O. </a:t>
            </a:r>
            <a:r>
              <a:rPr dirty="0" err="1"/>
              <a:t>Zettinig</a:t>
            </a:r>
            <a:r>
              <a:rPr dirty="0"/>
              <a:t>, B. </a:t>
            </a:r>
            <a:r>
              <a:rPr dirty="0" err="1"/>
              <a:t>Fuerst</a:t>
            </a:r>
            <a:r>
              <a:rPr dirty="0"/>
              <a:t>, R. </a:t>
            </a:r>
            <a:r>
              <a:rPr dirty="0" err="1"/>
              <a:t>Kojcev</a:t>
            </a:r>
            <a:r>
              <a:rPr dirty="0"/>
              <a:t>, M. Esposito, M. </a:t>
            </a:r>
            <a:r>
              <a:rPr dirty="0" err="1"/>
              <a:t>Salehi</a:t>
            </a:r>
            <a:r>
              <a:rPr dirty="0"/>
              <a:t>, W. Wein, J. </a:t>
            </a:r>
            <a:r>
              <a:rPr dirty="0" err="1"/>
              <a:t>Rackerseder</a:t>
            </a:r>
            <a:r>
              <a:rPr dirty="0"/>
              <a:t>, B. Frisch, N. </a:t>
            </a:r>
            <a:r>
              <a:rPr dirty="0" err="1"/>
              <a:t>Navab</a:t>
            </a:r>
            <a:r>
              <a:rPr dirty="0"/>
              <a:t>, </a:t>
            </a:r>
            <a:r>
              <a:rPr b="1" dirty="0"/>
              <a:t>"Toward Real-time 3D Ultrasound Registration-based Visual </a:t>
            </a:r>
            <a:r>
              <a:rPr b="1" dirty="0" err="1"/>
              <a:t>Servoing</a:t>
            </a:r>
            <a:r>
              <a:rPr b="1" dirty="0"/>
              <a:t> for Interventional Navigation," </a:t>
            </a:r>
            <a:r>
              <a:rPr dirty="0"/>
              <a:t>IEEE International Conference on Robotics and Automation (ICRA), Stockholm, May 2015.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5"/>
              <a:defRPr sz="1235"/>
            </a:pPr>
            <a:r>
              <a:rPr dirty="0"/>
              <a:t>R. </a:t>
            </a:r>
            <a:r>
              <a:rPr dirty="0" err="1"/>
              <a:t>Kojcev</a:t>
            </a:r>
            <a:r>
              <a:rPr dirty="0"/>
              <a:t>, B. </a:t>
            </a:r>
            <a:r>
              <a:rPr dirty="0" err="1"/>
              <a:t>Fuerst</a:t>
            </a:r>
            <a:r>
              <a:rPr dirty="0"/>
              <a:t>, O. </a:t>
            </a:r>
            <a:r>
              <a:rPr dirty="0" err="1"/>
              <a:t>Zettinig</a:t>
            </a:r>
            <a:r>
              <a:rPr dirty="0"/>
              <a:t>, </a:t>
            </a:r>
            <a:r>
              <a:rPr dirty="0" err="1"/>
              <a:t>J.Fotouhi</a:t>
            </a:r>
            <a:r>
              <a:rPr dirty="0"/>
              <a:t>, C. Lee, </a:t>
            </a:r>
            <a:r>
              <a:rPr dirty="0" err="1"/>
              <a:t>R.Taylor</a:t>
            </a:r>
            <a:r>
              <a:rPr dirty="0"/>
              <a:t>, E. </a:t>
            </a:r>
            <a:r>
              <a:rPr dirty="0" err="1"/>
              <a:t>Sinibaldi</a:t>
            </a:r>
            <a:r>
              <a:rPr dirty="0"/>
              <a:t>, N. </a:t>
            </a:r>
            <a:r>
              <a:rPr dirty="0" err="1"/>
              <a:t>Navab</a:t>
            </a:r>
            <a:r>
              <a:rPr dirty="0"/>
              <a:t>, </a:t>
            </a:r>
            <a:r>
              <a:rPr b="1" dirty="0"/>
              <a:t>"Dual-Robot Ultrasound-Guided Needle Placement: Closing the Planning-Imaging-Action Loop," </a:t>
            </a:r>
            <a:r>
              <a:rPr dirty="0"/>
              <a:t>Unpublished Manuscript.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6"/>
              <a:defRPr sz="1235"/>
            </a:pPr>
            <a:r>
              <a:rPr dirty="0"/>
              <a:t>R. Tsai, and R. Lenz. </a:t>
            </a:r>
            <a:r>
              <a:rPr b="1" dirty="0"/>
              <a:t>"A New Technique for Fully Autonomous and Efficient 3D Robotics Hand/eye Calibration."</a:t>
            </a:r>
            <a:r>
              <a:rPr dirty="0"/>
              <a:t> IEEE Trans. Robot. Automat. IEEE Transactions on Robotics and Automation 5.3 (1989): 345-58. Web.</a:t>
            </a:r>
          </a:p>
          <a:p>
            <a:pPr marL="0" indent="0" defTabSz="851305">
              <a:spcBef>
                <a:spcPts val="0"/>
              </a:spcBef>
              <a:buSzTx/>
              <a:buNone/>
              <a:defRPr sz="1235"/>
            </a:pPr>
            <a:endParaRPr dirty="0"/>
          </a:p>
          <a:p>
            <a:pPr marL="319239" indent="-319239" defTabSz="851305">
              <a:spcBef>
                <a:spcPts val="0"/>
              </a:spcBef>
              <a:buAutoNum type="arabicPeriod" startAt="7"/>
              <a:defRPr sz="1235"/>
            </a:pPr>
            <a:r>
              <a:rPr dirty="0"/>
              <a:t>Y. </a:t>
            </a:r>
            <a:r>
              <a:rPr dirty="0" err="1"/>
              <a:t>Gan</a:t>
            </a:r>
            <a:r>
              <a:rPr dirty="0"/>
              <a:t>, and </a:t>
            </a:r>
            <a:r>
              <a:rPr dirty="0" err="1"/>
              <a:t>Xong</a:t>
            </a:r>
            <a:r>
              <a:rPr dirty="0"/>
              <a:t> Dai.</a:t>
            </a:r>
            <a:r>
              <a:rPr b="1" dirty="0"/>
              <a:t> "Base Frame Calibration for Coordinated Industrial Robots."</a:t>
            </a:r>
            <a:r>
              <a:rPr dirty="0"/>
              <a:t> Robotics and Autonomous Systems 59.7-8 (2011): 563-70. Web.</a:t>
            </a:r>
          </a:p>
        </p:txBody>
      </p:sp>
      <p:sp>
        <p:nvSpPr>
          <p:cNvPr id="126" name="Shape 126"/>
          <p:cNvSpPr/>
          <p:nvPr/>
        </p:nvSpPr>
        <p:spPr>
          <a:xfrm>
            <a:off x="4876800" y="6456679"/>
            <a:ext cx="3276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Freitag, 26. Februar 2016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4294967295"/>
          </p:nvPr>
        </p:nvSpPr>
        <p:spPr>
          <a:xfrm>
            <a:off x="8077199" y="6456680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aphicFrame>
        <p:nvGraphicFramePr>
          <p:cNvPr id="7" name="Table 132"/>
          <p:cNvGraphicFramePr/>
          <p:nvPr>
            <p:extLst>
              <p:ext uri="{D42A27DB-BD31-4B8C-83A1-F6EECF244321}">
                <p14:modId xmlns:p14="http://schemas.microsoft.com/office/powerpoint/2010/main" val="1130782995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8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Questions?</a:t>
            </a:r>
          </a:p>
        </p:txBody>
      </p:sp>
      <p:graphicFrame>
        <p:nvGraphicFramePr>
          <p:cNvPr id="3" name="Table 132"/>
          <p:cNvGraphicFramePr/>
          <p:nvPr>
            <p:extLst>
              <p:ext uri="{D42A27DB-BD31-4B8C-83A1-F6EECF244321}">
                <p14:modId xmlns:p14="http://schemas.microsoft.com/office/powerpoint/2010/main" val="3610127442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Background</a:t>
            </a:r>
          </a:p>
        </p:txBody>
      </p:sp>
      <p:sp>
        <p:nvSpPr>
          <p:cNvPr id="130" name="Shape 130"/>
          <p:cNvSpPr/>
          <p:nvPr/>
        </p:nvSpPr>
        <p:spPr>
          <a:xfrm>
            <a:off x="4876800" y="6456678"/>
            <a:ext cx="3276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Friday, 29. August 14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4294967295"/>
          </p:nvPr>
        </p:nvSpPr>
        <p:spPr>
          <a:xfrm>
            <a:off x="8077199" y="6456678"/>
            <a:ext cx="188894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242694" y="2265466"/>
            <a:ext cx="6636385" cy="1675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841247">
              <a:spcBef>
                <a:spcPts val="0"/>
              </a:spcBef>
              <a:buSzTx/>
              <a:buNone/>
              <a:defRPr sz="1656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algn="ctr"/>
            <a:r>
              <a:rPr lang="en-US" sz="2400" i="1" dirty="0" smtClean="0"/>
              <a:t>In medicine and </a:t>
            </a:r>
            <a:r>
              <a:rPr lang="en-US" sz="2400" i="1" dirty="0" smtClean="0">
                <a:solidFill>
                  <a:schemeClr val="tx1"/>
                </a:solidFill>
              </a:rPr>
              <a:t>industry</a:t>
            </a:r>
            <a:r>
              <a:rPr lang="en-US" sz="2400" i="1" baseline="30000" dirty="0" smtClean="0">
                <a:solidFill>
                  <a:schemeClr val="tx1"/>
                </a:solidFill>
              </a:rPr>
              <a:t>7</a:t>
            </a:r>
            <a:r>
              <a:rPr lang="en-US" sz="2400" i="1" dirty="0" smtClean="0">
                <a:solidFill>
                  <a:schemeClr val="tx1"/>
                </a:solidFill>
              </a:rPr>
              <a:t>, there </a:t>
            </a:r>
            <a:r>
              <a:rPr lang="en-US" sz="2400" i="1" dirty="0" smtClean="0"/>
              <a:t>is a need for flexible multi-robot platforms that allow for independent placement of multiple robotic manipulators.</a:t>
            </a:r>
            <a:endParaRPr lang="en-US" sz="2400" i="1" dirty="0"/>
          </a:p>
          <a:p>
            <a:pPr algn="ctr"/>
            <a:endParaRPr sz="2400" i="1" dirty="0"/>
          </a:p>
        </p:txBody>
      </p:sp>
      <p:sp>
        <p:nvSpPr>
          <p:cNvPr id="135" name="Shape 135"/>
          <p:cNvSpPr/>
          <p:nvPr/>
        </p:nvSpPr>
        <p:spPr>
          <a:xfrm>
            <a:off x="383237" y="1974788"/>
            <a:ext cx="3091056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>
              <a:defRPr b="1"/>
            </a:pPr>
            <a:endParaRPr lang="en-US" sz="1600" dirty="0" smtClean="0"/>
          </a:p>
          <a:p>
            <a:pPr>
              <a:defRPr b="1"/>
            </a:pPr>
            <a:endParaRPr lang="en-US" dirty="0"/>
          </a:p>
        </p:txBody>
      </p:sp>
      <p:graphicFrame>
        <p:nvGraphicFramePr>
          <p:cNvPr id="9" name="Table 132"/>
          <p:cNvGraphicFramePr/>
          <p:nvPr>
            <p:extLst>
              <p:ext uri="{D42A27DB-BD31-4B8C-83A1-F6EECF244321}">
                <p14:modId xmlns:p14="http://schemas.microsoft.com/office/powerpoint/2010/main" val="489773499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04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Background</a:t>
            </a:r>
          </a:p>
        </p:txBody>
      </p:sp>
      <p:sp>
        <p:nvSpPr>
          <p:cNvPr id="130" name="Shape 130"/>
          <p:cNvSpPr/>
          <p:nvPr/>
        </p:nvSpPr>
        <p:spPr>
          <a:xfrm>
            <a:off x="4876800" y="6456678"/>
            <a:ext cx="327660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r>
              <a:t>Friday, 29. August 14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4294967295"/>
          </p:nvPr>
        </p:nvSpPr>
        <p:spPr>
          <a:xfrm>
            <a:off x="8077199" y="6456678"/>
            <a:ext cx="188894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aphicFrame>
        <p:nvGraphicFramePr>
          <p:cNvPr id="132" name="Table 132"/>
          <p:cNvGraphicFramePr/>
          <p:nvPr>
            <p:extLst>
              <p:ext uri="{D42A27DB-BD31-4B8C-83A1-F6EECF244321}">
                <p14:modId xmlns:p14="http://schemas.microsoft.com/office/powerpoint/2010/main" val="2441779024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358775" y="1011237"/>
            <a:ext cx="3628009" cy="50146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just" defTabSz="841247">
              <a:spcBef>
                <a:spcPts val="0"/>
              </a:spcBef>
              <a:buSzTx/>
              <a:buNone/>
              <a:defRPr sz="1656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600" dirty="0" smtClean="0"/>
              <a:t>CAMP </a:t>
            </a:r>
            <a:r>
              <a:rPr sz="1600" dirty="0"/>
              <a:t>lab has designed a novel </a:t>
            </a:r>
            <a:r>
              <a:rPr lang="en-US" sz="1600" dirty="0" smtClean="0"/>
              <a:t>multi</a:t>
            </a:r>
            <a:r>
              <a:rPr sz="1600" dirty="0" smtClean="0"/>
              <a:t>-robot </a:t>
            </a:r>
            <a:r>
              <a:rPr lang="en-US" sz="1600" dirty="0" smtClean="0"/>
              <a:t>platform.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This mobile platform provides flexibility </a:t>
            </a:r>
            <a:r>
              <a:rPr lang="en-US" sz="1600" dirty="0" smtClean="0"/>
              <a:t>in the </a:t>
            </a:r>
            <a:r>
              <a:rPr lang="en-US" sz="1600" dirty="0"/>
              <a:t>operating room environment</a:t>
            </a:r>
            <a:r>
              <a:rPr lang="en-US" sz="16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For multi-robot surgical procedures, precise coordination is key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ase to base calibration must be done frequently, because the platform is mobile.</a:t>
            </a:r>
            <a:endParaRPr lang="en-US" sz="1600" dirty="0"/>
          </a:p>
          <a:p>
            <a:pPr algn="l"/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</a:t>
            </a:r>
            <a:r>
              <a:rPr lang="en-US" sz="1600" dirty="0" smtClean="0"/>
              <a:t>e need an efficient method to precisely calibrate multiple robots.</a:t>
            </a:r>
            <a:endParaRPr lang="en-US" sz="1600" dirty="0"/>
          </a:p>
          <a:p>
            <a:pPr algn="l"/>
            <a:endParaRPr lang="en-US" sz="1600" dirty="0"/>
          </a:p>
          <a:p>
            <a:pPr algn="l">
              <a:defRPr b="1"/>
            </a:pPr>
            <a:r>
              <a:rPr lang="en-US" sz="1600" dirty="0"/>
              <a:t>Objective</a:t>
            </a:r>
          </a:p>
          <a:p>
            <a:pPr algn="l">
              <a:defRPr sz="1600"/>
            </a:pPr>
            <a:endParaRPr lang="en-US" sz="1600" dirty="0"/>
          </a:p>
          <a:p>
            <a:pPr algn="l">
              <a:defRPr sz="1600"/>
            </a:pPr>
            <a:r>
              <a:rPr lang="en-US" sz="1600" dirty="0" smtClean="0"/>
              <a:t>Explore </a:t>
            </a:r>
            <a:r>
              <a:rPr lang="en-US" sz="1600" dirty="0"/>
              <a:t>a variety of robot-to-robot calibration </a:t>
            </a:r>
            <a:r>
              <a:rPr lang="en-US" sz="1600" dirty="0" smtClean="0"/>
              <a:t>methods </a:t>
            </a:r>
            <a:r>
              <a:rPr lang="en-US" sz="1600" dirty="0"/>
              <a:t>and </a:t>
            </a:r>
            <a:r>
              <a:rPr lang="en-US" sz="1600" dirty="0" smtClean="0"/>
              <a:t>validate </a:t>
            </a:r>
            <a:r>
              <a:rPr lang="en-US" sz="1600" dirty="0"/>
              <a:t>their </a:t>
            </a:r>
            <a:r>
              <a:rPr lang="en-US" sz="1600" dirty="0" smtClean="0"/>
              <a:t>efficacy </a:t>
            </a:r>
            <a:r>
              <a:rPr lang="en-US" sz="1600" dirty="0"/>
              <a:t>for use </a:t>
            </a:r>
            <a:r>
              <a:rPr lang="en-US" sz="1600" dirty="0" smtClean="0"/>
              <a:t>in </a:t>
            </a:r>
            <a:r>
              <a:rPr lang="en-US" sz="1600" dirty="0"/>
              <a:t>dual-robotic surgeries and experiments.</a:t>
            </a:r>
          </a:p>
          <a:p>
            <a:pPr algn="l"/>
            <a:endParaRPr lang="en-US" sz="1600" dirty="0"/>
          </a:p>
          <a:p>
            <a:pPr algn="l"/>
            <a:endParaRPr sz="1600" dirty="0"/>
          </a:p>
        </p:txBody>
      </p:sp>
      <p:pic>
        <p:nvPicPr>
          <p:cNvPr id="13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6485" y="536835"/>
            <a:ext cx="3848186" cy="287590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383237" y="1974788"/>
            <a:ext cx="3091056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/>
          <a:p>
            <a:pPr>
              <a:defRPr b="1"/>
            </a:pPr>
            <a:endParaRPr lang="en-US" sz="1600" dirty="0" smtClean="0"/>
          </a:p>
          <a:p>
            <a:pPr>
              <a:defRPr b="1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6485" y="3402996"/>
            <a:ext cx="3848186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100" dirty="0" smtClean="0"/>
              <a:t>From </a:t>
            </a:r>
            <a:r>
              <a:rPr lang="en-US" sz="1100" i="1" dirty="0"/>
              <a:t>Dual-Robot Ultrasound-Guided Needle </a:t>
            </a:r>
            <a:r>
              <a:rPr lang="en-US" sz="1100" i="1" dirty="0" smtClean="0"/>
              <a:t>Placement </a:t>
            </a:r>
            <a:r>
              <a:rPr lang="en-US" sz="1100" baseline="30000" dirty="0" smtClean="0"/>
              <a:t>5</a:t>
            </a:r>
            <a:endParaRPr kumimoji="0" lang="en-US" sz="1100" b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9" y="3664602"/>
            <a:ext cx="3811137" cy="2058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629" y="5770874"/>
            <a:ext cx="5009896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600" baseline="30000" dirty="0" smtClean="0"/>
              <a:t>B2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B1</a:t>
            </a:r>
            <a:r>
              <a:rPr lang="en-US" sz="1600" dirty="0" smtClean="0"/>
              <a:t> = </a:t>
            </a:r>
            <a:r>
              <a:rPr lang="en-US" sz="1600" baseline="30000" dirty="0" smtClean="0"/>
              <a:t>F2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C2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F2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S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C2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S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C1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C1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F1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F1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B1</a:t>
            </a:r>
            <a:endParaRPr kumimoji="0" lang="en-US" sz="1600" b="0" i="1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Plan Overview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8077199" y="6456678"/>
            <a:ext cx="188894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44" name="Group 144"/>
          <p:cNvGrpSpPr/>
          <p:nvPr/>
        </p:nvGrpSpPr>
        <p:grpSpPr>
          <a:xfrm>
            <a:off x="367514" y="970072"/>
            <a:ext cx="8386747" cy="4917856"/>
            <a:chOff x="0" y="0"/>
            <a:chExt cx="8386746" cy="4917855"/>
          </a:xfrm>
        </p:grpSpPr>
        <p:sp>
          <p:nvSpPr>
            <p:cNvPr id="142" name="Shape 142"/>
            <p:cNvSpPr/>
            <p:nvPr/>
          </p:nvSpPr>
          <p:spPr>
            <a:xfrm flipV="1">
              <a:off x="4204485" y="-1"/>
              <a:ext cx="1" cy="49178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2458927"/>
              <a:ext cx="838674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5" name="Shape 145"/>
          <p:cNvSpPr/>
          <p:nvPr/>
        </p:nvSpPr>
        <p:spPr>
          <a:xfrm>
            <a:off x="347907" y="929571"/>
            <a:ext cx="265553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lang="en-US" dirty="0" smtClean="0"/>
              <a:t>1. </a:t>
            </a:r>
            <a:r>
              <a:rPr dirty="0" smtClean="0"/>
              <a:t>Checkerboard </a:t>
            </a:r>
            <a:r>
              <a:rPr dirty="0"/>
              <a:t>Calibration</a:t>
            </a:r>
          </a:p>
        </p:txBody>
      </p:sp>
      <p:sp>
        <p:nvSpPr>
          <p:cNvPr id="146" name="Shape 146"/>
          <p:cNvSpPr/>
          <p:nvPr/>
        </p:nvSpPr>
        <p:spPr>
          <a:xfrm>
            <a:off x="4775501" y="967781"/>
            <a:ext cx="346504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lang="en-US" dirty="0" smtClean="0"/>
              <a:t>2. Visual Marker Tracking</a:t>
            </a:r>
            <a:r>
              <a:rPr dirty="0" smtClean="0"/>
              <a:t> </a:t>
            </a:r>
            <a:r>
              <a:rPr dirty="0"/>
              <a:t>Calibration</a:t>
            </a:r>
          </a:p>
        </p:txBody>
      </p:sp>
      <p:sp>
        <p:nvSpPr>
          <p:cNvPr id="147" name="Shape 147"/>
          <p:cNvSpPr/>
          <p:nvPr/>
        </p:nvSpPr>
        <p:spPr>
          <a:xfrm>
            <a:off x="367514" y="3595602"/>
            <a:ext cx="286392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lang="en-US" dirty="0" smtClean="0"/>
              <a:t>3. </a:t>
            </a:r>
            <a:r>
              <a:rPr dirty="0" smtClean="0"/>
              <a:t>RGB-D </a:t>
            </a:r>
            <a:r>
              <a:rPr dirty="0"/>
              <a:t>Features and Depth</a:t>
            </a:r>
          </a:p>
        </p:txBody>
      </p:sp>
      <p:sp>
        <p:nvSpPr>
          <p:cNvPr id="148" name="Shape 148"/>
          <p:cNvSpPr/>
          <p:nvPr/>
        </p:nvSpPr>
        <p:spPr>
          <a:xfrm>
            <a:off x="4775501" y="3595601"/>
            <a:ext cx="207684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rPr lang="en-US" dirty="0" smtClean="0"/>
              <a:t>4. </a:t>
            </a:r>
            <a:r>
              <a:rPr dirty="0" smtClean="0"/>
              <a:t>RGB-D </a:t>
            </a:r>
            <a:r>
              <a:rPr dirty="0"/>
              <a:t>Depth-Only</a:t>
            </a:r>
          </a:p>
        </p:txBody>
      </p:sp>
      <p:pic>
        <p:nvPicPr>
          <p:cNvPr id="150" name="surf_example.png"/>
          <p:cNvPicPr>
            <a:picLocks noChangeAspect="1"/>
          </p:cNvPicPr>
          <p:nvPr/>
        </p:nvPicPr>
        <p:blipFill>
          <a:blip r:embed="rId2">
            <a:extLst/>
          </a:blip>
          <a:srcRect l="25277" t="5259" r="25015" b="10677"/>
          <a:stretch>
            <a:fillRect/>
          </a:stretch>
        </p:blipFill>
        <p:spPr>
          <a:xfrm>
            <a:off x="1010459" y="3968391"/>
            <a:ext cx="2766898" cy="207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6-04-05 at 6.01.1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738" y="1334330"/>
            <a:ext cx="3892340" cy="1953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17" y="1350629"/>
            <a:ext cx="1960814" cy="188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99" y="3934151"/>
            <a:ext cx="3552265" cy="2169041"/>
          </a:xfrm>
          <a:prstGeom prst="rect">
            <a:avLst/>
          </a:prstGeom>
        </p:spPr>
      </p:pic>
      <p:graphicFrame>
        <p:nvGraphicFramePr>
          <p:cNvPr id="23" name="Table 132"/>
          <p:cNvGraphicFramePr/>
          <p:nvPr>
            <p:extLst>
              <p:ext uri="{D42A27DB-BD31-4B8C-83A1-F6EECF244321}">
                <p14:modId xmlns:p14="http://schemas.microsoft.com/office/powerpoint/2010/main" val="1238787804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Dependencies</a:t>
            </a:r>
          </a:p>
        </p:txBody>
      </p:sp>
      <p:graphicFrame>
        <p:nvGraphicFramePr>
          <p:cNvPr id="158" name="Table 158"/>
          <p:cNvGraphicFramePr/>
          <p:nvPr>
            <p:extLst>
              <p:ext uri="{D42A27DB-BD31-4B8C-83A1-F6EECF244321}">
                <p14:modId xmlns:p14="http://schemas.microsoft.com/office/powerpoint/2010/main" val="3635061220"/>
              </p:ext>
            </p:extLst>
          </p:nvPr>
        </p:nvGraphicFramePr>
        <p:xfrm>
          <a:off x="701025" y="1150244"/>
          <a:ext cx="7719722" cy="470546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96343"/>
                <a:gridCol w="3665057"/>
                <a:gridCol w="2858322"/>
              </a:tblGrid>
              <a:tr h="3556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 dirty="0">
                          <a:sym typeface="Arial"/>
                        </a:rPr>
                        <a:t>Type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>
                        <a:satOff val="-23769"/>
                        <a:lumOff val="-16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>
                          <a:sym typeface="Arial"/>
                        </a:rPr>
                        <a:t>Dependency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>
                        <a:satOff val="-23769"/>
                        <a:lumOff val="-1623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b="1">
                          <a:sym typeface="Arial"/>
                        </a:rPr>
                        <a:t>Status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>
                        <a:satOff val="-23769"/>
                        <a:lumOff val="-16235"/>
                      </a:schemeClr>
                    </a:solidFill>
                  </a:tcPr>
                </a:tc>
              </a:tr>
              <a:tr h="355600">
                <a:tc rowSpan="7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>
                          <a:sym typeface="Arial"/>
                        </a:rPr>
                        <a:t>Hardware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KUKA iiwa Dual Robotic System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3D-Printed Intel Camera Mounts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Access to Mock OR and Robotorium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Calibration Checkerboard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>
                          <a:sym typeface="Arial"/>
                        </a:rPr>
                        <a:t>ARToolKit Markers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500" dirty="0" smtClean="0">
                          <a:sym typeface="Arial"/>
                        </a:rPr>
                        <a:t>Feature</a:t>
                      </a:r>
                      <a:r>
                        <a:rPr sz="1500" dirty="0" smtClean="0">
                          <a:sym typeface="Arial"/>
                        </a:rPr>
                        <a:t> </a:t>
                      </a:r>
                      <a:r>
                        <a:rPr sz="1500" dirty="0">
                          <a:sym typeface="Arial"/>
                        </a:rPr>
                        <a:t>Calibration Objects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500" dirty="0" smtClean="0">
                          <a:sym typeface="Arial"/>
                        </a:rPr>
                        <a:t>Improve KUKA Pointer</a:t>
                      </a: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sym typeface="Arial"/>
                        </a:rPr>
                        <a:t>Mentor</a:t>
                      </a:r>
                      <a:endParaRPr sz="1500" dirty="0">
                        <a:solidFill>
                          <a:schemeClr val="tx1"/>
                        </a:solidFill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Software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 smtClean="0">
                          <a:sym typeface="Arial"/>
                        </a:rPr>
                        <a:t>ImFusion</a:t>
                      </a:r>
                      <a:r>
                        <a:rPr sz="1500" dirty="0">
                          <a:sym typeface="Arial"/>
                        </a:rPr>
                        <a:t>, PCL, ARToolKit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 smtClean="0">
                          <a:sym typeface="Arial"/>
                        </a:rPr>
                        <a:t>KUKA </a:t>
                      </a:r>
                      <a:r>
                        <a:rPr lang="en-US" sz="1500" dirty="0" smtClean="0">
                          <a:sym typeface="Arial"/>
                        </a:rPr>
                        <a:t>Sunrise</a:t>
                      </a: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Intel RGB-D Camera SDK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60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Other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Risto’s Needle Tracking Algorithm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rgbClr val="008F00"/>
                          </a:solidFill>
                          <a:sym typeface="Arial"/>
                        </a:rPr>
                        <a:t>✓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8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Tissue Sample for Ultrasound Testing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>
                          <a:sym typeface="Arial"/>
                        </a:rPr>
                        <a:t>Mentor </a:t>
                      </a:r>
                      <a:r>
                        <a:rPr sz="1500" dirty="0" smtClean="0">
                          <a:sym typeface="Arial"/>
                        </a:rPr>
                        <a:t>or Butcher</a:t>
                      </a: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132"/>
          <p:cNvGraphicFramePr/>
          <p:nvPr>
            <p:extLst>
              <p:ext uri="{D42A27DB-BD31-4B8C-83A1-F6EECF244321}">
                <p14:modId xmlns:p14="http://schemas.microsoft.com/office/powerpoint/2010/main" val="768168608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Deliverables</a:t>
            </a:r>
          </a:p>
        </p:txBody>
      </p:sp>
      <p:graphicFrame>
        <p:nvGraphicFramePr>
          <p:cNvPr id="155" name="Table 155"/>
          <p:cNvGraphicFramePr/>
          <p:nvPr>
            <p:extLst>
              <p:ext uri="{D42A27DB-BD31-4B8C-83A1-F6EECF244321}">
                <p14:modId xmlns:p14="http://schemas.microsoft.com/office/powerpoint/2010/main" val="1023396957"/>
              </p:ext>
            </p:extLst>
          </p:nvPr>
        </p:nvGraphicFramePr>
        <p:xfrm>
          <a:off x="435322" y="924448"/>
          <a:ext cx="8397079" cy="49149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20539"/>
                <a:gridCol w="6976540"/>
              </a:tblGrid>
              <a:tr h="546100"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ym typeface="Arial"/>
                        </a:rPr>
                        <a:t>Minimum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8F00">
                        <a:alpha val="753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1" indent="228600" algn="ctr" defTabSz="886966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500">
                          <a:latin typeface="TUM Neue Helvetica 55 Regular"/>
                          <a:ea typeface="TUM Neue Helvetica 55 Regular"/>
                          <a:cs typeface="TUM Neue Helvetica 55 Regular"/>
                        </a:defRPr>
                      </a:pPr>
                      <a:r>
                        <a:rPr dirty="0"/>
                        <a:t>Fully documented hand-eye calibration program that produces the transformation from a rigidly attached camera to the robot’s end-effector, </a:t>
                      </a:r>
                      <a:r>
                        <a:rPr baseline="31999" dirty="0"/>
                        <a:t>g</a:t>
                      </a:r>
                      <a:r>
                        <a:rPr dirty="0"/>
                        <a:t>H</a:t>
                      </a:r>
                      <a:r>
                        <a:rPr baseline="-5999" dirty="0"/>
                        <a:t>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8F00">
                        <a:alpha val="75356"/>
                      </a:srgbClr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ym typeface="Arial"/>
                        </a:defRPr>
                      </a:pPr>
                      <a:r>
                        <a:rPr dirty="0"/>
                        <a:t>Fully documented checkerboard calibration program that produces the transformation from the second robot base to the first robot base, </a:t>
                      </a:r>
                      <a:r>
                        <a:rPr baseline="31999" dirty="0"/>
                        <a:t>b1</a:t>
                      </a:r>
                      <a:r>
                        <a:rPr dirty="0"/>
                        <a:t>H</a:t>
                      </a:r>
                      <a:r>
                        <a:rPr baseline="-5999" dirty="0"/>
                        <a:t>b2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8F00">
                        <a:alpha val="75356"/>
                      </a:srgbClr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 smtClean="0">
                          <a:sym typeface="Arial"/>
                        </a:rPr>
                        <a:t>Validation </a:t>
                      </a:r>
                      <a:r>
                        <a:rPr sz="1500" dirty="0">
                          <a:sym typeface="Arial"/>
                        </a:rPr>
                        <a:t>experiment protocol </a:t>
                      </a:r>
                      <a:r>
                        <a:rPr sz="1500" dirty="0" smtClean="0">
                          <a:sym typeface="Arial"/>
                        </a:rPr>
                        <a:t>and</a:t>
                      </a:r>
                      <a:r>
                        <a:rPr lang="en-US" sz="1500" dirty="0" smtClean="0">
                          <a:sym typeface="Arial"/>
                        </a:rPr>
                        <a:t> report of</a:t>
                      </a:r>
                      <a:r>
                        <a:rPr sz="1500" dirty="0" smtClean="0">
                          <a:sym typeface="Arial"/>
                        </a:rPr>
                        <a:t> </a:t>
                      </a:r>
                      <a:r>
                        <a:rPr sz="1500" dirty="0">
                          <a:sym typeface="Arial"/>
                        </a:rPr>
                        <a:t>results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FAB3F"/>
                    </a:solidFill>
                  </a:tcPr>
                </a:tc>
              </a:tr>
              <a:tr h="546100"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ym typeface="Arial"/>
                        </a:rPr>
                        <a:t>Expected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ym typeface="Arial"/>
                        </a:defRPr>
                      </a:pPr>
                      <a:r>
                        <a:rPr dirty="0"/>
                        <a:t>Fully documented ARToolKit calibration program that produces the transformation from the second robot base to the first robot base, </a:t>
                      </a:r>
                      <a:r>
                        <a:rPr baseline="31999" dirty="0"/>
                        <a:t>b1</a:t>
                      </a:r>
                      <a:r>
                        <a:rPr dirty="0"/>
                        <a:t>H</a:t>
                      </a:r>
                      <a:r>
                        <a:rPr baseline="-5999" dirty="0"/>
                        <a:t>b2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ym typeface="Arial"/>
                        </a:defRPr>
                      </a:pPr>
                      <a:r>
                        <a:rPr dirty="0"/>
                        <a:t>Fully documented RGB-D features and depth calibration program that produces the transformation from the second robot base to the first robot base, </a:t>
                      </a:r>
                      <a:r>
                        <a:rPr baseline="31999" dirty="0"/>
                        <a:t>b1</a:t>
                      </a:r>
                      <a:r>
                        <a:rPr dirty="0"/>
                        <a:t>H</a:t>
                      </a:r>
                      <a:r>
                        <a:rPr baseline="-5999" dirty="0"/>
                        <a:t>b2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500" dirty="0" smtClean="0">
                          <a:sym typeface="Arial"/>
                        </a:rPr>
                        <a:t>Report</a:t>
                      </a:r>
                      <a:r>
                        <a:rPr sz="1500" dirty="0" smtClean="0">
                          <a:sym typeface="Arial"/>
                        </a:rPr>
                        <a:t> </a:t>
                      </a:r>
                      <a:r>
                        <a:rPr lang="en-US" sz="1500" dirty="0" smtClean="0">
                          <a:sym typeface="Arial"/>
                        </a:rPr>
                        <a:t>of validation experiment </a:t>
                      </a:r>
                      <a:r>
                        <a:rPr sz="1500" dirty="0" smtClean="0">
                          <a:sym typeface="Arial"/>
                        </a:rPr>
                        <a:t>results</a:t>
                      </a: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6100"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ym typeface="Arial"/>
                        </a:rPr>
                        <a:t>Maximum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ym typeface="Arial"/>
                        </a:defRPr>
                      </a:pPr>
                      <a:r>
                        <a:rPr dirty="0"/>
                        <a:t>Fully documented RGB-D depth-only calibration program that produces the transformation from the second robot base to the first robot base, </a:t>
                      </a:r>
                      <a:r>
                        <a:rPr baseline="31999" dirty="0"/>
                        <a:t>b1</a:t>
                      </a:r>
                      <a:r>
                        <a:rPr dirty="0"/>
                        <a:t>H</a:t>
                      </a:r>
                      <a:r>
                        <a:rPr baseline="-5999" dirty="0"/>
                        <a:t>b2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500" dirty="0" smtClean="0">
                          <a:sym typeface="Arial"/>
                        </a:rPr>
                        <a:t>Report of validation experiment results</a:t>
                      </a:r>
                      <a:endParaRPr lang="en-US"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 dirty="0">
                          <a:sym typeface="Arial"/>
                        </a:rPr>
                        <a:t>Needle </a:t>
                      </a:r>
                      <a:r>
                        <a:rPr sz="1500" dirty="0" smtClean="0">
                          <a:sym typeface="Arial"/>
                        </a:rPr>
                        <a:t>t</a:t>
                      </a:r>
                      <a:r>
                        <a:rPr lang="en-US" sz="1500" dirty="0" smtClean="0">
                          <a:sym typeface="Arial"/>
                        </a:rPr>
                        <a:t>argeting</a:t>
                      </a:r>
                      <a:r>
                        <a:rPr sz="1500" dirty="0" smtClean="0">
                          <a:sym typeface="Arial"/>
                        </a:rPr>
                        <a:t> </a:t>
                      </a:r>
                      <a:r>
                        <a:rPr sz="1500" dirty="0">
                          <a:sym typeface="Arial"/>
                        </a:rPr>
                        <a:t>in real tissue experiment </a:t>
                      </a:r>
                      <a:r>
                        <a:rPr sz="1500" dirty="0" smtClean="0">
                          <a:sym typeface="Arial"/>
                        </a:rPr>
                        <a:t>results</a:t>
                      </a:r>
                      <a:endParaRPr sz="1500" dirty="0"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41448" y="502920"/>
            <a:ext cx="610819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3FAB3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Complete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7FD7F7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7FD7F7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Progress   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FFDF7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Low Priority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DF7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aphicFrame>
        <p:nvGraphicFramePr>
          <p:cNvPr id="5" name="Table 132"/>
          <p:cNvGraphicFramePr/>
          <p:nvPr>
            <p:extLst>
              <p:ext uri="{D42A27DB-BD31-4B8C-83A1-F6EECF244321}">
                <p14:modId xmlns:p14="http://schemas.microsoft.com/office/powerpoint/2010/main" val="984668144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smtClean="0"/>
              <a:t>Camera </a:t>
            </a:r>
            <a:r>
              <a:rPr dirty="0"/>
              <a:t>Calibration</a:t>
            </a:r>
          </a:p>
        </p:txBody>
      </p:sp>
      <p:pic>
        <p:nvPicPr>
          <p:cNvPr id="161" name="extrinsics.png"/>
          <p:cNvPicPr>
            <a:picLocks noChangeAspect="1"/>
          </p:cNvPicPr>
          <p:nvPr/>
        </p:nvPicPr>
        <p:blipFill>
          <a:blip r:embed="rId2">
            <a:extLst/>
          </a:blip>
          <a:srcRect t="4363" r="8643" b="4363"/>
          <a:stretch>
            <a:fillRect/>
          </a:stretch>
        </p:blipFill>
        <p:spPr>
          <a:xfrm>
            <a:off x="4744921" y="907454"/>
            <a:ext cx="4016013" cy="504300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347907" y="1005771"/>
            <a:ext cx="113328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/>
            </a:lvl1pPr>
          </a:lstStyle>
          <a:p>
            <a:r>
              <a:t>Objective</a:t>
            </a:r>
          </a:p>
        </p:txBody>
      </p:sp>
      <p:sp>
        <p:nvSpPr>
          <p:cNvPr id="163" name="Shape 163"/>
          <p:cNvSpPr/>
          <p:nvPr/>
        </p:nvSpPr>
        <p:spPr>
          <a:xfrm>
            <a:off x="475056" y="1333499"/>
            <a:ext cx="4009139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/>
          </a:lstStyle>
          <a:p>
            <a:pPr algn="l"/>
            <a:r>
              <a:rPr dirty="0"/>
              <a:t>Given a set of images of a calibration object with </a:t>
            </a:r>
            <a:r>
              <a:rPr dirty="0" smtClean="0"/>
              <a:t>known </a:t>
            </a:r>
            <a:r>
              <a:rPr dirty="0"/>
              <a:t>dimensions (i.e. checkerboard), determine the intrinsic and extrinsic matrices of the camera.</a:t>
            </a:r>
          </a:p>
        </p:txBody>
      </p:sp>
      <p:pic>
        <p:nvPicPr>
          <p:cNvPr id="164" name="reprojection.png"/>
          <p:cNvPicPr>
            <a:picLocks noChangeAspect="1"/>
          </p:cNvPicPr>
          <p:nvPr/>
        </p:nvPicPr>
        <p:blipFill>
          <a:blip r:embed="rId3">
            <a:extLst/>
          </a:blip>
          <a:srcRect t="9307" r="2255"/>
          <a:stretch>
            <a:fillRect/>
          </a:stretch>
        </p:blipFill>
        <p:spPr>
          <a:xfrm>
            <a:off x="471636" y="2855028"/>
            <a:ext cx="4015805" cy="298695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Table 132"/>
          <p:cNvGraphicFramePr/>
          <p:nvPr>
            <p:extLst>
              <p:ext uri="{D42A27DB-BD31-4B8C-83A1-F6EECF244321}">
                <p14:modId xmlns:p14="http://schemas.microsoft.com/office/powerpoint/2010/main" val="1593920392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Hand-Eye Calibration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353157" y="936302"/>
            <a:ext cx="8288462" cy="1229171"/>
            <a:chOff x="0" y="0"/>
            <a:chExt cx="8288460" cy="1229169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8288460" cy="35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/>
              </a:lvl1pPr>
            </a:lstStyle>
            <a:p>
              <a:pPr>
                <a:defRPr b="0"/>
              </a:pPr>
              <a:r>
                <a:rPr b="1"/>
                <a:t>Objective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334055" y="305845"/>
              <a:ext cx="7874594" cy="923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5" algn="just"/>
              <a:r>
                <a:rPr dirty="0"/>
                <a:t>Given a set of robot calibration states and the corresponding images of a known calibration object, produce the transformation from the camera space to the robot’s end-effector </a:t>
              </a:r>
              <a:r>
                <a:rPr dirty="0" smtClean="0"/>
                <a:t>space.</a:t>
              </a:r>
              <a:endParaRPr dirty="0"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328694" y="2228914"/>
            <a:ext cx="8311988" cy="3626846"/>
            <a:chOff x="0" y="0"/>
            <a:chExt cx="8311987" cy="3626845"/>
          </a:xfrm>
        </p:grpSpPr>
        <p:sp>
          <p:nvSpPr>
            <p:cNvPr id="171" name="Shape 171"/>
            <p:cNvSpPr/>
            <p:nvPr/>
          </p:nvSpPr>
          <p:spPr>
            <a:xfrm>
              <a:off x="0" y="0"/>
              <a:ext cx="8311987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/>
              </a:lvl1pPr>
            </a:lstStyle>
            <a:p>
              <a:pPr>
                <a:defRPr b="0"/>
              </a:pPr>
              <a:r>
                <a:rPr b="1"/>
                <a:t>Tsai's Least-Squares Method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342376" y="333641"/>
              <a:ext cx="4180603" cy="3293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240631" indent="-240631">
                <a:buSzPct val="100000"/>
                <a:buAutoNum type="arabicPeriod"/>
              </a:pPr>
              <a:r>
                <a:rPr sz="1600" dirty="0"/>
                <a:t>Command the robot to </a:t>
              </a:r>
              <a:r>
                <a:rPr sz="1600" i="1" dirty="0"/>
                <a:t>N</a:t>
              </a:r>
              <a:r>
                <a:rPr sz="1600" dirty="0"/>
                <a:t> predefined states. Each state should be oriented such that the camera is facing the calibration object.</a:t>
              </a:r>
            </a:p>
            <a:p>
              <a:pPr marL="240631" indent="-240631">
                <a:buSzPct val="100000"/>
                <a:buAutoNum type="arabicPeriod"/>
              </a:pPr>
              <a:r>
                <a:rPr sz="1600" dirty="0"/>
                <a:t>Acquire a photo of the calibration object at each state.</a:t>
              </a:r>
            </a:p>
            <a:p>
              <a:pPr marL="240631" indent="-240631">
                <a:buSzPct val="100000"/>
                <a:buAutoNum type="arabicPeriod"/>
              </a:pPr>
              <a:r>
                <a:rPr sz="1600" dirty="0"/>
                <a:t>Generate the camera’s position relative to the calibration object in each frame.</a:t>
              </a:r>
            </a:p>
            <a:p>
              <a:pPr marL="240631" indent="-240631">
                <a:buSzPct val="100000"/>
                <a:buAutoNum type="arabicPeriod"/>
              </a:pPr>
              <a:r>
                <a:rPr sz="1600" dirty="0"/>
                <a:t>Solve the equation AX = XB, where A is the </a:t>
              </a:r>
              <a:r>
                <a:rPr lang="en-US" sz="1600" dirty="0" smtClean="0"/>
                <a:t>transformation between </a:t>
              </a:r>
              <a:r>
                <a:rPr sz="1600" dirty="0" smtClean="0"/>
                <a:t>camera </a:t>
              </a:r>
              <a:r>
                <a:rPr sz="1600" dirty="0"/>
                <a:t>poses, B is the </a:t>
              </a:r>
              <a:r>
                <a:rPr lang="en-US" sz="1600" dirty="0" smtClean="0"/>
                <a:t>transformation between</a:t>
              </a:r>
              <a:r>
                <a:rPr sz="1600" dirty="0" smtClean="0"/>
                <a:t> </a:t>
              </a:r>
              <a:r>
                <a:rPr sz="1600" dirty="0"/>
                <a:t>robot end effector poses, and X is the transformation </a:t>
              </a:r>
              <a:r>
                <a:rPr sz="1600" baseline="31999" dirty="0"/>
                <a:t>g</a:t>
              </a:r>
              <a:r>
                <a:rPr sz="1600" dirty="0"/>
                <a:t>H</a:t>
              </a:r>
              <a:r>
                <a:rPr sz="1600" baseline="-5999" dirty="0"/>
                <a:t>e</a:t>
              </a:r>
              <a:r>
                <a:rPr sz="1600" dirty="0"/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778" y="4236986"/>
            <a:ext cx="3650810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100" dirty="0" smtClean="0"/>
              <a:t>From </a:t>
            </a:r>
            <a:r>
              <a:rPr lang="en-US" sz="1100" i="1" dirty="0"/>
              <a:t>An Overview of Robot-sensor Calibration Methods for Evaluation of Perception </a:t>
            </a:r>
            <a:r>
              <a:rPr lang="en-US" sz="1100" i="1" dirty="0" smtClean="0"/>
              <a:t>Systems </a:t>
            </a:r>
            <a:r>
              <a:rPr lang="en-US" sz="1100" baseline="30000" dirty="0" smtClean="0"/>
              <a:t>3</a:t>
            </a:r>
            <a:endParaRPr kumimoji="0" lang="en-US" sz="1100" b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78" y="2126207"/>
            <a:ext cx="3650810" cy="2010131"/>
          </a:xfrm>
          <a:prstGeom prst="rect">
            <a:avLst/>
          </a:prstGeom>
        </p:spPr>
      </p:pic>
      <p:graphicFrame>
        <p:nvGraphicFramePr>
          <p:cNvPr id="14" name="Table 132"/>
          <p:cNvGraphicFramePr/>
          <p:nvPr>
            <p:extLst>
              <p:ext uri="{D42A27DB-BD31-4B8C-83A1-F6EECF244321}">
                <p14:modId xmlns:p14="http://schemas.microsoft.com/office/powerpoint/2010/main" val="2298976724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Checkerboard Calibration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358775" y="4046711"/>
            <a:ext cx="8315095" cy="1827981"/>
            <a:chOff x="0" y="0"/>
            <a:chExt cx="8315092" cy="1827980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1577423" cy="350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/>
              </a:lvl1pPr>
            </a:lstStyle>
            <a:p>
              <a:r>
                <a:rPr dirty="0"/>
                <a:t>Pseudo-Code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89129" y="350658"/>
              <a:ext cx="8225963" cy="1477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buSzPct val="100000"/>
                <a:defRPr b="1"/>
              </a:pPr>
              <a:r>
                <a:rPr dirty="0">
                  <a:latin typeface="Courier New" panose="02070309020205020404" pitchFamily="49" charset="0"/>
                  <a:cs typeface="Courier New" panose="02070309020205020404" pitchFamily="49" charset="0"/>
                </a:rPr>
                <a:t>Input</a:t>
              </a:r>
              <a:r>
                <a:rPr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sq_sz, jerry_files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dash_files</a:t>
              </a:r>
              <a:endParaRPr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buSzPct val="100000"/>
                <a:defRPr b="1"/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g1He1, b1Hw] = calibrate_handeye( jerry_files, sq_sz )</a:t>
              </a:r>
            </a:p>
            <a:p>
              <a:pPr>
                <a:buSzPct val="100000"/>
                <a:defRPr b="1"/>
              </a:pPr>
              <a:r>
                <a: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g2He2, b2Hw] = calibrate_handeye( dash_files, sq_sz )</a:t>
              </a:r>
            </a:p>
            <a:p>
              <a:pPr>
                <a:buSzPct val="100000"/>
                <a:defRPr b="1"/>
              </a:pPr>
              <a:r>
                <a: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b1Hb2 </a:t>
              </a:r>
              <a:r>
                <a:rPr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b1Hw * </a:t>
              </a:r>
              <a:r>
                <a:rPr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b2Hw</a:t>
              </a:r>
              <a:r>
                <a:rPr lang="en-US" b="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  <a:endParaRPr b="0" baseline="30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buSzPct val="100000"/>
                <a:defRPr b="1"/>
              </a:pPr>
              <a:r>
                <a:rPr dirty="0">
                  <a:latin typeface="Courier New" panose="02070309020205020404" pitchFamily="49" charset="0"/>
                  <a:cs typeface="Courier New" panose="02070309020205020404" pitchFamily="49" charset="0"/>
                </a:rPr>
                <a:t>Output:</a:t>
              </a:r>
              <a:r>
                <a:rPr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b1Hb2</a:t>
              </a:r>
            </a:p>
          </p:txBody>
        </p:sp>
      </p:grpSp>
      <p:graphicFrame>
        <p:nvGraphicFramePr>
          <p:cNvPr id="72" name="Table 132"/>
          <p:cNvGraphicFramePr/>
          <p:nvPr>
            <p:extLst>
              <p:ext uri="{D42A27DB-BD31-4B8C-83A1-F6EECF244321}">
                <p14:modId xmlns:p14="http://schemas.microsoft.com/office/powerpoint/2010/main" val="2298976724"/>
              </p:ext>
            </p:extLst>
          </p:nvPr>
        </p:nvGraphicFramePr>
        <p:xfrm>
          <a:off x="1142996" y="6408420"/>
          <a:ext cx="8001000" cy="3733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33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sym typeface="Arial"/>
                        </a:rPr>
                        <a:t>Background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Arial"/>
                        </a:rPr>
                        <a:t>Plan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Dependencies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Deliverables</a:t>
                      </a:r>
                      <a:endParaRPr lang="en-US"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Calibrations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Validation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sym typeface="Arial"/>
                        </a:rPr>
                        <a:t>Time Table</a:t>
                      </a:r>
                      <a:endParaRPr sz="1100" b="1" dirty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73776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7" y="939800"/>
            <a:ext cx="4927600" cy="266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5939" y="3758771"/>
            <a:ext cx="5009896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600" baseline="30000" dirty="0" smtClean="0"/>
              <a:t>B2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B1</a:t>
            </a:r>
            <a:r>
              <a:rPr lang="en-US" sz="1600" dirty="0" smtClean="0"/>
              <a:t> = </a:t>
            </a:r>
            <a:r>
              <a:rPr lang="en-US" sz="1600" baseline="30000" dirty="0" smtClean="0"/>
              <a:t>F2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C2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F2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S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C2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S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C1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C1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F1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F1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B1</a:t>
            </a:r>
            <a:endParaRPr kumimoji="0" lang="en-US" sz="1600" b="0" i="1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10" y="2389772"/>
            <a:ext cx="875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Forward Kinematics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550" y="2125675"/>
            <a:ext cx="875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Forward Kinematics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00" y="1026209"/>
            <a:ext cx="150368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Camera Extrinsics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6550" y="1578368"/>
            <a:ext cx="875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Hand-Eye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Calibration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550" y="2807838"/>
            <a:ext cx="12252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Base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to Base Calibration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0155" y="1859280"/>
            <a:ext cx="1949525" cy="14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" idx="1"/>
          </p:cNvCxnSpPr>
          <p:nvPr/>
        </p:nvCxnSpPr>
        <p:spPr>
          <a:xfrm flipV="1">
            <a:off x="1685097" y="2270860"/>
            <a:ext cx="411990" cy="269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</p:cNvCxnSpPr>
          <p:nvPr/>
        </p:nvCxnSpPr>
        <p:spPr>
          <a:xfrm flipH="1">
            <a:off x="5100320" y="1809199"/>
            <a:ext cx="1996230" cy="22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 flipV="1">
            <a:off x="6329680" y="2177350"/>
            <a:ext cx="766870" cy="17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>
            <a:off x="5770880" y="3038669"/>
            <a:ext cx="1325670" cy="5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1010" y="1749743"/>
            <a:ext cx="875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Hand-Eye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Calibration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60887" y="1303204"/>
            <a:ext cx="224473" cy="70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16425" y="1314390"/>
            <a:ext cx="65722" cy="52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03-31_1_JHWSE_TUM_CAMP">
  <a:themeElements>
    <a:clrScheme name="2014-03-31_1_JHWSE_TUM_CAM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2014-03-31_1_JHWSE_TUM_CAMP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014-03-31_1_JHWSE_TUM_CAM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14-03-31_1_JHWSE_TUM_CAMP">
  <a:themeElements>
    <a:clrScheme name="2014-03-31_1_JHWSE_TUM_CAM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2014-03-31_1_JHWSE_TUM_CAMP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014-03-31_1_JHWSE_TUM_CAM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1231</Words>
  <Application>Microsoft Office PowerPoint</Application>
  <PresentationFormat>On-screen Show (4:3)</PresentationFormat>
  <Paragraphs>257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TUM Neue Helvetica 55 Regular</vt:lpstr>
      <vt:lpstr>Wingdings</vt:lpstr>
      <vt:lpstr>2014-03-31_1_JHWSE_TUM_CAMP</vt:lpstr>
      <vt:lpstr>Robotic Ultrasound Needle Placement and Tracking: Robot-to-Robot Calibration</vt:lpstr>
      <vt:lpstr>Background</vt:lpstr>
      <vt:lpstr>Background</vt:lpstr>
      <vt:lpstr>Plan Overview</vt:lpstr>
      <vt:lpstr>Dependencies</vt:lpstr>
      <vt:lpstr>Deliverables</vt:lpstr>
      <vt:lpstr>Camera Calibration</vt:lpstr>
      <vt:lpstr>Hand-Eye Calibration</vt:lpstr>
      <vt:lpstr>Checkerboard Calibration</vt:lpstr>
      <vt:lpstr>Calibration Error Analysis</vt:lpstr>
      <vt:lpstr>Calibration Error Results</vt:lpstr>
      <vt:lpstr>Time Table</vt:lpstr>
      <vt:lpstr>Time Table - Revised</vt:lpstr>
      <vt:lpstr>Readings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Ultrasound Needle Placement and Tracking: Robot-to-Robot Calibration</dc:title>
  <cp:lastModifiedBy>Matt</cp:lastModifiedBy>
  <cp:revision>40</cp:revision>
  <dcterms:modified xsi:type="dcterms:W3CDTF">2016-04-08T02:25:20Z</dcterms:modified>
</cp:coreProperties>
</file>