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21B264-6B53-2387-AB23-712243AB7B3A}" name="Adnan Munawar" initials="AM" userId="S::amunawa2@jh.edu::16a465a0-b816-4346-98bf-c88b166f2b0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70DA76-0E54-451F-A97F-5B54C2FC3C51}">
  <a:tblStyle styleId="{7370DA76-0E54-451F-A97F-5B54C2FC3C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0" d="100"/>
          <a:sy n="130" d="100"/>
        </p:scale>
        <p:origin x="524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8993b13f53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8993b13f53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OpenHMD can cooperate well with OpenXR, like a supplement of OpenXR.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08a56c6201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08a56c6201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8993b13f53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8993b13f53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8993b13f53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8993b13f53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8993b13f53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8993b13f53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8993b13f53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8993b13f53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8993b13f53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8993b13f53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08a56c6201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08a56c6201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8993b13f5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8993b13f5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08a56c6201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08a56c6201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08a56c620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08a56c620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8993b13f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8993b13f5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08a56c6201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08a56c6201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8993b13f5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8993b13f5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8993b13f5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8993b13f5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8993b13f53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8993b13f53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08a56c6201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08a56c6201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8993b13f53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8993b13f53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75" y="116075"/>
            <a:ext cx="2882856" cy="24193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>
            <a:spLocks noGrp="1"/>
          </p:cNvSpPr>
          <p:nvPr>
            <p:ph type="ctrTitle"/>
          </p:nvPr>
        </p:nvSpPr>
        <p:spPr>
          <a:xfrm>
            <a:off x="460950" y="1787150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20" b="1" dirty="0"/>
              <a:t>Simulation Assisted Navigation for Skull base Surgery</a:t>
            </a:r>
            <a:endParaRPr sz="3120" b="1" dirty="0"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"/>
          </p:nvPr>
        </p:nvSpPr>
        <p:spPr>
          <a:xfrm>
            <a:off x="372050" y="3094275"/>
            <a:ext cx="8508000" cy="14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Group 13: Xinhao Chen, Zhaomeng Zhang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Mentors: Dr. Adnan Munawar, Dr. Manish Sahu, Max Li, Mohammad Salehizadeh, Dr. Peter Kazanzides, Dr. Pete Creighton, Dr. Danielle Trakimas, Dr. Deepa Galaiya, Dr. Russ Taylor</a:t>
            </a:r>
            <a:endParaRPr sz="1600"/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150" y="177050"/>
            <a:ext cx="1940575" cy="123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471900" y="138025"/>
            <a:ext cx="8222100" cy="136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 Approach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OpenXR &amp; OpenHMD</a:t>
            </a:r>
            <a:endParaRPr sz="2400"/>
          </a:p>
        </p:txBody>
      </p:sp>
      <p:sp>
        <p:nvSpPr>
          <p:cNvPr id="146" name="Google Shape;146;p22"/>
          <p:cNvSpPr txBox="1">
            <a:spLocks noGrp="1"/>
          </p:cNvSpPr>
          <p:nvPr>
            <p:ph type="body" idx="1"/>
          </p:nvPr>
        </p:nvSpPr>
        <p:spPr>
          <a:xfrm>
            <a:off x="261225" y="2020775"/>
            <a:ext cx="5385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OpenXR seeks to simplify AR/VR software development, enabling applications to reach a wider array of hardware platforms without having to port or re-write their code.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OpenHMD can provide drivers for immersive technology, such as head mounted displays with built in head tracking.</a:t>
            </a:r>
            <a:endParaRPr/>
          </a:p>
        </p:txBody>
      </p:sp>
      <p:pic>
        <p:nvPicPr>
          <p:cNvPr id="147" name="Google Shape;1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406" y="4629275"/>
            <a:ext cx="1475594" cy="5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7600" y="1802850"/>
            <a:ext cx="1910800" cy="172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5009" y="3731850"/>
            <a:ext cx="1835975" cy="115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Dependencies</a:t>
            </a:r>
            <a:endParaRPr/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406" y="4629275"/>
            <a:ext cx="1475594" cy="5142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6" name="Google Shape;156;p23"/>
          <p:cNvGraphicFramePr/>
          <p:nvPr>
            <p:extLst>
              <p:ext uri="{D42A27DB-BD31-4B8C-83A1-F6EECF244321}">
                <p14:modId xmlns:p14="http://schemas.microsoft.com/office/powerpoint/2010/main" val="3807581767"/>
              </p:ext>
            </p:extLst>
          </p:nvPr>
        </p:nvGraphicFramePr>
        <p:xfrm>
          <a:off x="841664" y="978039"/>
          <a:ext cx="7239000" cy="3489810"/>
        </p:xfrm>
        <a:graphic>
          <a:graphicData uri="http://schemas.openxmlformats.org/drawingml/2006/table">
            <a:tbl>
              <a:tblPr>
                <a:noFill/>
                <a:tableStyleId>{7370DA76-0E54-451F-A97F-5B54C2FC3C51}</a:tableStyleId>
              </a:tblPr>
              <a:tblGrid>
                <a:gridCol w="164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9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8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6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Dependency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Status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Contingency Plan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Planned DDL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Hard DDL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Install ROS on computer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Completed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Already Done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2/13/2023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2/13/2023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Install AMBF on computer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Completed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Already Done</a:t>
                      </a:r>
                      <a:endParaRPr sz="12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2/13/2023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2/13/2023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Install OpenXR and OpenHDM on computer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On Going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Use computer in lab, or ask mentors for help.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2/20/2023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2/24/2023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Access to lab 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On Going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Ask mentors to have access to other labs.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2/20/2023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2/24/2023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Hardware Check (HMD and Phantom Omni)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On Going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Try to fix them if fails ask mentors to buy a new one.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Continuous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Continuous</a:t>
                      </a:r>
                      <a:endParaRPr sz="12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Plan</a:t>
            </a:r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body" idx="1"/>
          </p:nvPr>
        </p:nvSpPr>
        <p:spPr>
          <a:xfrm>
            <a:off x="471900" y="2035300"/>
            <a:ext cx="5306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Test the whole system by ourselves on model (Latency time, Errors in registration)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fontAlgn="base">
              <a:spcAft>
                <a:spcPts val="1200"/>
              </a:spcAft>
            </a:pPr>
            <a:r>
              <a:rPr lang="en-US" altLang="zh-CN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Conduct survey</a:t>
            </a:r>
            <a:r>
              <a:rPr lang="en-US" altLang="zh-CN" dirty="0">
                <a:solidFill>
                  <a:srgbClr val="737373"/>
                </a:solidFill>
                <a:latin typeface="Roboto" panose="02000000000000000000" pitchFamily="2" charset="0"/>
              </a:rPr>
              <a:t>, take feedback from</a:t>
            </a:r>
            <a:r>
              <a:rPr lang="en-US" altLang="zh-CN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 surgeons, focus on which video to display and how to display.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63" name="Google Shape;16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406" y="4629275"/>
            <a:ext cx="1475594" cy="5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8501" y="1779687"/>
            <a:ext cx="1185800" cy="158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8501" y="3680631"/>
            <a:ext cx="1185800" cy="767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Deliverables:</a:t>
            </a:r>
            <a:endParaRPr/>
          </a:p>
        </p:txBody>
      </p:sp>
      <p:pic>
        <p:nvPicPr>
          <p:cNvPr id="171" name="Google Shape;17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406" y="4629275"/>
            <a:ext cx="1475594" cy="51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5"/>
          <p:cNvSpPr txBox="1">
            <a:spLocks noGrp="1"/>
          </p:cNvSpPr>
          <p:nvPr>
            <p:ph type="body" idx="4294967295"/>
          </p:nvPr>
        </p:nvSpPr>
        <p:spPr>
          <a:xfrm>
            <a:off x="392850" y="996450"/>
            <a:ext cx="8237400" cy="3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Minimum: </a:t>
            </a:r>
            <a:r>
              <a:rPr lang="en" sz="1400"/>
              <a:t>Develop the pipeline to augment stereo endoscopic video with the AMBF simulation in an HMD and conduct surveys for UI development. </a:t>
            </a:r>
            <a:endParaRPr sz="14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Deliverables: A new version of the system which show simulation &amp; real video in HMD, User study report about UI design</a:t>
            </a:r>
            <a:endParaRPr sz="14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/>
              <a:t>Expected: </a:t>
            </a:r>
            <a:r>
              <a:rPr lang="en" sz="1400"/>
              <a:t>Perform anatomy registration and update from the real setup to the simulation.  </a:t>
            </a:r>
            <a:endParaRPr sz="14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Deliverables: A new version of the system that can show real time simulation &amp; real video in HMD</a:t>
            </a:r>
            <a:endParaRPr sz="1400"/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/>
              <a:t>Maximum: </a:t>
            </a:r>
            <a:r>
              <a:rPr lang="en" sz="1400"/>
              <a:t>Conduct user study with surgeons and present the system and findings in a paper.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/>
              <a:t>	Deliverables: User study report</a:t>
            </a:r>
            <a:endParaRPr sz="1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Milestones</a:t>
            </a:r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body" idx="1"/>
          </p:nvPr>
        </p:nvSpPr>
        <p:spPr>
          <a:xfrm>
            <a:off x="471900" y="1750825"/>
            <a:ext cx="8364600" cy="33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 the stereo microscopic video in the computer.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Display the video in HMD while operating.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Minimize the delay of showing video in HMD.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Integrate the video in HMD with AMBF.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 an user interface for the system.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Perform anatomy registration.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Update from the real operation to the simulation.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Conduct user study with surgeons.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Relationship: </a:t>
            </a:r>
            <a:endParaRPr sz="2500"/>
          </a:p>
        </p:txBody>
      </p:sp>
      <p:pic>
        <p:nvPicPr>
          <p:cNvPr id="179" name="Google Shape;17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406" y="4629275"/>
            <a:ext cx="1475594" cy="5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4425" y="4147700"/>
            <a:ext cx="2874600" cy="10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Timeline:</a:t>
            </a:r>
            <a:endParaRPr/>
          </a:p>
        </p:txBody>
      </p:sp>
      <p:pic>
        <p:nvPicPr>
          <p:cNvPr id="186" name="Google Shape;18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406" y="4629275"/>
            <a:ext cx="1475594" cy="5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F618BF-03DF-FF06-83C5-03210801C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1028"/>
            <a:ext cx="9144000" cy="33015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Roles and Responsibilities</a:t>
            </a:r>
            <a:endParaRPr/>
          </a:p>
        </p:txBody>
      </p:sp>
      <p:sp>
        <p:nvSpPr>
          <p:cNvPr id="193" name="Google Shape;193;p28"/>
          <p:cNvSpPr txBox="1">
            <a:spLocks noGrp="1"/>
          </p:cNvSpPr>
          <p:nvPr>
            <p:ph type="body" idx="1"/>
          </p:nvPr>
        </p:nvSpPr>
        <p:spPr>
          <a:xfrm>
            <a:off x="471900" y="2000837"/>
            <a:ext cx="8524318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Xinhao Chen: Display videos in HMD, Minimize the delay, Perform anatomy registration</a:t>
            </a:r>
            <a:endParaRPr sz="16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/>
              <a:t>Zhaomeng Zhang: Processing and integrate video, Update based on real operation</a:t>
            </a:r>
            <a:endParaRPr sz="16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dirty="0"/>
              <a:t>Together: Design UI, Conduct survey</a:t>
            </a:r>
            <a:endParaRPr sz="1600" dirty="0"/>
          </a:p>
        </p:txBody>
      </p:sp>
      <p:pic>
        <p:nvPicPr>
          <p:cNvPr id="194" name="Google Shape;19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406" y="4629275"/>
            <a:ext cx="1475594" cy="51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Management Plan</a:t>
            </a:r>
            <a:endParaRPr/>
          </a:p>
        </p:txBody>
      </p:sp>
      <p:sp>
        <p:nvSpPr>
          <p:cNvPr id="200" name="Google Shape;200;p29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 dirty="0"/>
              <a:t>Group meeting:</a:t>
            </a:r>
            <a:endParaRPr b="1"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Once a week with Dr. Adnan and other mentors</a:t>
            </a:r>
            <a:endParaRPr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b="1" dirty="0"/>
              <a:t>Communication:</a:t>
            </a:r>
            <a:endParaRPr b="1" dirty="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Microsoft Teams, Zoom, In person</a:t>
            </a:r>
            <a:endParaRPr dirty="0"/>
          </a:p>
        </p:txBody>
      </p:sp>
      <p:pic>
        <p:nvPicPr>
          <p:cNvPr id="201" name="Google Shape;20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406" y="4629275"/>
            <a:ext cx="1475594" cy="5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1150" y="2444825"/>
            <a:ext cx="1475599" cy="147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 and Reading List</a:t>
            </a:r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body" idx="4294967295"/>
          </p:nvPr>
        </p:nvSpPr>
        <p:spPr>
          <a:xfrm>
            <a:off x="0" y="1126025"/>
            <a:ext cx="8569800" cy="4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/>
              <a:t>[1] Munawar, A., Li, Z., </a:t>
            </a:r>
            <a:r>
              <a:rPr lang="en" sz="2100" dirty="0" err="1"/>
              <a:t>Kunjam</a:t>
            </a:r>
            <a:r>
              <a:rPr lang="en" sz="2100" dirty="0"/>
              <a:t>, P., </a:t>
            </a:r>
            <a:r>
              <a:rPr lang="en" sz="2100" dirty="0" err="1"/>
              <a:t>Nagururu</a:t>
            </a:r>
            <a:r>
              <a:rPr lang="en" sz="2100" dirty="0"/>
              <a:t>, N., Ding, A. S., </a:t>
            </a:r>
            <a:r>
              <a:rPr lang="en" sz="2100" dirty="0" err="1"/>
              <a:t>Kazanzides</a:t>
            </a:r>
            <a:r>
              <a:rPr lang="en" sz="2100" dirty="0"/>
              <a:t>, P., ... &amp; </a:t>
            </a:r>
            <a:r>
              <a:rPr lang="en" sz="2100" dirty="0" err="1"/>
              <a:t>Unberath</a:t>
            </a:r>
            <a:r>
              <a:rPr lang="en" sz="2100" dirty="0"/>
              <a:t>, M. (2022). Virtual reality for synergistic surgical training and data generation. Computer Methods in Biomechanics and Biomedical Engineering: Imaging &amp; Visualization, 10(4), 366-374.</a:t>
            </a:r>
            <a:endParaRPr sz="2100"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 dirty="0"/>
              <a:t>[2] Scholz M, Parvin R, Thissen J, </a:t>
            </a:r>
            <a:r>
              <a:rPr lang="en" sz="2100" dirty="0" err="1"/>
              <a:t>Löhnert</a:t>
            </a:r>
            <a:r>
              <a:rPr lang="en" sz="2100" dirty="0"/>
              <a:t> C, Harders A, Blaeser K. Skull base approaches in neurosurgery. Head Neck Oncol. 2010 Jul 5;2:16. </a:t>
            </a:r>
            <a:r>
              <a:rPr lang="en" sz="2100" dirty="0" err="1"/>
              <a:t>doi</a:t>
            </a:r>
            <a:r>
              <a:rPr lang="en" sz="2100" dirty="0"/>
              <a:t>: 10.1186/1758-3284-2-16. PMID: 20602753; PMCID: PMC2913918.</a:t>
            </a:r>
            <a:endParaRPr sz="2100" dirty="0"/>
          </a:p>
          <a:p>
            <a:pPr marL="45720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 dirty="0"/>
              <a:t>[3] </a:t>
            </a:r>
            <a:r>
              <a:rPr lang="en" sz="2100" dirty="0" err="1"/>
              <a:t>Locketz</a:t>
            </a:r>
            <a:r>
              <a:rPr lang="en" sz="2100" dirty="0"/>
              <a:t> GD, Lui JT, Chan S, Salisbury K, Dort JC, Youngblood P, Blevins NH. Anatomy-Specific Virtual Reality Simulation in Temporal Bone Dissection: Perceived Utility and Impact on Surgeon Confidence. </a:t>
            </a:r>
            <a:r>
              <a:rPr lang="en" sz="2100" dirty="0" err="1"/>
              <a:t>Otolaryngol</a:t>
            </a:r>
            <a:r>
              <a:rPr lang="en" sz="2100" dirty="0"/>
              <a:t> Head Neck Surg. 2017 Jun;156(6):1142-1149. </a:t>
            </a:r>
            <a:r>
              <a:rPr lang="en" sz="2100" dirty="0" err="1"/>
              <a:t>doi</a:t>
            </a:r>
            <a:r>
              <a:rPr lang="en" sz="2100" dirty="0"/>
              <a:t>: 10.1177/0194599817691474. </a:t>
            </a:r>
            <a:r>
              <a:rPr lang="en" sz="2100" dirty="0" err="1"/>
              <a:t>Epub</a:t>
            </a:r>
            <a:r>
              <a:rPr lang="en" sz="2100" dirty="0"/>
              <a:t> 2017 Mar 21. PMID: 28322125</a:t>
            </a:r>
            <a:r>
              <a:rPr lang="en" sz="1900" dirty="0">
                <a:solidFill>
                  <a:srgbClr val="212121"/>
                </a:solidFill>
                <a:highlight>
                  <a:srgbClr val="FFFFFF"/>
                </a:highlight>
              </a:rPr>
              <a:t>.</a:t>
            </a:r>
            <a:endParaRPr sz="1900" dirty="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 dirty="0"/>
              <a:t>[4] Skull base surgery. Skull Base Surgery | Johns Hopkins Medicine. (2019, November 19). Retrieved February 14, 2023, from https://www.hopkinsmedicine.org/health/treatment-tests-and-therapies/skull-base-surgery</a:t>
            </a:r>
            <a:endParaRPr sz="2100" dirty="0"/>
          </a:p>
          <a:p>
            <a:pPr indent="0">
              <a:spcBef>
                <a:spcPts val="1200"/>
              </a:spcBef>
              <a:buNone/>
            </a:pPr>
            <a:r>
              <a:rPr lang="en" sz="2100" dirty="0"/>
              <a:t>[5] Wikimedia Foundation. (2022, July 13). Asynchronous multi-body framework. Wikipedia. Retrieved February 14, 2023, from https://en.wikipedia.org/wiki/Asynchronous_multi-body_framework </a:t>
            </a:r>
            <a:endParaRPr sz="2109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700"/>
          </a:p>
        </p:txBody>
      </p:sp>
      <p:pic>
        <p:nvPicPr>
          <p:cNvPr id="209" name="Google Shape;20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406" y="4629275"/>
            <a:ext cx="1475594" cy="51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75" y="116075"/>
            <a:ext cx="2882856" cy="241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1"/>
          <p:cNvSpPr txBox="1">
            <a:spLocks noGrp="1"/>
          </p:cNvSpPr>
          <p:nvPr>
            <p:ph type="ctrTitle"/>
          </p:nvPr>
        </p:nvSpPr>
        <p:spPr>
          <a:xfrm>
            <a:off x="252950" y="1777275"/>
            <a:ext cx="8562300" cy="123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20" b="1"/>
              <a:t>Thank You</a:t>
            </a:r>
            <a:endParaRPr sz="3120" b="1"/>
          </a:p>
        </p:txBody>
      </p:sp>
      <p:pic>
        <p:nvPicPr>
          <p:cNvPr id="216" name="Google Shape;21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150" y="177050"/>
            <a:ext cx="1940575" cy="123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471900" y="94450"/>
            <a:ext cx="8364600" cy="141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Project Background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Skull base Surgery</a:t>
            </a:r>
            <a:endParaRPr sz="2400" dirty="0"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471900" y="2409650"/>
            <a:ext cx="6045600" cy="26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/>
              <a:t>“Skull base surgery is a surgical subspecialty in neurosurgery and otolaryngology for surgical intervention of pathology within the base of the skull” [1].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/>
              <a:t>Remove the bony tissue and gain access to relevant anatomy by surgical drill [1].</a:t>
            </a:r>
            <a:endParaRPr sz="2000" dirty="0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406" y="4629275"/>
            <a:ext cx="1475594" cy="5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1352" y="1860325"/>
            <a:ext cx="2572650" cy="27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/>
          <p:nvPr/>
        </p:nvSpPr>
        <p:spPr>
          <a:xfrm>
            <a:off x="471900" y="1860325"/>
            <a:ext cx="5205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What’s skull base Surgery?</a:t>
            </a:r>
            <a:endParaRPr b="1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xfrm>
            <a:off x="471900" y="94450"/>
            <a:ext cx="8364600" cy="141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Project Background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AMBF</a:t>
            </a:r>
            <a:endParaRPr sz="2400"/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1"/>
          </p:nvPr>
        </p:nvSpPr>
        <p:spPr>
          <a:xfrm>
            <a:off x="253950" y="2411025"/>
            <a:ext cx="5306100" cy="27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Asynchronous multi-body framework (AMBF) is an open-source 3D versatile simulator for robots [5].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multi-body framework provides a real-time dynamic simulation of multi-bodies such as robots, paired with real-time haptic interaction with various input devices [5].</a:t>
            </a:r>
            <a:endParaRPr/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406" y="4629275"/>
            <a:ext cx="1475594" cy="5142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378300" y="1842800"/>
            <a:ext cx="4193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What’s AMBF?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39D880-073D-10B8-6ADC-F2D37A90B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998" y="2536677"/>
            <a:ext cx="3700002" cy="20547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body" idx="1"/>
          </p:nvPr>
        </p:nvSpPr>
        <p:spPr>
          <a:xfrm>
            <a:off x="471900" y="2499000"/>
            <a:ext cx="4631700" cy="26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indent="-336550">
              <a:buSzPct val="100000"/>
            </a:pPr>
            <a:r>
              <a:rPr lang="en" sz="2100" b="1" dirty="0"/>
              <a:t>Stereo anatomy model</a:t>
            </a:r>
            <a:r>
              <a:rPr lang="en" sz="2000" dirty="0"/>
              <a:t>: Patients have different anatomy structures.</a:t>
            </a:r>
            <a:endParaRPr sz="2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indent="-336550">
              <a:buSzPct val="100000"/>
            </a:pPr>
            <a:r>
              <a:rPr lang="en" sz="2000" b="1" dirty="0"/>
              <a:t>Real-time and Detailed information</a:t>
            </a:r>
            <a:r>
              <a:rPr lang="en" sz="2000" dirty="0"/>
              <a:t>: surgeons also hope to know the detailed real-time information so that the critical regions won’t be hurt and damaged [1]. 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406" y="4629275"/>
            <a:ext cx="1475594" cy="5142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569425" y="1942725"/>
            <a:ext cx="3820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What are surgeon needs?</a:t>
            </a:r>
            <a:endParaRPr sz="21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9429" y="2499000"/>
            <a:ext cx="3014545" cy="213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Description</a:t>
            </a:r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body" idx="1"/>
          </p:nvPr>
        </p:nvSpPr>
        <p:spPr>
          <a:xfrm>
            <a:off x="377350" y="1786700"/>
            <a:ext cx="4797600" cy="32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 a pipeline for augmenting stereo-endoscope video with AMBF simulation for guidance in skull surgery.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Pause the operation and load the simulated anatomy to get real-time detailed information.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Change the view of the simulated anatomy (rotation, scaling, and slicing).</a:t>
            </a:r>
            <a:endParaRPr/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406" y="4629275"/>
            <a:ext cx="1475594" cy="5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2700" y="2051725"/>
            <a:ext cx="3441049" cy="257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Prior Work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AMBF+</a:t>
            </a:r>
            <a:endParaRPr sz="2400"/>
          </a:p>
        </p:txBody>
      </p:sp>
      <p:sp>
        <p:nvSpPr>
          <p:cNvPr id="111" name="Google Shape;111;p18"/>
          <p:cNvSpPr txBox="1">
            <a:spLocks noGrp="1"/>
          </p:cNvSpPr>
          <p:nvPr>
            <p:ph type="body" idx="4294967295"/>
          </p:nvPr>
        </p:nvSpPr>
        <p:spPr>
          <a:xfrm>
            <a:off x="339525" y="718275"/>
            <a:ext cx="83622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Extended the rendering pipeline and AMBF Description Format (ADF) [1]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ADF Files: are modular such that a model (consisting of bodies, joints, sensors and actuators) [1].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Modular plugin handling interface: custom application development [1].</a:t>
            </a:r>
            <a:endParaRPr dirty="0"/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406" y="4629275"/>
            <a:ext cx="1475594" cy="5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375" y="2100625"/>
            <a:ext cx="5739149" cy="285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>
            <a:off x="471900" y="138025"/>
            <a:ext cx="8222100" cy="136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Prior Work</a:t>
            </a:r>
            <a:endParaRPr dirty="0"/>
          </a:p>
          <a:p>
            <a:r>
              <a:rPr lang="en" sz="2400" dirty="0"/>
              <a:t>Volumetric drilling</a:t>
            </a:r>
            <a:endParaRPr sz="2400" dirty="0"/>
          </a:p>
        </p:txBody>
      </p:sp>
      <p:sp>
        <p:nvSpPr>
          <p:cNvPr id="119" name="Google Shape;119;p19"/>
          <p:cNvSpPr txBox="1">
            <a:spLocks noGrp="1"/>
          </p:cNvSpPr>
          <p:nvPr>
            <p:ph type="body" idx="1"/>
          </p:nvPr>
        </p:nvSpPr>
        <p:spPr>
          <a:xfrm>
            <a:off x="471900" y="2685200"/>
            <a:ext cx="4873200" cy="24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An immersive volumetric drilling simulator can load actual patient CT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 haptic device to control a virtual drill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 VR headset for an immersive stereoscopic view.</a:t>
            </a:r>
            <a:endParaRPr dirty="0"/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68406" y="4629275"/>
            <a:ext cx="1475594" cy="51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/>
        </p:nvSpPr>
        <p:spPr>
          <a:xfrm>
            <a:off x="471900" y="1919075"/>
            <a:ext cx="4835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Fully Immersive Virtual Reality System</a:t>
            </a:r>
            <a:endParaRPr sz="21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(FIVRS)</a:t>
            </a:r>
            <a:endParaRPr sz="21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1-2023-02-14_19.06.08">
            <a:hlinkClick r:id="" action="ppaction://media"/>
            <a:extLst>
              <a:ext uri="{FF2B5EF4-FFF2-40B4-BE49-F238E27FC236}">
                <a16:creationId xmlns:a16="http://schemas.microsoft.com/office/drawing/2014/main" id="{4E36EB63-5AB7-F0E3-EB5F-5CDDBBE44C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6324" y="2571750"/>
            <a:ext cx="3238051" cy="2023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9948B76-9BB9-D9C9-FD41-A73D10A3D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815388"/>
            <a:ext cx="7560128" cy="394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 Approach Overview</a:t>
            </a:r>
            <a:endParaRPr/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8406" y="4629275"/>
            <a:ext cx="1475594" cy="5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5413" y="747875"/>
            <a:ext cx="803593" cy="6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2263" y="3639775"/>
            <a:ext cx="1104427" cy="73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1550" y="4140175"/>
            <a:ext cx="608350" cy="65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>
            <a:spLocks noGrp="1"/>
          </p:cNvSpPr>
          <p:nvPr>
            <p:ph type="title"/>
          </p:nvPr>
        </p:nvSpPr>
        <p:spPr>
          <a:xfrm>
            <a:off x="471900" y="138025"/>
            <a:ext cx="8222100" cy="136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 Approach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ROS Image_pipeline</a:t>
            </a:r>
            <a:endParaRPr sz="2400"/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1"/>
          </p:nvPr>
        </p:nvSpPr>
        <p:spPr>
          <a:xfrm>
            <a:off x="210300" y="2325900"/>
            <a:ext cx="43617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“image_pipeline” fills the gap between getting raw images from a camera driver and higher-level vision processing. It can process raw camera images into useful inputs to vision algorithms.</a:t>
            </a:r>
            <a:endParaRPr/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406" y="4629275"/>
            <a:ext cx="1475594" cy="5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1550" y="1845150"/>
            <a:ext cx="1627475" cy="305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CB573E9C9211448853000C5B6FB0C9" ma:contentTypeVersion="4" ma:contentTypeDescription="Create a new document." ma:contentTypeScope="" ma:versionID="96a0b412bd5099052c7e35e967f0fca4">
  <xsd:schema xmlns:xsd="http://www.w3.org/2001/XMLSchema" xmlns:xs="http://www.w3.org/2001/XMLSchema" xmlns:p="http://schemas.microsoft.com/office/2006/metadata/properties" xmlns:ns2="fa86df95-9e83-477f-aacc-712d8bad6cec" xmlns:ns3="d4580966-6387-4495-adb5-71c1fcc9d324" targetNamespace="http://schemas.microsoft.com/office/2006/metadata/properties" ma:root="true" ma:fieldsID="f3b5bfc40d6877e5b1209ad41e266c0f" ns2:_="" ns3:_="">
    <xsd:import namespace="fa86df95-9e83-477f-aacc-712d8bad6cec"/>
    <xsd:import namespace="d4580966-6387-4495-adb5-71c1fcc9d3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86df95-9e83-477f-aacc-712d8bad6c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580966-6387-4495-adb5-71c1fcc9d32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4580966-6387-4495-adb5-71c1fcc9d324">
      <UserInfo>
        <DisplayName>Adnan Munawar</DisplayName>
        <AccountId>6</AccountId>
        <AccountType/>
      </UserInfo>
      <UserInfo>
        <DisplayName>Zhaomeng Zhang</DisplayName>
        <AccountId>14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E3CF9FE-899C-4C72-B72D-1119E9300E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86df95-9e83-477f-aacc-712d8bad6cec"/>
    <ds:schemaRef ds:uri="d4580966-6387-4495-adb5-71c1fcc9d3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500CB87-9F04-450F-AC14-520652CA87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B0931E-31C9-4407-834E-86AF3C3DC79E}">
  <ds:schemaRefs>
    <ds:schemaRef ds:uri="http://schemas.microsoft.com/office/2006/metadata/properties"/>
    <ds:schemaRef ds:uri="http://schemas.microsoft.com/office/infopath/2007/PartnerControls"/>
    <ds:schemaRef ds:uri="d4580966-6387-4495-adb5-71c1fcc9d32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1075</Words>
  <Application>Microsoft Office PowerPoint</Application>
  <PresentationFormat>On-screen Show (16:9)</PresentationFormat>
  <Paragraphs>122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Roboto</vt:lpstr>
      <vt:lpstr>Material</vt:lpstr>
      <vt:lpstr>Simulation Assisted Navigation for Skull base Surgery</vt:lpstr>
      <vt:lpstr>Project Background Skull base Surgery</vt:lpstr>
      <vt:lpstr>Project Background AMBF</vt:lpstr>
      <vt:lpstr>Motivation</vt:lpstr>
      <vt:lpstr>Project Description</vt:lpstr>
      <vt:lpstr>Prior Work AMBF+</vt:lpstr>
      <vt:lpstr>Prior Work Volumetric drilling</vt:lpstr>
      <vt:lpstr>Technical Approach Overview</vt:lpstr>
      <vt:lpstr>Technical Approach ROS Image_pipeline</vt:lpstr>
      <vt:lpstr>Technical Approach OpenXR &amp; OpenHMD</vt:lpstr>
      <vt:lpstr>Dependencies</vt:lpstr>
      <vt:lpstr>Testing Plan</vt:lpstr>
      <vt:lpstr>Deliverables:</vt:lpstr>
      <vt:lpstr>Milestones</vt:lpstr>
      <vt:lpstr>Timeline:</vt:lpstr>
      <vt:lpstr>Roles and Responsibilities</vt:lpstr>
      <vt:lpstr>Management Plan</vt:lpstr>
      <vt:lpstr>References and Reading List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Simulation Assisted Navigation for Skull-base Surgery</dc:title>
  <dc:creator>Zhaomeng Zhang</dc:creator>
  <cp:lastModifiedBy>Zhaomeng Zhang</cp:lastModifiedBy>
  <cp:revision>54</cp:revision>
  <dcterms:modified xsi:type="dcterms:W3CDTF">2023-02-16T02:49:14Z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0x01010095CB573E9C9211448853000C5B6FB0C9</vt:lpwstr>
  </property>
</Properties>
</file>