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75" r:id="rId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howGuides="1">
      <p:cViewPr varScale="1">
        <p:scale>
          <a:sx n="117" d="100"/>
          <a:sy n="117" d="100"/>
        </p:scale>
        <p:origin x="192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600.456/656 CIS2 Spring 2020</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0"/>
            <a:ext cx="8610600" cy="609600"/>
          </a:xfrm>
        </p:spPr>
        <p:txBody>
          <a:bodyPr/>
          <a:lstStyle/>
          <a:p>
            <a:r>
              <a:rPr lang="en-US" sz="1800" dirty="0">
                <a:solidFill>
                  <a:srgbClr val="0000FF"/>
                </a:solidFill>
                <a:latin typeface="Verdana" pitchFamily="1" charset="0"/>
                <a:ea typeface="ＭＳ Ｐゴシック" pitchFamily="1" charset="-128"/>
                <a:cs typeface="ＭＳ Ｐゴシック" pitchFamily="1" charset="-128"/>
              </a:rPr>
              <a:t>Computer vision for automated robotic mosquito dissection</a:t>
            </a:r>
          </a:p>
        </p:txBody>
      </p:sp>
      <p:sp>
        <p:nvSpPr>
          <p:cNvPr id="15363" name="Rectangle 3"/>
          <p:cNvSpPr>
            <a:spLocks noGrp="1" noChangeArrowheads="1"/>
          </p:cNvSpPr>
          <p:nvPr>
            <p:ph type="body" idx="1"/>
          </p:nvPr>
        </p:nvSpPr>
        <p:spPr>
          <a:xfrm>
            <a:off x="304800" y="609600"/>
            <a:ext cx="8534400" cy="5715000"/>
          </a:xfrm>
        </p:spPr>
        <p:txBody>
          <a:bodyPr/>
          <a:lstStyle/>
          <a:p>
            <a:pPr algn="just">
              <a:lnSpc>
                <a:spcPct val="90000"/>
              </a:lnSpc>
            </a:pPr>
            <a:r>
              <a:rPr lang="en-US" sz="1400" dirty="0">
                <a:latin typeface="Verdana" pitchFamily="1" charset="0"/>
                <a:ea typeface="ＭＳ Ｐゴシック" pitchFamily="1" charset="-128"/>
                <a:cs typeface="ＭＳ Ｐゴシック" pitchFamily="1" charset="-128"/>
              </a:rPr>
              <a:t>The extraction of the contents of mosquito salivary glands enables the manufacturing of one promising malaria vaccine. The current extraction process is fully manual, time consuming and expensive. The automation of the dissection process using a microsurgical robot requires sophisticated computer vision methods to detect mosquitoes and their body parts, and to provide quality control during the process.</a:t>
            </a:r>
          </a:p>
          <a:p>
            <a:pPr>
              <a:lnSpc>
                <a:spcPct val="90000"/>
              </a:lnSpc>
            </a:pPr>
            <a:r>
              <a:rPr lang="en-US" sz="1400" b="1" dirty="0">
                <a:latin typeface="Verdana" pitchFamily="1" charset="0"/>
                <a:ea typeface="ＭＳ Ｐゴシック" pitchFamily="1" charset="-128"/>
                <a:cs typeface="ＭＳ Ｐゴシック" pitchFamily="1" charset="-128"/>
              </a:rPr>
              <a:t>What Students Will Do:</a:t>
            </a:r>
          </a:p>
          <a:p>
            <a:pPr lvl="1">
              <a:lnSpc>
                <a:spcPct val="90000"/>
              </a:lnSpc>
            </a:pPr>
            <a:r>
              <a:rPr lang="en-US" sz="1400" dirty="0">
                <a:latin typeface="Verdana" pitchFamily="1" charset="0"/>
                <a:ea typeface="ＭＳ Ｐゴシック" pitchFamily="1" charset="-128"/>
                <a:cs typeface="ＭＳ Ｐゴシック" pitchFamily="1" charset="-128"/>
              </a:rPr>
              <a:t>Develop computer vision methods for</a:t>
            </a:r>
          </a:p>
          <a:p>
            <a:pPr lvl="2">
              <a:lnSpc>
                <a:spcPct val="90000"/>
              </a:lnSpc>
            </a:pPr>
            <a:r>
              <a:rPr lang="en-US" sz="1200" dirty="0">
                <a:latin typeface="Verdana" pitchFamily="1" charset="0"/>
                <a:ea typeface="ＭＳ Ｐゴシック" pitchFamily="1" charset="-128"/>
                <a:cs typeface="ＭＳ Ｐゴシック" pitchFamily="1" charset="-128"/>
              </a:rPr>
              <a:t>mosquito localization on a rotating platform</a:t>
            </a:r>
          </a:p>
          <a:p>
            <a:pPr lvl="2">
              <a:lnSpc>
                <a:spcPct val="90000"/>
              </a:lnSpc>
            </a:pPr>
            <a:r>
              <a:rPr lang="en-US" sz="1200" dirty="0">
                <a:latin typeface="Verdana" pitchFamily="1" charset="0"/>
                <a:ea typeface="ＭＳ Ｐゴシック" pitchFamily="1" charset="-128"/>
                <a:cs typeface="ＭＳ Ｐゴシック" pitchFamily="1" charset="-128"/>
              </a:rPr>
              <a:t>mosquito body part localization: neck and proboscis (+other)</a:t>
            </a:r>
          </a:p>
          <a:p>
            <a:pPr lvl="2">
              <a:lnSpc>
                <a:spcPct val="90000"/>
              </a:lnSpc>
            </a:pPr>
            <a:r>
              <a:rPr lang="en-US" sz="1200" dirty="0">
                <a:latin typeface="Verdana" pitchFamily="1" charset="0"/>
                <a:ea typeface="ＭＳ Ｐゴシック" pitchFamily="1" charset="-128"/>
                <a:cs typeface="ＭＳ Ｐゴシック" pitchFamily="1" charset="-128"/>
              </a:rPr>
              <a:t>mosquito orientation detection: left, right, other</a:t>
            </a:r>
          </a:p>
          <a:p>
            <a:pPr lvl="1">
              <a:lnSpc>
                <a:spcPct val="90000"/>
              </a:lnSpc>
            </a:pPr>
            <a:r>
              <a:rPr lang="en-US" sz="1400" dirty="0">
                <a:latin typeface="Verdana" pitchFamily="1" charset="0"/>
                <a:ea typeface="ＭＳ Ｐゴシック" pitchFamily="1" charset="-128"/>
                <a:cs typeface="ＭＳ Ｐゴシック" pitchFamily="1" charset="-128"/>
              </a:rPr>
              <a:t>Integrate the implemented methods into the robotic test bed</a:t>
            </a:r>
          </a:p>
          <a:p>
            <a:pPr lvl="1">
              <a:lnSpc>
                <a:spcPct val="90000"/>
              </a:lnSpc>
            </a:pPr>
            <a:r>
              <a:rPr lang="en-US" sz="1400" dirty="0">
                <a:latin typeface="Verdana" pitchFamily="1" charset="0"/>
                <a:ea typeface="ＭＳ Ｐゴシック" pitchFamily="1" charset="-128"/>
                <a:cs typeface="ＭＳ Ｐゴシック" pitchFamily="1" charset="-128"/>
              </a:rPr>
              <a:t>Write documentation for algorithms and system integration</a:t>
            </a:r>
          </a:p>
          <a:p>
            <a:pPr>
              <a:lnSpc>
                <a:spcPct val="90000"/>
              </a:lnSpc>
            </a:pPr>
            <a:r>
              <a:rPr lang="en-US" sz="1400" b="1" dirty="0">
                <a:latin typeface="Verdana" pitchFamily="1" charset="0"/>
                <a:ea typeface="ＭＳ Ｐゴシック" pitchFamily="1" charset="-128"/>
                <a:cs typeface="ＭＳ Ｐゴシック" pitchFamily="1" charset="-128"/>
              </a:rPr>
              <a:t>Deliverables:</a:t>
            </a:r>
          </a:p>
          <a:p>
            <a:pPr lvl="1">
              <a:lnSpc>
                <a:spcPct val="90000"/>
              </a:lnSpc>
            </a:pPr>
            <a:r>
              <a:rPr lang="en-US" sz="1400" dirty="0">
                <a:latin typeface="Verdana" pitchFamily="1" charset="0"/>
                <a:ea typeface="ＭＳ Ｐゴシック" pitchFamily="1" charset="-128"/>
                <a:cs typeface="ＭＳ Ｐゴシック" pitchFamily="1" charset="-128"/>
              </a:rPr>
              <a:t>Model based computer vision methods for detecting:</a:t>
            </a:r>
          </a:p>
          <a:p>
            <a:pPr lvl="2">
              <a:lnSpc>
                <a:spcPct val="90000"/>
              </a:lnSpc>
            </a:pPr>
            <a:r>
              <a:rPr lang="en-US" sz="1200" dirty="0">
                <a:latin typeface="Verdana" pitchFamily="1" charset="0"/>
                <a:ea typeface="ＭＳ Ｐゴシック" pitchFamily="1" charset="-128"/>
                <a:cs typeface="ＭＳ Ｐゴシック" pitchFamily="1" charset="-128"/>
              </a:rPr>
              <a:t>location of mosquitoes in the field of view of the camera</a:t>
            </a:r>
          </a:p>
          <a:p>
            <a:pPr lvl="2">
              <a:lnSpc>
                <a:spcPct val="90000"/>
              </a:lnSpc>
            </a:pPr>
            <a:r>
              <a:rPr lang="en-US" sz="1200" dirty="0">
                <a:latin typeface="Verdana" pitchFamily="1" charset="0"/>
                <a:ea typeface="ＭＳ Ｐゴシック" pitchFamily="1" charset="-128"/>
                <a:cs typeface="ＭＳ Ｐゴシック" pitchFamily="1" charset="-128"/>
              </a:rPr>
              <a:t>neck position of mosquitoes</a:t>
            </a:r>
          </a:p>
          <a:p>
            <a:pPr lvl="2">
              <a:lnSpc>
                <a:spcPct val="90000"/>
              </a:lnSpc>
            </a:pPr>
            <a:r>
              <a:rPr lang="en-US" sz="1200" dirty="0">
                <a:latin typeface="Verdana" pitchFamily="1" charset="0"/>
                <a:ea typeface="ＭＳ Ｐゴシック" pitchFamily="1" charset="-128"/>
                <a:cs typeface="ＭＳ Ｐゴシック" pitchFamily="1" charset="-128"/>
              </a:rPr>
              <a:t>position of the two ends of the proboscis of mosquitoes</a:t>
            </a:r>
          </a:p>
          <a:p>
            <a:pPr lvl="1">
              <a:lnSpc>
                <a:spcPct val="90000"/>
              </a:lnSpc>
            </a:pPr>
            <a:r>
              <a:rPr lang="en-US" sz="1400" dirty="0">
                <a:latin typeface="Verdana" pitchFamily="1" charset="0"/>
                <a:ea typeface="ＭＳ Ｐゴシック" pitchFamily="1" charset="-128"/>
                <a:cs typeface="ＭＳ Ｐゴシック" pitchFamily="1" charset="-128"/>
              </a:rPr>
              <a:t>Use Deep Convolutional Neural Networks to determine:</a:t>
            </a:r>
          </a:p>
          <a:p>
            <a:pPr lvl="2">
              <a:lnSpc>
                <a:spcPct val="90000"/>
              </a:lnSpc>
            </a:pPr>
            <a:r>
              <a:rPr lang="en-US" sz="1200" dirty="0">
                <a:latin typeface="Verdana" pitchFamily="1" charset="0"/>
                <a:ea typeface="ＭＳ Ｐゴシック" pitchFamily="1" charset="-128"/>
                <a:cs typeface="ＭＳ Ｐゴシック" pitchFamily="1" charset="-128"/>
              </a:rPr>
              <a:t>orientation of the body of mosquitoes</a:t>
            </a:r>
          </a:p>
          <a:p>
            <a:pPr lvl="2">
              <a:lnSpc>
                <a:spcPct val="90000"/>
              </a:lnSpc>
            </a:pPr>
            <a:r>
              <a:rPr lang="en-US" sz="1200" dirty="0">
                <a:latin typeface="Verdana" pitchFamily="1" charset="0"/>
                <a:ea typeface="ＭＳ Ｐゴシック" pitchFamily="1" charset="-128"/>
                <a:cs typeface="ＭＳ Ｐゴシック" pitchFamily="1" charset="-128"/>
              </a:rPr>
              <a:t>location of body parts, like abdomen, thorax, neck, head, proboscis</a:t>
            </a:r>
            <a:endParaRPr lang="en-US" sz="1100" dirty="0">
              <a:latin typeface="Verdana" pitchFamily="1" charset="0"/>
              <a:ea typeface="ＭＳ Ｐゴシック" pitchFamily="1" charset="-128"/>
              <a:cs typeface="ＭＳ Ｐゴシック" pitchFamily="1" charset="-128"/>
            </a:endParaRPr>
          </a:p>
          <a:p>
            <a:pPr lvl="1">
              <a:lnSpc>
                <a:spcPct val="90000"/>
              </a:lnSpc>
            </a:pPr>
            <a:r>
              <a:rPr lang="en-US" sz="1400" dirty="0">
                <a:latin typeface="Verdana" pitchFamily="1" charset="0"/>
                <a:ea typeface="ＭＳ Ｐゴシック" pitchFamily="1" charset="-128"/>
                <a:cs typeface="ＭＳ Ｐゴシック" pitchFamily="1" charset="-128"/>
              </a:rPr>
              <a:t>Use C++ or Python  for implementation</a:t>
            </a:r>
          </a:p>
          <a:p>
            <a:pPr lvl="1">
              <a:lnSpc>
                <a:spcPct val="90000"/>
              </a:lnSpc>
            </a:pPr>
            <a:r>
              <a:rPr lang="en-US" sz="1400" dirty="0">
                <a:latin typeface="Verdana" pitchFamily="1" charset="0"/>
                <a:ea typeface="ＭＳ Ｐゴシック" pitchFamily="1" charset="-128"/>
              </a:rPr>
              <a:t>ROS integration (using ROS services)</a:t>
            </a:r>
          </a:p>
          <a:p>
            <a:pPr lvl="1">
              <a:lnSpc>
                <a:spcPct val="90000"/>
              </a:lnSpc>
            </a:pPr>
            <a:r>
              <a:rPr lang="en-US" sz="1400" dirty="0">
                <a:latin typeface="Verdana" pitchFamily="1" charset="0"/>
                <a:ea typeface="ＭＳ Ｐゴシック" pitchFamily="1" charset="-128"/>
              </a:rPr>
              <a:t>Documentation (in Git wiki format)</a:t>
            </a:r>
            <a:endParaRPr lang="en-US" sz="1400" dirty="0">
              <a:latin typeface="Verdana" pitchFamily="1" charset="0"/>
            </a:endParaRPr>
          </a:p>
          <a:p>
            <a:pPr>
              <a:lnSpc>
                <a:spcPct val="90000"/>
              </a:lnSpc>
            </a:pPr>
            <a:r>
              <a:rPr lang="en-US" sz="1400" b="1" dirty="0">
                <a:latin typeface="Verdana" pitchFamily="1" charset="0"/>
                <a:ea typeface="ＭＳ Ｐゴシック" pitchFamily="1" charset="-128"/>
                <a:cs typeface="ＭＳ Ｐゴシック" pitchFamily="1" charset="-128"/>
              </a:rPr>
              <a:t>Size group: </a:t>
            </a:r>
            <a:r>
              <a:rPr lang="en-US" sz="1400" dirty="0">
                <a:latin typeface="Verdana" pitchFamily="1" charset="0"/>
                <a:ea typeface="ＭＳ Ｐゴシック" pitchFamily="1" charset="-128"/>
                <a:cs typeface="ＭＳ Ｐゴシック" pitchFamily="1" charset="-128"/>
              </a:rPr>
              <a:t>3</a:t>
            </a:r>
            <a:endParaRPr lang="en-US" sz="1200" b="1" dirty="0">
              <a:latin typeface="Verdana" pitchFamily="1" charset="0"/>
              <a:ea typeface="ＭＳ Ｐゴシック" pitchFamily="1" charset="-128"/>
              <a:cs typeface="ＭＳ Ｐゴシック" pitchFamily="1" charset="-128"/>
            </a:endParaRPr>
          </a:p>
          <a:p>
            <a:pPr>
              <a:lnSpc>
                <a:spcPct val="90000"/>
              </a:lnSpc>
            </a:pPr>
            <a:r>
              <a:rPr lang="en-US" sz="1400" b="1" dirty="0">
                <a:latin typeface="Verdana" pitchFamily="1" charset="0"/>
                <a:ea typeface="ＭＳ Ｐゴシック" pitchFamily="1" charset="-128"/>
                <a:cs typeface="ＭＳ Ｐゴシック" pitchFamily="1" charset="-128"/>
              </a:rPr>
              <a:t>Skills: </a:t>
            </a:r>
            <a:r>
              <a:rPr lang="en-US" sz="1400" dirty="0">
                <a:latin typeface="Verdana" pitchFamily="1" charset="0"/>
                <a:ea typeface="ＭＳ Ｐゴシック" pitchFamily="1" charset="-128"/>
                <a:cs typeface="ＭＳ Ｐゴシック" pitchFamily="1" charset="-128"/>
              </a:rPr>
              <a:t>C++, Python, image processing, computer vision</a:t>
            </a:r>
            <a:endParaRPr lang="en-US" sz="1200" b="1" dirty="0">
              <a:latin typeface="Verdana" pitchFamily="1" charset="0"/>
              <a:ea typeface="ＭＳ Ｐゴシック" pitchFamily="1" charset="-128"/>
              <a:cs typeface="ＭＳ Ｐゴシック" pitchFamily="1" charset="-128"/>
            </a:endParaRPr>
          </a:p>
          <a:p>
            <a:pPr>
              <a:lnSpc>
                <a:spcPct val="90000"/>
              </a:lnSpc>
            </a:pPr>
            <a:r>
              <a:rPr lang="en-US" sz="1400" b="1" dirty="0">
                <a:latin typeface="Verdana" pitchFamily="1" charset="0"/>
                <a:ea typeface="ＭＳ Ｐゴシック" pitchFamily="1" charset="-128"/>
                <a:cs typeface="ＭＳ Ｐゴシック" pitchFamily="1" charset="-128"/>
              </a:rPr>
              <a:t>Mentors: </a:t>
            </a:r>
            <a:r>
              <a:rPr lang="en-US" sz="1400" dirty="0" err="1">
                <a:latin typeface="Verdana" pitchFamily="1" charset="0"/>
                <a:ea typeface="ＭＳ Ｐゴシック" pitchFamily="1" charset="-128"/>
                <a:cs typeface="ＭＳ Ｐゴシック" pitchFamily="1" charset="-128"/>
              </a:rPr>
              <a:t>Balazs</a:t>
            </a:r>
            <a:r>
              <a:rPr lang="en-US" sz="1400" dirty="0">
                <a:latin typeface="Verdana" pitchFamily="1" charset="0"/>
                <a:ea typeface="ＭＳ Ｐゴシック" pitchFamily="1" charset="-128"/>
                <a:cs typeface="ＭＳ Ｐゴシック" pitchFamily="1" charset="-128"/>
              </a:rPr>
              <a:t> P. </a:t>
            </a:r>
            <a:r>
              <a:rPr lang="en-US" sz="1400" dirty="0" err="1">
                <a:latin typeface="Verdana" pitchFamily="1" charset="0"/>
                <a:ea typeface="ＭＳ Ｐゴシック" pitchFamily="1" charset="-128"/>
                <a:cs typeface="ＭＳ Ｐゴシック" pitchFamily="1" charset="-128"/>
              </a:rPr>
              <a:t>Vagvolgyi</a:t>
            </a:r>
            <a:r>
              <a:rPr lang="en-US" sz="1400" dirty="0">
                <a:latin typeface="Verdana" pitchFamily="1" charset="0"/>
                <a:ea typeface="ＭＳ Ｐゴシック" pitchFamily="1" charset="-128"/>
                <a:cs typeface="ＭＳ Ｐゴシック" pitchFamily="1" charset="-128"/>
              </a:rPr>
              <a:t> (</a:t>
            </a:r>
            <a:r>
              <a:rPr lang="en-US" sz="1400" dirty="0" err="1">
                <a:latin typeface="Verdana" pitchFamily="1" charset="0"/>
                <a:ea typeface="ＭＳ Ｐゴシック" pitchFamily="1" charset="-128"/>
                <a:cs typeface="ＭＳ Ｐゴシック" pitchFamily="1" charset="-128"/>
              </a:rPr>
              <a:t>balazs@jhu.edu</a:t>
            </a:r>
            <a:r>
              <a:rPr lang="en-US" sz="1400" dirty="0">
                <a:latin typeface="Verdana" pitchFamily="1" charset="0"/>
                <a:ea typeface="ＭＳ Ｐゴシック" pitchFamily="1" charset="-128"/>
                <a:cs typeface="ＭＳ Ｐゴシック" pitchFamily="1" charset="-128"/>
              </a:rPr>
              <a:t>)</a:t>
            </a:r>
            <a:endParaRPr lang="en-US" sz="1600" dirty="0">
              <a:latin typeface="Verdana" pitchFamily="1" charset="0"/>
              <a:ea typeface="ＭＳ Ｐゴシック" pitchFamily="1" charset="-128"/>
              <a:cs typeface="ＭＳ Ｐゴシック" pitchFamily="1" charset="-128"/>
            </a:endParaRPr>
          </a:p>
        </p:txBody>
      </p:sp>
    </p:spTree>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5988</TotalTime>
  <Words>235</Words>
  <Application>Microsoft Macintosh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Verdana</vt:lpstr>
      <vt:lpstr>CIS-Lecture</vt:lpstr>
      <vt:lpstr>Computer vision for automated robotic mosquito dissection</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Russ Taylor</cp:lastModifiedBy>
  <cp:revision>78</cp:revision>
  <cp:lastPrinted>1998-01-12T19:42:20Z</cp:lastPrinted>
  <dcterms:created xsi:type="dcterms:W3CDTF">2014-01-14T11:21:36Z</dcterms:created>
  <dcterms:modified xsi:type="dcterms:W3CDTF">2020-02-11T17:35:21Z</dcterms:modified>
</cp:coreProperties>
</file>