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handoutMasterIdLst>
    <p:handoutMasterId r:id="rId4"/>
  </p:handoutMasterIdLst>
  <p:sldIdLst>
    <p:sldId id="275" r:id="rId2"/>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itchFamily="1" charset="0"/>
        <a:ea typeface="+mn-ea"/>
        <a:cs typeface="+mn-cs"/>
      </a:defRPr>
    </a:lvl1pPr>
    <a:lvl2pPr marL="457200" algn="l" rtl="0" eaLnBrk="0" fontAlgn="base" hangingPunct="0">
      <a:spcBef>
        <a:spcPct val="0"/>
      </a:spcBef>
      <a:spcAft>
        <a:spcPct val="0"/>
      </a:spcAft>
      <a:defRPr sz="2400" kern="1200">
        <a:solidFill>
          <a:schemeClr val="tx1"/>
        </a:solidFill>
        <a:latin typeface="Arial" pitchFamily="1" charset="0"/>
        <a:ea typeface="+mn-ea"/>
        <a:cs typeface="+mn-cs"/>
      </a:defRPr>
    </a:lvl2pPr>
    <a:lvl3pPr marL="914400" algn="l" rtl="0" eaLnBrk="0" fontAlgn="base" hangingPunct="0">
      <a:spcBef>
        <a:spcPct val="0"/>
      </a:spcBef>
      <a:spcAft>
        <a:spcPct val="0"/>
      </a:spcAft>
      <a:defRPr sz="2400" kern="1200">
        <a:solidFill>
          <a:schemeClr val="tx1"/>
        </a:solidFill>
        <a:latin typeface="Arial" pitchFamily="1" charset="0"/>
        <a:ea typeface="+mn-ea"/>
        <a:cs typeface="+mn-cs"/>
      </a:defRPr>
    </a:lvl3pPr>
    <a:lvl4pPr marL="1371600" algn="l" rtl="0" eaLnBrk="0" fontAlgn="base" hangingPunct="0">
      <a:spcBef>
        <a:spcPct val="0"/>
      </a:spcBef>
      <a:spcAft>
        <a:spcPct val="0"/>
      </a:spcAft>
      <a:defRPr sz="2400" kern="1200">
        <a:solidFill>
          <a:schemeClr val="tx1"/>
        </a:solidFill>
        <a:latin typeface="Arial" pitchFamily="1" charset="0"/>
        <a:ea typeface="+mn-ea"/>
        <a:cs typeface="+mn-cs"/>
      </a:defRPr>
    </a:lvl4pPr>
    <a:lvl5pPr marL="1828800" algn="l" rtl="0" eaLnBrk="0" fontAlgn="base" hangingPunct="0">
      <a:spcBef>
        <a:spcPct val="0"/>
      </a:spcBef>
      <a:spcAft>
        <a:spcPct val="0"/>
      </a:spcAft>
      <a:defRPr sz="2400" kern="1200">
        <a:solidFill>
          <a:schemeClr val="tx1"/>
        </a:solidFill>
        <a:latin typeface="Arial" pitchFamily="1" charset="0"/>
        <a:ea typeface="+mn-ea"/>
        <a:cs typeface="+mn-cs"/>
      </a:defRPr>
    </a:lvl5pPr>
    <a:lvl6pPr marL="2286000" algn="l" defTabSz="457200" rtl="0" eaLnBrk="1" latinLnBrk="0" hangingPunct="1">
      <a:defRPr sz="2400" kern="1200">
        <a:solidFill>
          <a:schemeClr val="tx1"/>
        </a:solidFill>
        <a:latin typeface="Arial" pitchFamily="1" charset="0"/>
        <a:ea typeface="+mn-ea"/>
        <a:cs typeface="+mn-cs"/>
      </a:defRPr>
    </a:lvl6pPr>
    <a:lvl7pPr marL="2743200" algn="l" defTabSz="457200" rtl="0" eaLnBrk="1" latinLnBrk="0" hangingPunct="1">
      <a:defRPr sz="2400" kern="1200">
        <a:solidFill>
          <a:schemeClr val="tx1"/>
        </a:solidFill>
        <a:latin typeface="Arial" pitchFamily="1" charset="0"/>
        <a:ea typeface="+mn-ea"/>
        <a:cs typeface="+mn-cs"/>
      </a:defRPr>
    </a:lvl7pPr>
    <a:lvl8pPr marL="3200400" algn="l" defTabSz="457200" rtl="0" eaLnBrk="1" latinLnBrk="0" hangingPunct="1">
      <a:defRPr sz="2400" kern="1200">
        <a:solidFill>
          <a:schemeClr val="tx1"/>
        </a:solidFill>
        <a:latin typeface="Arial" pitchFamily="1" charset="0"/>
        <a:ea typeface="+mn-ea"/>
        <a:cs typeface="+mn-cs"/>
      </a:defRPr>
    </a:lvl8pPr>
    <a:lvl9pPr marL="3657600" algn="l" defTabSz="457200" rtl="0" eaLnBrk="1" latinLnBrk="0" hangingPunct="1">
      <a:defRPr sz="2400" kern="1200">
        <a:solidFill>
          <a:schemeClr val="tx1"/>
        </a:solidFill>
        <a:latin typeface="Arial" pitchFamily="1"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BB4FD"/>
    <a:srgbClr val="CCCCFF"/>
    <a:srgbClr val="9999FF"/>
    <a:srgbClr val="FFCCCC"/>
    <a:srgbClr val="99CCFF"/>
    <a:srgbClr val="00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howGuides="1">
      <p:cViewPr varScale="1">
        <p:scale>
          <a:sx n="117" d="100"/>
          <a:sy n="117" d="100"/>
        </p:scale>
        <p:origin x="1928" y="1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107" charset="0"/>
              </a:defRPr>
            </a:lvl1pPr>
          </a:lstStyle>
          <a:p>
            <a:pPr>
              <a:defRPr/>
            </a:pPr>
            <a:endParaRPr lang="en-US"/>
          </a:p>
        </p:txBody>
      </p:sp>
      <p:sp>
        <p:nvSpPr>
          <p:cNvPr id="921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107" charset="0"/>
              </a:defRPr>
            </a:lvl1pPr>
          </a:lstStyle>
          <a:p>
            <a:pPr>
              <a:defRPr/>
            </a:pPr>
            <a:endParaRPr lang="en-US"/>
          </a:p>
        </p:txBody>
      </p:sp>
      <p:sp>
        <p:nvSpPr>
          <p:cNvPr id="9220"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107" charset="0"/>
              </a:defRPr>
            </a:lvl1pPr>
          </a:lstStyle>
          <a:p>
            <a:pPr>
              <a:defRPr/>
            </a:pPr>
            <a:endParaRPr lang="en-US"/>
          </a:p>
        </p:txBody>
      </p:sp>
      <p:sp>
        <p:nvSpPr>
          <p:cNvPr id="9221"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107" charset="0"/>
              </a:defRPr>
            </a:lvl1pPr>
          </a:lstStyle>
          <a:p>
            <a:pPr>
              <a:defRPr/>
            </a:pPr>
            <a:fld id="{6512CACE-AF88-ED49-8F85-D65AFFF2FC0A}" type="slidenum">
              <a:rPr lang="en-US"/>
              <a:pPr>
                <a:defRPr/>
              </a:pPr>
              <a:t>‹#›</a:t>
            </a:fld>
            <a:endParaRPr lang="en-US"/>
          </a:p>
        </p:txBody>
      </p:sp>
    </p:spTree>
    <p:extLst>
      <p:ext uri="{BB962C8B-B14F-4D97-AF65-F5344CB8AC3E}">
        <p14:creationId xmlns:p14="http://schemas.microsoft.com/office/powerpoint/2010/main" val="40072417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107" charset="0"/>
              </a:defRPr>
            </a:lvl1pPr>
          </a:lstStyle>
          <a:p>
            <a:pPr>
              <a:defRPr/>
            </a:pPr>
            <a:endParaRPr lang="en-US"/>
          </a:p>
        </p:txBody>
      </p:sp>
      <p:sp>
        <p:nvSpPr>
          <p:cNvPr id="1126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107" charset="0"/>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126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27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107" charset="0"/>
              </a:defRPr>
            </a:lvl1pPr>
          </a:lstStyle>
          <a:p>
            <a:pPr>
              <a:defRPr/>
            </a:pPr>
            <a:endParaRPr lang="en-US"/>
          </a:p>
        </p:txBody>
      </p:sp>
      <p:sp>
        <p:nvSpPr>
          <p:cNvPr id="1127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107" charset="0"/>
              </a:defRPr>
            </a:lvl1pPr>
          </a:lstStyle>
          <a:p>
            <a:pPr>
              <a:defRPr/>
            </a:pPr>
            <a:fld id="{6F6788FD-083D-3B4A-BCEA-C6203DCA5662}" type="slidenum">
              <a:rPr lang="en-US"/>
              <a:pPr>
                <a:defRPr/>
              </a:pPr>
              <a:t>‹#›</a:t>
            </a:fld>
            <a:endParaRPr lang="en-US"/>
          </a:p>
        </p:txBody>
      </p:sp>
    </p:spTree>
    <p:extLst>
      <p:ext uri="{BB962C8B-B14F-4D97-AF65-F5344CB8AC3E}">
        <p14:creationId xmlns:p14="http://schemas.microsoft.com/office/powerpoint/2010/main" val="401062389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65" charset="0"/>
        <a:ea typeface="ＭＳ Ｐゴシック" pitchFamily="-107" charset="-128"/>
        <a:cs typeface="ＭＳ Ｐゴシック" pitchFamily="-107" charset="-128"/>
      </a:defRPr>
    </a:lvl1pPr>
    <a:lvl2pPr marL="4572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28600"/>
            <a:ext cx="1943100" cy="6172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228600"/>
            <a:ext cx="5676900" cy="6172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914400"/>
            <a:ext cx="38100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914400"/>
            <a:ext cx="38100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228600"/>
            <a:ext cx="7772400" cy="609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914400"/>
            <a:ext cx="7772400" cy="5486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028" name="Group 12"/>
          <p:cNvGrpSpPr>
            <a:grpSpLocks/>
          </p:cNvGrpSpPr>
          <p:nvPr/>
        </p:nvGrpSpPr>
        <p:grpSpPr bwMode="auto">
          <a:xfrm>
            <a:off x="3302000" y="6477000"/>
            <a:ext cx="5842000" cy="381000"/>
            <a:chOff x="2080" y="4080"/>
            <a:chExt cx="3680" cy="240"/>
          </a:xfrm>
        </p:grpSpPr>
        <p:pic>
          <p:nvPicPr>
            <p:cNvPr id="1030" name="Picture 13" descr="ERCLogoSmallColor"/>
            <p:cNvPicPr>
              <a:picLocks noChangeAspect="1" noChangeArrowheads="1"/>
            </p:cNvPicPr>
            <p:nvPr/>
          </p:nvPicPr>
          <p:blipFill>
            <a:blip r:embed="rId13"/>
            <a:srcRect/>
            <a:stretch>
              <a:fillRect/>
            </a:stretch>
          </p:blipFill>
          <p:spPr bwMode="auto">
            <a:xfrm>
              <a:off x="5589" y="4080"/>
              <a:ext cx="171" cy="240"/>
            </a:xfrm>
            <a:prstGeom prst="rect">
              <a:avLst/>
            </a:prstGeom>
            <a:noFill/>
            <a:ln w="9525">
              <a:noFill/>
              <a:miter lim="800000"/>
              <a:headEnd/>
              <a:tailEnd/>
            </a:ln>
          </p:spPr>
        </p:pic>
        <p:sp>
          <p:nvSpPr>
            <p:cNvPr id="1038" name="Text Box 14"/>
            <p:cNvSpPr txBox="1">
              <a:spLocks noChangeArrowheads="1"/>
            </p:cNvSpPr>
            <p:nvPr/>
          </p:nvSpPr>
          <p:spPr bwMode="auto">
            <a:xfrm>
              <a:off x="2080" y="4118"/>
              <a:ext cx="3488" cy="154"/>
            </a:xfrm>
            <a:prstGeom prst="rect">
              <a:avLst/>
            </a:prstGeom>
            <a:noFill/>
            <a:ln w="9525">
              <a:noFill/>
              <a:miter lim="800000"/>
              <a:headEnd/>
              <a:tailEnd/>
            </a:ln>
            <a:effectLst/>
          </p:spPr>
          <p:txBody>
            <a:bodyPr wrap="none">
              <a:prstTxWarp prst="textNoShape">
                <a:avLst/>
              </a:prstTxWarp>
              <a:spAutoFit/>
            </a:bodyPr>
            <a:lstStyle/>
            <a:p>
              <a:pPr>
                <a:defRPr/>
              </a:pPr>
              <a:r>
                <a:rPr lang="en-US" sz="1000" b="1">
                  <a:solidFill>
                    <a:schemeClr val="bg2"/>
                  </a:solidFill>
                  <a:latin typeface="Arial" pitchFamily="-107" charset="0"/>
                </a:rPr>
                <a:t>Engineering Research Center for Computer Integrated Surgical Systems and Technology</a:t>
              </a:r>
            </a:p>
          </p:txBody>
        </p:sp>
      </p:grpSp>
      <p:sp>
        <p:nvSpPr>
          <p:cNvPr id="1040" name="Text Box 16"/>
          <p:cNvSpPr txBox="1">
            <a:spLocks noChangeArrowheads="1"/>
          </p:cNvSpPr>
          <p:nvPr/>
        </p:nvSpPr>
        <p:spPr bwMode="auto">
          <a:xfrm>
            <a:off x="0" y="6430963"/>
            <a:ext cx="3733800" cy="427037"/>
          </a:xfrm>
          <a:prstGeom prst="rect">
            <a:avLst/>
          </a:prstGeom>
          <a:noFill/>
          <a:ln w="9525">
            <a:noFill/>
            <a:miter lim="800000"/>
            <a:headEnd/>
            <a:tailEnd/>
          </a:ln>
          <a:effectLst/>
        </p:spPr>
        <p:txBody>
          <a:bodyPr>
            <a:prstTxWarp prst="textNoShape">
              <a:avLst/>
            </a:prstTxWarp>
            <a:spAutoFit/>
          </a:bodyPr>
          <a:lstStyle/>
          <a:p>
            <a:pPr marL="341313" indent="-341313">
              <a:defRPr/>
            </a:pPr>
            <a:fld id="{AC6DEC11-5E03-2848-BAEE-A26AD718E783}" type="slidenum">
              <a:rPr lang="en-US" sz="1200" b="1">
                <a:latin typeface="Arial" pitchFamily="-107" charset="0"/>
              </a:rPr>
              <a:pPr marL="341313" indent="-341313">
                <a:defRPr/>
              </a:pPr>
              <a:t>‹#›</a:t>
            </a:fld>
            <a:r>
              <a:rPr lang="en-US" sz="1200" b="1" dirty="0">
                <a:latin typeface="Arial" pitchFamily="-107" charset="0"/>
              </a:rPr>
              <a:t>	</a:t>
            </a:r>
            <a:r>
              <a:rPr lang="en-US" sz="1000" dirty="0">
                <a:latin typeface="Times New Roman" pitchFamily="-107" charset="0"/>
              </a:rPr>
              <a:t>600.456/656 CIS2 Spring 2020</a:t>
            </a:r>
          </a:p>
          <a:p>
            <a:pPr marL="341313" indent="-341313">
              <a:defRPr/>
            </a:pPr>
            <a:r>
              <a:rPr lang="en-US" sz="1000" dirty="0">
                <a:latin typeface="Times New Roman" pitchFamily="-107" charset="0"/>
              </a:rPr>
              <a:t>	Copyright © R. H. Taylor</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2800" b="1">
          <a:solidFill>
            <a:schemeClr val="tx2"/>
          </a:solidFill>
          <a:latin typeface="+mj-lt"/>
          <a:ea typeface="ＭＳ Ｐゴシック" pitchFamily="-107" charset="-128"/>
          <a:cs typeface="ＭＳ Ｐゴシック" pitchFamily="-107" charset="-128"/>
        </a:defRPr>
      </a:lvl1pPr>
      <a:lvl2pPr algn="ctr" rtl="0" eaLnBrk="0" fontAlgn="base" hangingPunct="0">
        <a:spcBef>
          <a:spcPct val="0"/>
        </a:spcBef>
        <a:spcAft>
          <a:spcPct val="0"/>
        </a:spcAft>
        <a:defRPr sz="2800" b="1">
          <a:solidFill>
            <a:schemeClr val="tx2"/>
          </a:solidFill>
          <a:latin typeface="Arial" pitchFamily="-65" charset="0"/>
          <a:ea typeface="ＭＳ Ｐゴシック" pitchFamily="-107" charset="-128"/>
          <a:cs typeface="ＭＳ Ｐゴシック" pitchFamily="-107" charset="-128"/>
        </a:defRPr>
      </a:lvl2pPr>
      <a:lvl3pPr algn="ctr" rtl="0" eaLnBrk="0" fontAlgn="base" hangingPunct="0">
        <a:spcBef>
          <a:spcPct val="0"/>
        </a:spcBef>
        <a:spcAft>
          <a:spcPct val="0"/>
        </a:spcAft>
        <a:defRPr sz="2800" b="1">
          <a:solidFill>
            <a:schemeClr val="tx2"/>
          </a:solidFill>
          <a:latin typeface="Arial" pitchFamily="-65" charset="0"/>
          <a:ea typeface="ＭＳ Ｐゴシック" pitchFamily="-107" charset="-128"/>
          <a:cs typeface="ＭＳ Ｐゴシック" pitchFamily="-107" charset="-128"/>
        </a:defRPr>
      </a:lvl3pPr>
      <a:lvl4pPr algn="ctr" rtl="0" eaLnBrk="0" fontAlgn="base" hangingPunct="0">
        <a:spcBef>
          <a:spcPct val="0"/>
        </a:spcBef>
        <a:spcAft>
          <a:spcPct val="0"/>
        </a:spcAft>
        <a:defRPr sz="2800" b="1">
          <a:solidFill>
            <a:schemeClr val="tx2"/>
          </a:solidFill>
          <a:latin typeface="Arial" pitchFamily="-65" charset="0"/>
          <a:ea typeface="ＭＳ Ｐゴシック" pitchFamily="-107" charset="-128"/>
          <a:cs typeface="ＭＳ Ｐゴシック" pitchFamily="-107" charset="-128"/>
        </a:defRPr>
      </a:lvl4pPr>
      <a:lvl5pPr algn="ctr" rtl="0" eaLnBrk="0" fontAlgn="base" hangingPunct="0">
        <a:spcBef>
          <a:spcPct val="0"/>
        </a:spcBef>
        <a:spcAft>
          <a:spcPct val="0"/>
        </a:spcAft>
        <a:defRPr sz="2800" b="1">
          <a:solidFill>
            <a:schemeClr val="tx2"/>
          </a:solidFill>
          <a:latin typeface="Arial" pitchFamily="-65" charset="0"/>
          <a:ea typeface="ＭＳ Ｐゴシック" pitchFamily="-107" charset="-128"/>
          <a:cs typeface="ＭＳ Ｐゴシック" pitchFamily="-107" charset="-128"/>
        </a:defRPr>
      </a:lvl5pPr>
      <a:lvl6pPr marL="457200" algn="ctr" rtl="0" eaLnBrk="0" fontAlgn="base" hangingPunct="0">
        <a:spcBef>
          <a:spcPct val="0"/>
        </a:spcBef>
        <a:spcAft>
          <a:spcPct val="0"/>
        </a:spcAft>
        <a:defRPr sz="2800" b="1">
          <a:solidFill>
            <a:schemeClr val="tx2"/>
          </a:solidFill>
          <a:latin typeface="Arial" pitchFamily="-65" charset="0"/>
        </a:defRPr>
      </a:lvl6pPr>
      <a:lvl7pPr marL="914400" algn="ctr" rtl="0" eaLnBrk="0" fontAlgn="base" hangingPunct="0">
        <a:spcBef>
          <a:spcPct val="0"/>
        </a:spcBef>
        <a:spcAft>
          <a:spcPct val="0"/>
        </a:spcAft>
        <a:defRPr sz="2800" b="1">
          <a:solidFill>
            <a:schemeClr val="tx2"/>
          </a:solidFill>
          <a:latin typeface="Arial" pitchFamily="-65" charset="0"/>
        </a:defRPr>
      </a:lvl7pPr>
      <a:lvl8pPr marL="1371600" algn="ctr" rtl="0" eaLnBrk="0" fontAlgn="base" hangingPunct="0">
        <a:spcBef>
          <a:spcPct val="0"/>
        </a:spcBef>
        <a:spcAft>
          <a:spcPct val="0"/>
        </a:spcAft>
        <a:defRPr sz="2800" b="1">
          <a:solidFill>
            <a:schemeClr val="tx2"/>
          </a:solidFill>
          <a:latin typeface="Arial" pitchFamily="-65" charset="0"/>
        </a:defRPr>
      </a:lvl8pPr>
      <a:lvl9pPr marL="1828800" algn="ctr" rtl="0" eaLnBrk="0" fontAlgn="base" hangingPunct="0">
        <a:spcBef>
          <a:spcPct val="0"/>
        </a:spcBef>
        <a:spcAft>
          <a:spcPct val="0"/>
        </a:spcAft>
        <a:defRPr sz="2800" b="1">
          <a:solidFill>
            <a:schemeClr val="tx2"/>
          </a:solidFill>
          <a:latin typeface="Arial" pitchFamily="-65" charset="0"/>
        </a:defRPr>
      </a:lvl9pPr>
    </p:titleStyle>
    <p:bodyStyle>
      <a:lvl1pPr marL="342900" indent="-342900" algn="l" rtl="0" eaLnBrk="0" fontAlgn="base" hangingPunct="0">
        <a:spcBef>
          <a:spcPct val="20000"/>
        </a:spcBef>
        <a:spcAft>
          <a:spcPct val="0"/>
        </a:spcAft>
        <a:buChar char="•"/>
        <a:defRPr sz="2400">
          <a:solidFill>
            <a:schemeClr val="tx1"/>
          </a:solidFill>
          <a:latin typeface="+mn-lt"/>
          <a:ea typeface="ＭＳ Ｐゴシック" pitchFamily="-107" charset="-128"/>
          <a:cs typeface="ＭＳ Ｐゴシック" pitchFamily="-107" charset="-128"/>
        </a:defRPr>
      </a:lvl1pPr>
      <a:lvl2pPr marL="742950" indent="-285750" algn="l" rtl="0" eaLnBrk="0" fontAlgn="base" hangingPunct="0">
        <a:spcBef>
          <a:spcPct val="20000"/>
        </a:spcBef>
        <a:spcAft>
          <a:spcPct val="0"/>
        </a:spcAft>
        <a:buChar char="–"/>
        <a:defRPr sz="2400">
          <a:solidFill>
            <a:schemeClr val="tx1"/>
          </a:solidFill>
          <a:latin typeface="+mn-lt"/>
          <a:ea typeface="ＭＳ Ｐゴシック" pitchFamily="-65" charset="-128"/>
        </a:defRPr>
      </a:lvl2pPr>
      <a:lvl3pPr marL="1085850" indent="-228600" algn="l" rtl="0" eaLnBrk="0" fontAlgn="base" hangingPunct="0">
        <a:spcBef>
          <a:spcPct val="20000"/>
        </a:spcBef>
        <a:spcAft>
          <a:spcPct val="0"/>
        </a:spcAft>
        <a:buChar char="•"/>
        <a:defRPr sz="2000">
          <a:solidFill>
            <a:schemeClr val="tx1"/>
          </a:solidFill>
          <a:latin typeface="+mn-lt"/>
          <a:ea typeface="ＭＳ Ｐゴシック" pitchFamily="-65" charset="-128"/>
        </a:defRPr>
      </a:lvl3pPr>
      <a:lvl4pPr marL="1428750" indent="-228600" algn="l" rtl="0" eaLnBrk="0" fontAlgn="base" hangingPunct="0">
        <a:spcBef>
          <a:spcPct val="20000"/>
        </a:spcBef>
        <a:spcAft>
          <a:spcPct val="0"/>
        </a:spcAft>
        <a:buChar char="–"/>
        <a:defRPr sz="2000">
          <a:solidFill>
            <a:schemeClr val="tx1"/>
          </a:solidFill>
          <a:latin typeface="+mn-lt"/>
          <a:ea typeface="ＭＳ Ｐゴシック" pitchFamily="-65" charset="-128"/>
        </a:defRPr>
      </a:lvl4pPr>
      <a:lvl5pPr marL="1771650" indent="-228600" algn="l" rtl="0" eaLnBrk="0" fontAlgn="base" hangingPunct="0">
        <a:spcBef>
          <a:spcPct val="20000"/>
        </a:spcBef>
        <a:spcAft>
          <a:spcPct val="0"/>
        </a:spcAft>
        <a:buChar char="»"/>
        <a:defRPr>
          <a:solidFill>
            <a:schemeClr val="tx1"/>
          </a:solidFill>
          <a:latin typeface="+mn-lt"/>
          <a:ea typeface="ＭＳ Ｐゴシック" pitchFamily="-65" charset="-128"/>
        </a:defRPr>
      </a:lvl5pPr>
      <a:lvl6pPr marL="2228850" indent="-228600" algn="l" rtl="0" eaLnBrk="0" fontAlgn="base" hangingPunct="0">
        <a:spcBef>
          <a:spcPct val="20000"/>
        </a:spcBef>
        <a:spcAft>
          <a:spcPct val="0"/>
        </a:spcAft>
        <a:buChar char="»"/>
        <a:defRPr>
          <a:solidFill>
            <a:schemeClr val="tx1"/>
          </a:solidFill>
          <a:latin typeface="+mn-lt"/>
          <a:ea typeface="ＭＳ Ｐゴシック" pitchFamily="-65" charset="-128"/>
        </a:defRPr>
      </a:lvl6pPr>
      <a:lvl7pPr marL="2686050" indent="-228600" algn="l" rtl="0" eaLnBrk="0" fontAlgn="base" hangingPunct="0">
        <a:spcBef>
          <a:spcPct val="20000"/>
        </a:spcBef>
        <a:spcAft>
          <a:spcPct val="0"/>
        </a:spcAft>
        <a:buChar char="»"/>
        <a:defRPr>
          <a:solidFill>
            <a:schemeClr val="tx1"/>
          </a:solidFill>
          <a:latin typeface="+mn-lt"/>
          <a:ea typeface="ＭＳ Ｐゴシック" pitchFamily="-65" charset="-128"/>
        </a:defRPr>
      </a:lvl7pPr>
      <a:lvl8pPr marL="3143250" indent="-228600" algn="l" rtl="0" eaLnBrk="0" fontAlgn="base" hangingPunct="0">
        <a:spcBef>
          <a:spcPct val="20000"/>
        </a:spcBef>
        <a:spcAft>
          <a:spcPct val="0"/>
        </a:spcAft>
        <a:buChar char="»"/>
        <a:defRPr>
          <a:solidFill>
            <a:schemeClr val="tx1"/>
          </a:solidFill>
          <a:latin typeface="+mn-lt"/>
          <a:ea typeface="ＭＳ Ｐゴシック" pitchFamily="-65" charset="-128"/>
        </a:defRPr>
      </a:lvl8pPr>
      <a:lvl9pPr marL="3600450" indent="-228600" algn="l" rtl="0" eaLnBrk="0" fontAlgn="base" hangingPunct="0">
        <a:spcBef>
          <a:spcPct val="20000"/>
        </a:spcBef>
        <a:spcAft>
          <a:spcPct val="0"/>
        </a:spcAft>
        <a:buChar char="»"/>
        <a:defRPr>
          <a:solidFill>
            <a:schemeClr val="tx1"/>
          </a:solidFill>
          <a:latin typeface="+mn-lt"/>
          <a:ea typeface="ＭＳ Ｐゴシック" pitchFamily="-65"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304800" y="0"/>
            <a:ext cx="8610600" cy="609600"/>
          </a:xfrm>
        </p:spPr>
        <p:txBody>
          <a:bodyPr/>
          <a:lstStyle/>
          <a:p>
            <a:r>
              <a:rPr lang="en-US" sz="1800" dirty="0">
                <a:solidFill>
                  <a:srgbClr val="0000FF"/>
                </a:solidFill>
                <a:latin typeface="Verdana" pitchFamily="1" charset="0"/>
                <a:ea typeface="ＭＳ Ｐゴシック" pitchFamily="1" charset="-128"/>
                <a:cs typeface="ＭＳ Ｐゴシック" pitchFamily="1" charset="-128"/>
              </a:rPr>
              <a:t>Computer vision for automated robotic mosquito dissection</a:t>
            </a:r>
          </a:p>
        </p:txBody>
      </p:sp>
      <p:sp>
        <p:nvSpPr>
          <p:cNvPr id="15363" name="Rectangle 3"/>
          <p:cNvSpPr>
            <a:spLocks noGrp="1" noChangeArrowheads="1"/>
          </p:cNvSpPr>
          <p:nvPr>
            <p:ph type="body" idx="1"/>
          </p:nvPr>
        </p:nvSpPr>
        <p:spPr>
          <a:xfrm>
            <a:off x="304800" y="609600"/>
            <a:ext cx="8534400" cy="5715000"/>
          </a:xfrm>
        </p:spPr>
        <p:txBody>
          <a:bodyPr/>
          <a:lstStyle/>
          <a:p>
            <a:pPr algn="just">
              <a:lnSpc>
                <a:spcPct val="90000"/>
              </a:lnSpc>
            </a:pPr>
            <a:r>
              <a:rPr lang="en-US" sz="1400" dirty="0">
                <a:latin typeface="Verdana" pitchFamily="1" charset="0"/>
                <a:ea typeface="ＭＳ Ｐゴシック" pitchFamily="1" charset="-128"/>
                <a:cs typeface="ＭＳ Ｐゴシック" pitchFamily="1" charset="-128"/>
              </a:rPr>
              <a:t>The extraction of the contents of mosquito salivary glands enables the manufacturing of one promising malaria vaccine. The current extraction process is fully manual, time consuming and expensive. The automation of the dissection process using a microsurgical robot requires sophisticated computer vision methods to detect mosquitoes and their body parts, and to provide quality control during the process.</a:t>
            </a:r>
          </a:p>
          <a:p>
            <a:pPr>
              <a:lnSpc>
                <a:spcPct val="90000"/>
              </a:lnSpc>
            </a:pPr>
            <a:r>
              <a:rPr lang="en-US" sz="1400" b="1" dirty="0">
                <a:latin typeface="Verdana" pitchFamily="1" charset="0"/>
                <a:ea typeface="ＭＳ Ｐゴシック" pitchFamily="1" charset="-128"/>
                <a:cs typeface="ＭＳ Ｐゴシック" pitchFamily="1" charset="-128"/>
              </a:rPr>
              <a:t>What Students Will Do:</a:t>
            </a:r>
          </a:p>
          <a:p>
            <a:pPr lvl="1">
              <a:lnSpc>
                <a:spcPct val="90000"/>
              </a:lnSpc>
            </a:pPr>
            <a:r>
              <a:rPr lang="en-US" sz="1400" dirty="0">
                <a:latin typeface="Verdana" pitchFamily="1" charset="0"/>
                <a:ea typeface="ＭＳ Ｐゴシック" pitchFamily="1" charset="-128"/>
                <a:cs typeface="ＭＳ Ｐゴシック" pitchFamily="1" charset="-128"/>
              </a:rPr>
              <a:t>Develop computer vision methods for</a:t>
            </a:r>
          </a:p>
          <a:p>
            <a:pPr lvl="2">
              <a:lnSpc>
                <a:spcPct val="90000"/>
              </a:lnSpc>
            </a:pPr>
            <a:r>
              <a:rPr lang="en-US" sz="1200" dirty="0">
                <a:latin typeface="Verdana" pitchFamily="1" charset="0"/>
                <a:ea typeface="ＭＳ Ｐゴシック" pitchFamily="1" charset="-128"/>
                <a:cs typeface="ＭＳ Ｐゴシック" pitchFamily="1" charset="-128"/>
              </a:rPr>
              <a:t>mosquito localization on a rotating platform</a:t>
            </a:r>
          </a:p>
          <a:p>
            <a:pPr lvl="2">
              <a:lnSpc>
                <a:spcPct val="90000"/>
              </a:lnSpc>
            </a:pPr>
            <a:r>
              <a:rPr lang="en-US" sz="1200" dirty="0">
                <a:latin typeface="Verdana" pitchFamily="1" charset="0"/>
                <a:ea typeface="ＭＳ Ｐゴシック" pitchFamily="1" charset="-128"/>
                <a:cs typeface="ＭＳ Ｐゴシック" pitchFamily="1" charset="-128"/>
              </a:rPr>
              <a:t>mosquito body part localization: neck and proboscis (+other)</a:t>
            </a:r>
          </a:p>
          <a:p>
            <a:pPr lvl="2">
              <a:lnSpc>
                <a:spcPct val="90000"/>
              </a:lnSpc>
            </a:pPr>
            <a:r>
              <a:rPr lang="en-US" sz="1200" dirty="0">
                <a:latin typeface="Verdana" pitchFamily="1" charset="0"/>
                <a:ea typeface="ＭＳ Ｐゴシック" pitchFamily="1" charset="-128"/>
                <a:cs typeface="ＭＳ Ｐゴシック" pitchFamily="1" charset="-128"/>
              </a:rPr>
              <a:t>mosquito orientation detection: left, right, other</a:t>
            </a:r>
          </a:p>
          <a:p>
            <a:pPr lvl="1">
              <a:lnSpc>
                <a:spcPct val="90000"/>
              </a:lnSpc>
            </a:pPr>
            <a:r>
              <a:rPr lang="en-US" sz="1400" dirty="0">
                <a:latin typeface="Verdana" pitchFamily="1" charset="0"/>
                <a:ea typeface="ＭＳ Ｐゴシック" pitchFamily="1" charset="-128"/>
                <a:cs typeface="ＭＳ Ｐゴシック" pitchFamily="1" charset="-128"/>
              </a:rPr>
              <a:t>Integrate the implemented methods into the robotic test bed</a:t>
            </a:r>
          </a:p>
          <a:p>
            <a:pPr lvl="1">
              <a:lnSpc>
                <a:spcPct val="90000"/>
              </a:lnSpc>
            </a:pPr>
            <a:r>
              <a:rPr lang="en-US" sz="1400" dirty="0">
                <a:latin typeface="Verdana" pitchFamily="1" charset="0"/>
                <a:ea typeface="ＭＳ Ｐゴシック" pitchFamily="1" charset="-128"/>
                <a:cs typeface="ＭＳ Ｐゴシック" pitchFamily="1" charset="-128"/>
              </a:rPr>
              <a:t>Write documentation for algorithms and system integration</a:t>
            </a:r>
          </a:p>
          <a:p>
            <a:pPr>
              <a:lnSpc>
                <a:spcPct val="90000"/>
              </a:lnSpc>
            </a:pPr>
            <a:r>
              <a:rPr lang="en-US" sz="1400" b="1" dirty="0">
                <a:latin typeface="Verdana" pitchFamily="1" charset="0"/>
                <a:ea typeface="ＭＳ Ｐゴシック" pitchFamily="1" charset="-128"/>
                <a:cs typeface="ＭＳ Ｐゴシック" pitchFamily="1" charset="-128"/>
              </a:rPr>
              <a:t>Deliverables:</a:t>
            </a:r>
          </a:p>
          <a:p>
            <a:pPr lvl="1">
              <a:lnSpc>
                <a:spcPct val="90000"/>
              </a:lnSpc>
            </a:pPr>
            <a:r>
              <a:rPr lang="en-US" sz="1400" dirty="0">
                <a:latin typeface="Verdana" pitchFamily="1" charset="0"/>
                <a:ea typeface="ＭＳ Ｐゴシック" pitchFamily="1" charset="-128"/>
                <a:cs typeface="ＭＳ Ｐゴシック" pitchFamily="1" charset="-128"/>
              </a:rPr>
              <a:t>Model based computer vision methods for detecting:</a:t>
            </a:r>
          </a:p>
          <a:p>
            <a:pPr lvl="2">
              <a:lnSpc>
                <a:spcPct val="90000"/>
              </a:lnSpc>
            </a:pPr>
            <a:r>
              <a:rPr lang="en-US" sz="1200" dirty="0">
                <a:latin typeface="Verdana" pitchFamily="1" charset="0"/>
                <a:ea typeface="ＭＳ Ｐゴシック" pitchFamily="1" charset="-128"/>
                <a:cs typeface="ＭＳ Ｐゴシック" pitchFamily="1" charset="-128"/>
              </a:rPr>
              <a:t>location of mosquitoes in the field of view of the camera</a:t>
            </a:r>
          </a:p>
          <a:p>
            <a:pPr lvl="2">
              <a:lnSpc>
                <a:spcPct val="90000"/>
              </a:lnSpc>
            </a:pPr>
            <a:r>
              <a:rPr lang="en-US" sz="1200" dirty="0">
                <a:latin typeface="Verdana" pitchFamily="1" charset="0"/>
                <a:ea typeface="ＭＳ Ｐゴシック" pitchFamily="1" charset="-128"/>
                <a:cs typeface="ＭＳ Ｐゴシック" pitchFamily="1" charset="-128"/>
              </a:rPr>
              <a:t>neck position of mosquitoes</a:t>
            </a:r>
          </a:p>
          <a:p>
            <a:pPr lvl="2">
              <a:lnSpc>
                <a:spcPct val="90000"/>
              </a:lnSpc>
            </a:pPr>
            <a:r>
              <a:rPr lang="en-US" sz="1200" dirty="0">
                <a:latin typeface="Verdana" pitchFamily="1" charset="0"/>
                <a:ea typeface="ＭＳ Ｐゴシック" pitchFamily="1" charset="-128"/>
                <a:cs typeface="ＭＳ Ｐゴシック" pitchFamily="1" charset="-128"/>
              </a:rPr>
              <a:t>position of the two ends of the proboscis of mosquitoes</a:t>
            </a:r>
          </a:p>
          <a:p>
            <a:pPr lvl="1">
              <a:lnSpc>
                <a:spcPct val="90000"/>
              </a:lnSpc>
            </a:pPr>
            <a:r>
              <a:rPr lang="en-US" sz="1400" dirty="0">
                <a:latin typeface="Verdana" pitchFamily="1" charset="0"/>
                <a:ea typeface="ＭＳ Ｐゴシック" pitchFamily="1" charset="-128"/>
                <a:cs typeface="ＭＳ Ｐゴシック" pitchFamily="1" charset="-128"/>
              </a:rPr>
              <a:t>Use Deep Convolutional Neural Networks to determine:</a:t>
            </a:r>
          </a:p>
          <a:p>
            <a:pPr lvl="2">
              <a:lnSpc>
                <a:spcPct val="90000"/>
              </a:lnSpc>
            </a:pPr>
            <a:r>
              <a:rPr lang="en-US" sz="1200" dirty="0">
                <a:latin typeface="Verdana" pitchFamily="1" charset="0"/>
                <a:ea typeface="ＭＳ Ｐゴシック" pitchFamily="1" charset="-128"/>
                <a:cs typeface="ＭＳ Ｐゴシック" pitchFamily="1" charset="-128"/>
              </a:rPr>
              <a:t>orientation of the body of mosquitoes</a:t>
            </a:r>
          </a:p>
          <a:p>
            <a:pPr lvl="2">
              <a:lnSpc>
                <a:spcPct val="90000"/>
              </a:lnSpc>
            </a:pPr>
            <a:r>
              <a:rPr lang="en-US" sz="1200" dirty="0">
                <a:latin typeface="Verdana" pitchFamily="1" charset="0"/>
                <a:ea typeface="ＭＳ Ｐゴシック" pitchFamily="1" charset="-128"/>
                <a:cs typeface="ＭＳ Ｐゴシック" pitchFamily="1" charset="-128"/>
              </a:rPr>
              <a:t>location of body parts, like abdomen, thorax, neck, head, proboscis</a:t>
            </a:r>
            <a:endParaRPr lang="en-US" sz="1100" dirty="0">
              <a:latin typeface="Verdana" pitchFamily="1" charset="0"/>
              <a:ea typeface="ＭＳ Ｐゴシック" pitchFamily="1" charset="-128"/>
              <a:cs typeface="ＭＳ Ｐゴシック" pitchFamily="1" charset="-128"/>
            </a:endParaRPr>
          </a:p>
          <a:p>
            <a:pPr lvl="1">
              <a:lnSpc>
                <a:spcPct val="90000"/>
              </a:lnSpc>
            </a:pPr>
            <a:r>
              <a:rPr lang="en-US" sz="1400" dirty="0">
                <a:latin typeface="Verdana" pitchFamily="1" charset="0"/>
                <a:ea typeface="ＭＳ Ｐゴシック" pitchFamily="1" charset="-128"/>
                <a:cs typeface="ＭＳ Ｐゴシック" pitchFamily="1" charset="-128"/>
              </a:rPr>
              <a:t>Use C++ or Python  for implementation</a:t>
            </a:r>
          </a:p>
          <a:p>
            <a:pPr lvl="1">
              <a:lnSpc>
                <a:spcPct val="90000"/>
              </a:lnSpc>
            </a:pPr>
            <a:r>
              <a:rPr lang="en-US" sz="1400" dirty="0">
                <a:latin typeface="Verdana" pitchFamily="1" charset="0"/>
                <a:ea typeface="ＭＳ Ｐゴシック" pitchFamily="1" charset="-128"/>
              </a:rPr>
              <a:t>ROS integration (using ROS services)</a:t>
            </a:r>
          </a:p>
          <a:p>
            <a:pPr lvl="1">
              <a:lnSpc>
                <a:spcPct val="90000"/>
              </a:lnSpc>
            </a:pPr>
            <a:r>
              <a:rPr lang="en-US" sz="1400" dirty="0">
                <a:latin typeface="Verdana" pitchFamily="1" charset="0"/>
                <a:ea typeface="ＭＳ Ｐゴシック" pitchFamily="1" charset="-128"/>
              </a:rPr>
              <a:t>Documentation (in Git wiki format)</a:t>
            </a:r>
            <a:endParaRPr lang="en-US" sz="1400" dirty="0">
              <a:latin typeface="Verdana" pitchFamily="1" charset="0"/>
            </a:endParaRPr>
          </a:p>
          <a:p>
            <a:pPr>
              <a:lnSpc>
                <a:spcPct val="90000"/>
              </a:lnSpc>
            </a:pPr>
            <a:r>
              <a:rPr lang="en-US" sz="1400" b="1" dirty="0">
                <a:latin typeface="Verdana" pitchFamily="1" charset="0"/>
                <a:ea typeface="ＭＳ Ｐゴシック" pitchFamily="1" charset="-128"/>
                <a:cs typeface="ＭＳ Ｐゴシック" pitchFamily="1" charset="-128"/>
              </a:rPr>
              <a:t>Size group: </a:t>
            </a:r>
            <a:r>
              <a:rPr lang="en-US" sz="1400" dirty="0">
                <a:latin typeface="Verdana" pitchFamily="1" charset="0"/>
                <a:ea typeface="ＭＳ Ｐゴシック" pitchFamily="1" charset="-128"/>
                <a:cs typeface="ＭＳ Ｐゴシック" pitchFamily="1" charset="-128"/>
              </a:rPr>
              <a:t>3</a:t>
            </a:r>
            <a:endParaRPr lang="en-US" sz="1200" b="1" dirty="0">
              <a:latin typeface="Verdana" pitchFamily="1" charset="0"/>
              <a:ea typeface="ＭＳ Ｐゴシック" pitchFamily="1" charset="-128"/>
              <a:cs typeface="ＭＳ Ｐゴシック" pitchFamily="1" charset="-128"/>
            </a:endParaRPr>
          </a:p>
          <a:p>
            <a:pPr>
              <a:lnSpc>
                <a:spcPct val="90000"/>
              </a:lnSpc>
            </a:pPr>
            <a:r>
              <a:rPr lang="en-US" sz="1400" b="1" dirty="0">
                <a:latin typeface="Verdana" pitchFamily="1" charset="0"/>
                <a:ea typeface="ＭＳ Ｐゴシック" pitchFamily="1" charset="-128"/>
                <a:cs typeface="ＭＳ Ｐゴシック" pitchFamily="1" charset="-128"/>
              </a:rPr>
              <a:t>Skills: </a:t>
            </a:r>
            <a:r>
              <a:rPr lang="en-US" sz="1400" dirty="0">
                <a:latin typeface="Verdana" pitchFamily="1" charset="0"/>
                <a:ea typeface="ＭＳ Ｐゴシック" pitchFamily="1" charset="-128"/>
                <a:cs typeface="ＭＳ Ｐゴシック" pitchFamily="1" charset="-128"/>
              </a:rPr>
              <a:t>C++, Python, image processing, computer vision</a:t>
            </a:r>
            <a:endParaRPr lang="en-US" sz="1200" b="1" dirty="0">
              <a:latin typeface="Verdana" pitchFamily="1" charset="0"/>
              <a:ea typeface="ＭＳ Ｐゴシック" pitchFamily="1" charset="-128"/>
              <a:cs typeface="ＭＳ Ｐゴシック" pitchFamily="1" charset="-128"/>
            </a:endParaRPr>
          </a:p>
          <a:p>
            <a:pPr>
              <a:lnSpc>
                <a:spcPct val="90000"/>
              </a:lnSpc>
            </a:pPr>
            <a:r>
              <a:rPr lang="en-US" sz="1400" b="1" dirty="0">
                <a:latin typeface="Verdana" pitchFamily="1" charset="0"/>
                <a:ea typeface="ＭＳ Ｐゴシック" pitchFamily="1" charset="-128"/>
                <a:cs typeface="ＭＳ Ｐゴシック" pitchFamily="1" charset="-128"/>
              </a:rPr>
              <a:t>Mentors: </a:t>
            </a:r>
            <a:r>
              <a:rPr lang="en-US" sz="1400" dirty="0" err="1">
                <a:latin typeface="Verdana" pitchFamily="1" charset="0"/>
                <a:ea typeface="ＭＳ Ｐゴシック" pitchFamily="1" charset="-128"/>
                <a:cs typeface="ＭＳ Ｐゴシック" pitchFamily="1" charset="-128"/>
              </a:rPr>
              <a:t>Balazs</a:t>
            </a:r>
            <a:r>
              <a:rPr lang="en-US" sz="1400" dirty="0">
                <a:latin typeface="Verdana" pitchFamily="1" charset="0"/>
                <a:ea typeface="ＭＳ Ｐゴシック" pitchFamily="1" charset="-128"/>
                <a:cs typeface="ＭＳ Ｐゴシック" pitchFamily="1" charset="-128"/>
              </a:rPr>
              <a:t> P. </a:t>
            </a:r>
            <a:r>
              <a:rPr lang="en-US" sz="1400" dirty="0" err="1">
                <a:latin typeface="Verdana" pitchFamily="1" charset="0"/>
                <a:ea typeface="ＭＳ Ｐゴシック" pitchFamily="1" charset="-128"/>
                <a:cs typeface="ＭＳ Ｐゴシック" pitchFamily="1" charset="-128"/>
              </a:rPr>
              <a:t>Vagvolgyi</a:t>
            </a:r>
            <a:r>
              <a:rPr lang="en-US" sz="1400" dirty="0">
                <a:latin typeface="Verdana" pitchFamily="1" charset="0"/>
                <a:ea typeface="ＭＳ Ｐゴシック" pitchFamily="1" charset="-128"/>
                <a:cs typeface="ＭＳ Ｐゴシック" pitchFamily="1" charset="-128"/>
              </a:rPr>
              <a:t> (</a:t>
            </a:r>
            <a:r>
              <a:rPr lang="en-US" sz="1400" dirty="0" err="1">
                <a:latin typeface="Verdana" pitchFamily="1" charset="0"/>
                <a:ea typeface="ＭＳ Ｐゴシック" pitchFamily="1" charset="-128"/>
                <a:cs typeface="ＭＳ Ｐゴシック" pitchFamily="1" charset="-128"/>
              </a:rPr>
              <a:t>balazs@jhu.edu</a:t>
            </a:r>
            <a:r>
              <a:rPr lang="en-US" sz="1400" dirty="0">
                <a:latin typeface="Verdana" pitchFamily="1" charset="0"/>
                <a:ea typeface="ＭＳ Ｐゴシック" pitchFamily="1" charset="-128"/>
                <a:cs typeface="ＭＳ Ｐゴシック" pitchFamily="1" charset="-128"/>
              </a:rPr>
              <a:t>)</a:t>
            </a:r>
            <a:endParaRPr lang="en-US" sz="1600" dirty="0">
              <a:latin typeface="Verdana" pitchFamily="1" charset="0"/>
              <a:ea typeface="ＭＳ Ｐゴシック" pitchFamily="1" charset="-128"/>
              <a:cs typeface="ＭＳ Ｐゴシック" pitchFamily="1" charset="-128"/>
            </a:endParaRPr>
          </a:p>
        </p:txBody>
      </p:sp>
    </p:spTree>
  </p:cSld>
  <p:clrMapOvr>
    <a:masterClrMapping/>
  </p:clrMapOvr>
</p:sld>
</file>

<file path=ppt/theme/theme1.xml><?xml version="1.0" encoding="utf-8"?>
<a:theme xmlns:a="http://schemas.openxmlformats.org/drawingml/2006/main" name="CIS-Lecture">
  <a:themeElements>
    <a:clrScheme name="CIS-Lectur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CIS-Lectur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65"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65" charset="0"/>
          </a:defRPr>
        </a:defPPr>
      </a:lstStyle>
    </a:lnDef>
  </a:objectDefaults>
  <a:extraClrSchemeLst>
    <a:extraClrScheme>
      <a:clrScheme name="CIS-Lectur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IS-Lectur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IS-Lectur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IS-Lectur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IS-Lectur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IS-Lectur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IS-Lectur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CIS-Lecture</Template>
  <TotalTime>5988</TotalTime>
  <Words>235</Words>
  <Application>Microsoft Macintosh PowerPoint</Application>
  <PresentationFormat>On-screen Show (4:3)</PresentationFormat>
  <Paragraphs>23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Times New Roman</vt:lpstr>
      <vt:lpstr>Verdana</vt:lpstr>
      <vt:lpstr>CIS-Lecture</vt:lpstr>
      <vt:lpstr>Computer vision for automated robotic mosquito dissection</vt:lpstr>
    </vt:vector>
  </TitlesOfParts>
  <Company>Johns Hopkins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Possible projects (examples)</dc:title>
  <dc:creator>R. H. Taylor</dc:creator>
  <cp:lastModifiedBy>Russ Taylor</cp:lastModifiedBy>
  <cp:revision>78</cp:revision>
  <cp:lastPrinted>1998-01-12T19:42:20Z</cp:lastPrinted>
  <dcterms:created xsi:type="dcterms:W3CDTF">2014-01-14T11:21:36Z</dcterms:created>
  <dcterms:modified xsi:type="dcterms:W3CDTF">2020-02-11T17:35:21Z</dcterms:modified>
</cp:coreProperties>
</file>