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howGuide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</a:t>
            </a:r>
            <a:r>
              <a:rPr lang="en-US" sz="1000" dirty="0" smtClean="0">
                <a:latin typeface="Times New Roman" pitchFamily="-107" charset="0"/>
              </a:rPr>
              <a:t>2020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Mobile Telesurgery Platform in Mixed-Realty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Da Vinci surgeons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currently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use a bulky master console that is located remotely from the patient.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aim of this project is to design and implement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 alternative teleoperation system that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can be integrated with head-mounted display (HMD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 to enable the robotic surgeon to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be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mobile and in the sterile field.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​</a:t>
            </a:r>
          </a:p>
          <a:p>
            <a:pPr>
              <a:spcBef>
                <a:spcPts val="600"/>
              </a:spcBef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Implement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 mobile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input system for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teleoperation of a robot (da Vinci, UR3/UR5 or other)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spcBef>
                <a:spcPts val="1200"/>
              </a:spcBef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Finding a suitable alternative human interaction for robot teleoperation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Implementation of the interaction method and interface with the robot control module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Evaluation of the efficiency/accuracy of </a:t>
            </a:r>
            <a:r>
              <a:rPr lang="en-US" sz="16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system</a:t>
            </a: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spcBef>
                <a:spcPts val="1200"/>
              </a:spcBef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2-3 students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spcBef>
                <a:spcPts val="1200"/>
              </a:spcBef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Tracking, sensor fusion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mechanical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 and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prototyping, C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++/Python/ROS (for robot interface),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Unity (for HMD)</a:t>
            </a:r>
            <a:endParaRPr lang="en-US" sz="16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spcBef>
                <a:spcPts val="1200"/>
              </a:spcBef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Ehsan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Azimi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(eazimi1@jhu.edu), Peter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Kazanzides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(pkaz@jhu.edu) </a:t>
            </a:r>
          </a:p>
          <a:p>
            <a:pPr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Mobile Telesurgery Platform in Mixed-Realty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486400"/>
          </a:xfrm>
        </p:spPr>
        <p:txBody>
          <a:bodyPr/>
          <a:lstStyle/>
          <a:p>
            <a:pPr lvl="1">
              <a:spcBef>
                <a:spcPts val="600"/>
              </a:spcBef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3" name="Google Shape;221;p23" descr="Image result for davinci console">
            <a:extLst>
              <a:ext uri="{FF2B5EF4-FFF2-40B4-BE49-F238E27FC236}">
                <a16:creationId xmlns:a16="http://schemas.microsoft.com/office/drawing/2014/main" id="{7244AEF4-ABCF-4B76-A1B9-4B166DDD77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47" y="1236228"/>
            <a:ext cx="3363454" cy="2495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25;p23">
            <a:extLst>
              <a:ext uri="{FF2B5EF4-FFF2-40B4-BE49-F238E27FC236}">
                <a16:creationId xmlns:a16="http://schemas.microsoft.com/office/drawing/2014/main" id="{43CA311A-0001-4E51-84FE-7836F1DDFF7F}"/>
              </a:ext>
            </a:extLst>
          </p:cNvPr>
          <p:cNvSpPr/>
          <p:nvPr/>
        </p:nvSpPr>
        <p:spPr>
          <a:xfrm>
            <a:off x="704448" y="4053162"/>
            <a:ext cx="33883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Stationary – Not sterile – Contact</a:t>
            </a:r>
            <a:endParaRPr dirty="0"/>
          </a:p>
        </p:txBody>
      </p:sp>
      <p:pic>
        <p:nvPicPr>
          <p:cNvPr id="16" name="Picture 4" descr="https://lh6.googleusercontent.com/t16MRQndN9sjmo-oYYLSk-guiSXNpgxqvh7l04fXAr6DLOKR0mdjtca-52I8Vn19YpG2GcKTaPynPid-OzSRQyY9OOP_ec56SEaAAPMZQ2ReY5E58P83xLQbcVG3Op_wSPHsc-WMB5I">
            <a:extLst>
              <a:ext uri="{FF2B5EF4-FFF2-40B4-BE49-F238E27FC236}">
                <a16:creationId xmlns:a16="http://schemas.microsoft.com/office/drawing/2014/main" id="{6604FA4B-9822-44AA-ADF9-3423710F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73" y="4601619"/>
            <a:ext cx="2321480" cy="138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222;p23">
            <a:extLst>
              <a:ext uri="{FF2B5EF4-FFF2-40B4-BE49-F238E27FC236}">
                <a16:creationId xmlns:a16="http://schemas.microsoft.com/office/drawing/2014/main" id="{86773152-D5F4-435B-8448-3295C64D23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1028798"/>
            <a:ext cx="3084373" cy="151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23;p23" descr="Image result for plus sign png">
            <a:extLst>
              <a:ext uri="{FF2B5EF4-FFF2-40B4-BE49-F238E27FC236}">
                <a16:creationId xmlns:a16="http://schemas.microsoft.com/office/drawing/2014/main" id="{0597E37F-C4C1-45AB-BD71-94DDD45CC1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0021" y="2844340"/>
            <a:ext cx="1173229" cy="116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51;p24" descr="Odoo image and text block">
            <a:extLst>
              <a:ext uri="{FF2B5EF4-FFF2-40B4-BE49-F238E27FC236}">
                <a16:creationId xmlns:a16="http://schemas.microsoft.com/office/drawing/2014/main" id="{D165A287-83DE-4CD0-9F0E-AEB7D490BB5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40913">
            <a:off x="6268947" y="3459887"/>
            <a:ext cx="1693997" cy="321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24;p23" descr="Related image">
            <a:extLst>
              <a:ext uri="{FF2B5EF4-FFF2-40B4-BE49-F238E27FC236}">
                <a16:creationId xmlns:a16="http://schemas.microsoft.com/office/drawing/2014/main" id="{130BA118-1313-4B66-96CA-888E36D289D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083" y="2989252"/>
            <a:ext cx="1507826" cy="16277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26;p23">
            <a:extLst>
              <a:ext uri="{FF2B5EF4-FFF2-40B4-BE49-F238E27FC236}">
                <a16:creationId xmlns:a16="http://schemas.microsoft.com/office/drawing/2014/main" id="{957AF389-2A62-4495-A9C6-F8FE7EDC33EE}"/>
              </a:ext>
            </a:extLst>
          </p:cNvPr>
          <p:cNvSpPr/>
          <p:nvPr/>
        </p:nvSpPr>
        <p:spPr>
          <a:xfrm>
            <a:off x="5664959" y="6104425"/>
            <a:ext cx="3063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– Sterile – Noncontact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208227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6099</TotalTime>
  <Words>172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Times New Roman</vt:lpstr>
      <vt:lpstr>Verdana</vt:lpstr>
      <vt:lpstr>CIS-Lecture</vt:lpstr>
      <vt:lpstr>Mobile Telesurgery Platform in Mixed-Realty </vt:lpstr>
      <vt:lpstr>Mobile Telesurgery Platform in Mixed-Realty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Peter</cp:lastModifiedBy>
  <cp:revision>92</cp:revision>
  <cp:lastPrinted>1998-01-12T19:42:20Z</cp:lastPrinted>
  <dcterms:created xsi:type="dcterms:W3CDTF">2014-01-14T11:21:36Z</dcterms:created>
  <dcterms:modified xsi:type="dcterms:W3CDTF">2020-01-29T04:50:13Z</dcterms:modified>
</cp:coreProperties>
</file>