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3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600.446/646 CIS2 Spring 2017</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Tracking of </a:t>
            </a:r>
            <a:r>
              <a:rPr lang="en-US" sz="2000" dirty="0" err="1">
                <a:solidFill>
                  <a:srgbClr val="0000FF"/>
                </a:solidFill>
                <a:latin typeface="Verdana" pitchFamily="1" charset="0"/>
                <a:ea typeface="ＭＳ Ｐゴシック" pitchFamily="1" charset="-128"/>
                <a:cs typeface="ＭＳ Ｐゴシック" pitchFamily="1" charset="-128"/>
              </a:rPr>
              <a:t>Orthopaedic</a:t>
            </a:r>
            <a:r>
              <a:rPr lang="en-US" sz="2000" dirty="0">
                <a:solidFill>
                  <a:srgbClr val="0000FF"/>
                </a:solidFill>
                <a:latin typeface="Verdana" pitchFamily="1" charset="0"/>
                <a:ea typeface="ＭＳ Ｐゴシック" pitchFamily="1" charset="-128"/>
                <a:cs typeface="ＭＳ Ｐゴシック" pitchFamily="1" charset="-128"/>
              </a:rPr>
              <a:t> Instruments in 3D Camera Views</a:t>
            </a: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900" dirty="0">
                <a:latin typeface="Verdana" pitchFamily="1" charset="0"/>
                <a:ea typeface="ＭＳ Ｐゴシック" pitchFamily="1" charset="-128"/>
                <a:cs typeface="ＭＳ Ｐゴシック" pitchFamily="1" charset="-128"/>
              </a:rPr>
              <a:t>Surgeons require dozens of X-ray images to establish the relationship between the instruments they introduce and the complex anatomy. This project will focus on tracking the instruments relative to the interventional imaging using machine learning techniques to identify the tools in 3D views.</a:t>
            </a:r>
            <a:endParaRPr lang="en-US" sz="1800"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What Students Will Do:</a:t>
            </a:r>
            <a:r>
              <a:rPr lang="en-US" sz="1800" b="1" dirty="0">
                <a:latin typeface="Verdana" pitchFamily="1" charset="0"/>
                <a:ea typeface="ＭＳ Ｐゴシック" pitchFamily="1" charset="-128"/>
                <a:cs typeface="ＭＳ Ｐゴシック" pitchFamily="1" charset="-128"/>
              </a:rPr>
              <a:t> </a:t>
            </a:r>
          </a:p>
          <a:p>
            <a:pPr lvl="1">
              <a:lnSpc>
                <a:spcPct val="90000"/>
              </a:lnSpc>
            </a:pPr>
            <a:r>
              <a:rPr lang="en-US" sz="1400" dirty="0">
                <a:latin typeface="Verdana" pitchFamily="1" charset="0"/>
                <a:ea typeface="ＭＳ Ｐゴシック" pitchFamily="1" charset="-128"/>
                <a:cs typeface="ＭＳ Ｐゴシック" pitchFamily="1" charset="-128"/>
              </a:rPr>
              <a:t>Use deep learning to segment guide wires in 3D camera views, and </a:t>
            </a:r>
          </a:p>
          <a:p>
            <a:pPr lvl="1">
              <a:lnSpc>
                <a:spcPct val="90000"/>
              </a:lnSpc>
            </a:pPr>
            <a:r>
              <a:rPr lang="en-US" sz="1400" dirty="0">
                <a:latin typeface="Verdana" pitchFamily="1" charset="0"/>
                <a:ea typeface="ＭＳ Ｐゴシック" pitchFamily="1" charset="-128"/>
                <a:cs typeface="ＭＳ Ｐゴシック" pitchFamily="1" charset="-128"/>
              </a:rPr>
              <a:t>Determine the orientation relative to interventional imaging devices. </a:t>
            </a:r>
          </a:p>
          <a:p>
            <a:pPr lvl="1">
              <a:lnSpc>
                <a:spcPct val="90000"/>
              </a:lnSpc>
            </a:pPr>
            <a:r>
              <a:rPr lang="en-US" sz="1400" dirty="0">
                <a:latin typeface="Verdana" pitchFamily="1" charset="0"/>
                <a:ea typeface="ＭＳ Ｐゴシック" pitchFamily="1" charset="-128"/>
                <a:cs typeface="ＭＳ Ｐゴシック" pitchFamily="1" charset="-128"/>
              </a:rPr>
              <a:t>Participate in CAMP CISII meetings.</a:t>
            </a:r>
            <a:endParaRPr lang="en-US" sz="14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Deliverables:</a:t>
            </a:r>
          </a:p>
          <a:p>
            <a:pPr lvl="1">
              <a:lnSpc>
                <a:spcPct val="90000"/>
              </a:lnSpc>
            </a:pPr>
            <a:r>
              <a:rPr lang="en-US" sz="1400" dirty="0">
                <a:latin typeface="Verdana" pitchFamily="1" charset="0"/>
                <a:ea typeface="ＭＳ Ｐゴシック" pitchFamily="1" charset="-128"/>
                <a:cs typeface="ＭＳ Ｐゴシック" pitchFamily="1" charset="-128"/>
              </a:rPr>
              <a:t>Project problem statement and proposal</a:t>
            </a:r>
          </a:p>
          <a:p>
            <a:pPr lvl="1">
              <a:lnSpc>
                <a:spcPct val="90000"/>
              </a:lnSpc>
            </a:pPr>
            <a:r>
              <a:rPr lang="en-US" sz="1400" dirty="0">
                <a:latin typeface="Verdana" pitchFamily="1" charset="0"/>
                <a:ea typeface="ＭＳ Ｐゴシック" pitchFamily="1" charset="-128"/>
                <a:cs typeface="ＭＳ Ｐゴシック" pitchFamily="1" charset="-128"/>
              </a:rPr>
              <a:t>Ground truth training data</a:t>
            </a:r>
          </a:p>
          <a:p>
            <a:pPr lvl="1">
              <a:lnSpc>
                <a:spcPct val="90000"/>
              </a:lnSpc>
            </a:pPr>
            <a:r>
              <a:rPr lang="en-US" sz="1400" dirty="0">
                <a:latin typeface="Verdana" pitchFamily="1" charset="0"/>
                <a:ea typeface="ＭＳ Ｐゴシック" pitchFamily="1" charset="-128"/>
                <a:cs typeface="ＭＳ Ｐゴシック" pitchFamily="1" charset="-128"/>
              </a:rPr>
              <a:t>Trained CNN (build and train CNN)</a:t>
            </a:r>
          </a:p>
          <a:p>
            <a:pPr lvl="1">
              <a:lnSpc>
                <a:spcPct val="90000"/>
              </a:lnSpc>
            </a:pPr>
            <a:r>
              <a:rPr lang="en-US" sz="1400" dirty="0">
                <a:latin typeface="Verdana" pitchFamily="1" charset="0"/>
                <a:ea typeface="ＭＳ Ｐゴシック" pitchFamily="1" charset="-128"/>
                <a:cs typeface="ＭＳ Ｐゴシック" pitchFamily="1" charset="-128"/>
              </a:rPr>
              <a:t>Evaluation on phantom</a:t>
            </a:r>
          </a:p>
          <a:p>
            <a:pPr lvl="1">
              <a:lnSpc>
                <a:spcPct val="90000"/>
              </a:lnSpc>
            </a:pPr>
            <a:r>
              <a:rPr lang="en-US" sz="1400" dirty="0">
                <a:latin typeface="Verdana" pitchFamily="1" charset="0"/>
                <a:ea typeface="ＭＳ Ｐゴシック" pitchFamily="1" charset="-128"/>
                <a:cs typeface="ＭＳ Ｐゴシック" pitchFamily="1" charset="-128"/>
              </a:rPr>
              <a:t>Report and presentations </a:t>
            </a:r>
            <a:endParaRPr lang="en-US" sz="1400" dirty="0">
              <a:latin typeface="Verdana" pitchFamily="1" charset="0"/>
            </a:endParaRPr>
          </a:p>
          <a:p>
            <a:pPr>
              <a:lnSpc>
                <a:spcPct val="90000"/>
              </a:lnSpc>
            </a:pPr>
            <a:r>
              <a:rPr lang="en-US" sz="1900" b="1" dirty="0">
                <a:latin typeface="Verdana" pitchFamily="1" charset="0"/>
                <a:ea typeface="ＭＳ Ｐゴシック" pitchFamily="1" charset="-128"/>
                <a:cs typeface="ＭＳ Ｐゴシック" pitchFamily="1" charset="-128"/>
              </a:rPr>
              <a:t>Size group: </a:t>
            </a:r>
            <a:r>
              <a:rPr lang="en-US" sz="1900" dirty="0">
                <a:latin typeface="Verdana" pitchFamily="1" charset="0"/>
                <a:ea typeface="ＭＳ Ｐゴシック" pitchFamily="1" charset="-128"/>
                <a:cs typeface="ＭＳ Ｐゴシック" pitchFamily="1" charset="-128"/>
              </a:rPr>
              <a:t>1-3</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Skills: </a:t>
            </a:r>
            <a:r>
              <a:rPr lang="en-US" sz="1900" dirty="0">
                <a:latin typeface="Verdana" pitchFamily="1" charset="0"/>
                <a:ea typeface="ＭＳ Ｐゴシック" pitchFamily="1" charset="-128"/>
                <a:cs typeface="ＭＳ Ｐゴシック" pitchFamily="1" charset="-128"/>
              </a:rPr>
              <a:t>programming and basics of machine learning</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Mentors: </a:t>
            </a:r>
            <a:r>
              <a:rPr lang="en-US" sz="1900" dirty="0">
                <a:latin typeface="Verdana" pitchFamily="1" charset="0"/>
                <a:ea typeface="ＭＳ Ｐゴシック" pitchFamily="1" charset="-128"/>
                <a:cs typeface="ＭＳ Ｐゴシック" pitchFamily="1" charset="-128"/>
              </a:rPr>
              <a:t>Bernhard Fuerst</a:t>
            </a:r>
            <a:r>
              <a:rPr lang="en-US" sz="1900">
                <a:latin typeface="Verdana" pitchFamily="1" charset="0"/>
                <a:ea typeface="ＭＳ Ｐゴシック" pitchFamily="1" charset="-128"/>
                <a:cs typeface="ＭＳ Ｐゴシック" pitchFamily="1" charset="-128"/>
              </a:rPr>
              <a:t>, Sing </a:t>
            </a:r>
            <a:r>
              <a:rPr lang="en-US" sz="1900" dirty="0">
                <a:latin typeface="Verdana" pitchFamily="1" charset="0"/>
                <a:ea typeface="ＭＳ Ｐゴシック" pitchFamily="1" charset="-128"/>
                <a:cs typeface="ＭＳ Ｐゴシック" pitchFamily="1" charset="-128"/>
              </a:rPr>
              <a:t>Chun Lee, </a:t>
            </a:r>
            <a:r>
              <a:rPr lang="en-US" sz="1900" dirty="0" err="1">
                <a:latin typeface="Verdana" pitchFamily="1" charset="0"/>
                <a:ea typeface="ＭＳ Ｐゴシック" pitchFamily="1" charset="-128"/>
                <a:cs typeface="ＭＳ Ｐゴシック" pitchFamily="1" charset="-128"/>
              </a:rPr>
              <a:t>Javad</a:t>
            </a:r>
            <a:r>
              <a:rPr lang="en-US" sz="1900" dirty="0">
                <a:latin typeface="Verdana" pitchFamily="1" charset="0"/>
                <a:ea typeface="ＭＳ Ｐゴシック" pitchFamily="1" charset="-128"/>
                <a:cs typeface="ＭＳ Ｐゴシック" pitchFamily="1" charset="-128"/>
              </a:rPr>
              <a:t> </a:t>
            </a:r>
            <a:r>
              <a:rPr lang="en-US" sz="1900" dirty="0" err="1">
                <a:latin typeface="Verdana" pitchFamily="1" charset="0"/>
                <a:ea typeface="ＭＳ Ｐゴシック" pitchFamily="1" charset="-128"/>
                <a:cs typeface="ＭＳ Ｐゴシック" pitchFamily="1" charset="-128"/>
              </a:rPr>
              <a:t>Fotouhi</a:t>
            </a:r>
            <a:br>
              <a:rPr lang="en-US" sz="1900" dirty="0">
                <a:latin typeface="Verdana" pitchFamily="1" charset="0"/>
                <a:ea typeface="ＭＳ Ｐゴシック" pitchFamily="1" charset="-128"/>
                <a:cs typeface="ＭＳ Ｐゴシック" pitchFamily="1" charset="-128"/>
              </a:rPr>
            </a:br>
            <a:r>
              <a:rPr lang="en-US" sz="1900" dirty="0">
                <a:latin typeface="Verdana" pitchFamily="1" charset="0"/>
                <a:ea typeface="ＭＳ Ｐゴシック" pitchFamily="1" charset="-128"/>
                <a:cs typeface="ＭＳ Ｐゴシック" pitchFamily="1" charset="-128"/>
              </a:rPr>
              <a:t>camp@jhu.edu</a:t>
            </a:r>
          </a:p>
        </p:txBody>
      </p:sp>
    </p:spTree>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5958</TotalTime>
  <Words>134</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 New Roman</vt:lpstr>
      <vt:lpstr>Verdana</vt:lpstr>
      <vt:lpstr>CIS-Lecture</vt:lpstr>
      <vt:lpstr>Tracking of Orthopaedic Instruments in 3D Camera Views</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Alexis Cheng</cp:lastModifiedBy>
  <cp:revision>74</cp:revision>
  <cp:lastPrinted>1998-01-12T19:42:20Z</cp:lastPrinted>
  <dcterms:created xsi:type="dcterms:W3CDTF">2014-01-14T11:21:36Z</dcterms:created>
  <dcterms:modified xsi:type="dcterms:W3CDTF">2017-02-02T18:07:32Z</dcterms:modified>
</cp:coreProperties>
</file>