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handoutMasterIdLst>
    <p:handoutMasterId r:id="rId4"/>
  </p:handoutMasterIdLst>
  <p:sldIdLst>
    <p:sldId id="275" r:id="rId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1" charset="0"/>
        <a:ea typeface="+mn-ea"/>
        <a:cs typeface="+mn-cs"/>
      </a:defRPr>
    </a:lvl1pPr>
    <a:lvl2pPr marL="457200" algn="l" rtl="0" eaLnBrk="0" fontAlgn="base" hangingPunct="0">
      <a:spcBef>
        <a:spcPct val="0"/>
      </a:spcBef>
      <a:spcAft>
        <a:spcPct val="0"/>
      </a:spcAft>
      <a:defRPr sz="2400" kern="1200">
        <a:solidFill>
          <a:schemeClr val="tx1"/>
        </a:solidFill>
        <a:latin typeface="Arial" pitchFamily="1" charset="0"/>
        <a:ea typeface="+mn-ea"/>
        <a:cs typeface="+mn-cs"/>
      </a:defRPr>
    </a:lvl2pPr>
    <a:lvl3pPr marL="914400" algn="l" rtl="0" eaLnBrk="0" fontAlgn="base" hangingPunct="0">
      <a:spcBef>
        <a:spcPct val="0"/>
      </a:spcBef>
      <a:spcAft>
        <a:spcPct val="0"/>
      </a:spcAft>
      <a:defRPr sz="2400" kern="1200">
        <a:solidFill>
          <a:schemeClr val="tx1"/>
        </a:solidFill>
        <a:latin typeface="Arial" pitchFamily="1" charset="0"/>
        <a:ea typeface="+mn-ea"/>
        <a:cs typeface="+mn-cs"/>
      </a:defRPr>
    </a:lvl3pPr>
    <a:lvl4pPr marL="1371600" algn="l" rtl="0" eaLnBrk="0" fontAlgn="base" hangingPunct="0">
      <a:spcBef>
        <a:spcPct val="0"/>
      </a:spcBef>
      <a:spcAft>
        <a:spcPct val="0"/>
      </a:spcAft>
      <a:defRPr sz="2400" kern="1200">
        <a:solidFill>
          <a:schemeClr val="tx1"/>
        </a:solidFill>
        <a:latin typeface="Arial" pitchFamily="1" charset="0"/>
        <a:ea typeface="+mn-ea"/>
        <a:cs typeface="+mn-cs"/>
      </a:defRPr>
    </a:lvl4pPr>
    <a:lvl5pPr marL="1828800" algn="l" rtl="0" eaLnBrk="0" fontAlgn="base" hangingPunct="0">
      <a:spcBef>
        <a:spcPct val="0"/>
      </a:spcBef>
      <a:spcAft>
        <a:spcPct val="0"/>
      </a:spcAft>
      <a:defRPr sz="2400" kern="1200">
        <a:solidFill>
          <a:schemeClr val="tx1"/>
        </a:solidFill>
        <a:latin typeface="Arial" pitchFamily="1" charset="0"/>
        <a:ea typeface="+mn-ea"/>
        <a:cs typeface="+mn-cs"/>
      </a:defRPr>
    </a:lvl5pPr>
    <a:lvl6pPr marL="2286000" algn="l" defTabSz="457200" rtl="0" eaLnBrk="1" latinLnBrk="0" hangingPunct="1">
      <a:defRPr sz="2400" kern="1200">
        <a:solidFill>
          <a:schemeClr val="tx1"/>
        </a:solidFill>
        <a:latin typeface="Arial" pitchFamily="1" charset="0"/>
        <a:ea typeface="+mn-ea"/>
        <a:cs typeface="+mn-cs"/>
      </a:defRPr>
    </a:lvl6pPr>
    <a:lvl7pPr marL="2743200" algn="l" defTabSz="457200" rtl="0" eaLnBrk="1" latinLnBrk="0" hangingPunct="1">
      <a:defRPr sz="2400" kern="1200">
        <a:solidFill>
          <a:schemeClr val="tx1"/>
        </a:solidFill>
        <a:latin typeface="Arial" pitchFamily="1" charset="0"/>
        <a:ea typeface="+mn-ea"/>
        <a:cs typeface="+mn-cs"/>
      </a:defRPr>
    </a:lvl7pPr>
    <a:lvl8pPr marL="3200400" algn="l" defTabSz="457200" rtl="0" eaLnBrk="1" latinLnBrk="0" hangingPunct="1">
      <a:defRPr sz="2400" kern="1200">
        <a:solidFill>
          <a:schemeClr val="tx1"/>
        </a:solidFill>
        <a:latin typeface="Arial" pitchFamily="1" charset="0"/>
        <a:ea typeface="+mn-ea"/>
        <a:cs typeface="+mn-cs"/>
      </a:defRPr>
    </a:lvl8pPr>
    <a:lvl9pPr marL="3657600" algn="l" defTabSz="457200" rtl="0" eaLnBrk="1" latinLnBrk="0" hangingPunct="1">
      <a:defRPr sz="2400" kern="1200">
        <a:solidFill>
          <a:schemeClr val="tx1"/>
        </a:solidFill>
        <a:latin typeface="Arial"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B4FD"/>
    <a:srgbClr val="CCCCFF"/>
    <a:srgbClr val="9999FF"/>
    <a:srgbClr val="FFCCCC"/>
    <a:srgbClr val="99CCFF"/>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2" d="100"/>
          <a:sy n="62" d="100"/>
        </p:scale>
        <p:origin x="374"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92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92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92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512CACE-AF88-ED49-8F85-D65AFFF2FC0A}" type="slidenum">
              <a:rPr lang="en-US"/>
              <a:pPr>
                <a:defRPr/>
              </a:pPr>
              <a:t>‹#›</a:t>
            </a:fld>
            <a:endParaRPr lang="en-US"/>
          </a:p>
        </p:txBody>
      </p:sp>
    </p:spTree>
    <p:extLst>
      <p:ext uri="{BB962C8B-B14F-4D97-AF65-F5344CB8AC3E}">
        <p14:creationId xmlns:p14="http://schemas.microsoft.com/office/powerpoint/2010/main" val="40072417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F6788FD-083D-3B4A-BCEA-C6203DCA5662}" type="slidenum">
              <a:rPr lang="en-US"/>
              <a:pPr>
                <a:defRPr/>
              </a:pPr>
              <a:t>‹#›</a:t>
            </a:fld>
            <a:endParaRPr lang="en-US"/>
          </a:p>
        </p:txBody>
      </p:sp>
    </p:spTree>
    <p:extLst>
      <p:ext uri="{BB962C8B-B14F-4D97-AF65-F5344CB8AC3E}">
        <p14:creationId xmlns:p14="http://schemas.microsoft.com/office/powerpoint/2010/main" val="40106238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6172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914400"/>
            <a:ext cx="777240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28" name="Group 12"/>
          <p:cNvGrpSpPr>
            <a:grpSpLocks/>
          </p:cNvGrpSpPr>
          <p:nvPr/>
        </p:nvGrpSpPr>
        <p:grpSpPr bwMode="auto">
          <a:xfrm>
            <a:off x="3302000" y="6477000"/>
            <a:ext cx="5842000" cy="381000"/>
            <a:chOff x="2080" y="4080"/>
            <a:chExt cx="3680" cy="240"/>
          </a:xfrm>
        </p:grpSpPr>
        <p:pic>
          <p:nvPicPr>
            <p:cNvPr id="1030" name="Picture 13" descr="ERCLogoSmallColor"/>
            <p:cNvPicPr>
              <a:picLocks noChangeAspect="1" noChangeArrowheads="1"/>
            </p:cNvPicPr>
            <p:nvPr/>
          </p:nvPicPr>
          <p:blipFill>
            <a:blip r:embed="rId13"/>
            <a:srcRect/>
            <a:stretch>
              <a:fillRect/>
            </a:stretch>
          </p:blipFill>
          <p:spPr bwMode="auto">
            <a:xfrm>
              <a:off x="5589" y="4080"/>
              <a:ext cx="171" cy="240"/>
            </a:xfrm>
            <a:prstGeom prst="rect">
              <a:avLst/>
            </a:prstGeom>
            <a:noFill/>
            <a:ln w="9525">
              <a:noFill/>
              <a:miter lim="800000"/>
              <a:headEnd/>
              <a:tailEnd/>
            </a:ln>
          </p:spPr>
        </p:pic>
        <p:sp>
          <p:nvSpPr>
            <p:cNvPr id="1038" name="Text Box 14"/>
            <p:cNvSpPr txBox="1">
              <a:spLocks noChangeArrowheads="1"/>
            </p:cNvSpPr>
            <p:nvPr/>
          </p:nvSpPr>
          <p:spPr bwMode="auto">
            <a:xfrm>
              <a:off x="2080" y="4118"/>
              <a:ext cx="3488" cy="154"/>
            </a:xfrm>
            <a:prstGeom prst="rect">
              <a:avLst/>
            </a:prstGeom>
            <a:noFill/>
            <a:ln w="9525">
              <a:noFill/>
              <a:miter lim="800000"/>
              <a:headEnd/>
              <a:tailEnd/>
            </a:ln>
            <a:effectLst/>
          </p:spPr>
          <p:txBody>
            <a:bodyPr wrap="none">
              <a:prstTxWarp prst="textNoShape">
                <a:avLst/>
              </a:prstTxWarp>
              <a:spAutoFit/>
            </a:bodyPr>
            <a:lstStyle/>
            <a:p>
              <a:pPr>
                <a:defRPr/>
              </a:pPr>
              <a:r>
                <a:rPr lang="en-US" sz="1000" b="1">
                  <a:solidFill>
                    <a:schemeClr val="bg2"/>
                  </a:solidFill>
                  <a:latin typeface="Arial" pitchFamily="-107" charset="0"/>
                </a:rPr>
                <a:t>Engineering Research Center for Computer Integrated Surgical Systems and Technology</a:t>
              </a:r>
            </a:p>
          </p:txBody>
        </p:sp>
      </p:grpSp>
      <p:sp>
        <p:nvSpPr>
          <p:cNvPr id="1040" name="Text Box 16"/>
          <p:cNvSpPr txBox="1">
            <a:spLocks noChangeArrowheads="1"/>
          </p:cNvSpPr>
          <p:nvPr/>
        </p:nvSpPr>
        <p:spPr bwMode="auto">
          <a:xfrm>
            <a:off x="0" y="6430963"/>
            <a:ext cx="3733800" cy="427037"/>
          </a:xfrm>
          <a:prstGeom prst="rect">
            <a:avLst/>
          </a:prstGeom>
          <a:noFill/>
          <a:ln w="9525">
            <a:noFill/>
            <a:miter lim="800000"/>
            <a:headEnd/>
            <a:tailEnd/>
          </a:ln>
          <a:effectLst/>
        </p:spPr>
        <p:txBody>
          <a:bodyPr>
            <a:prstTxWarp prst="textNoShape">
              <a:avLst/>
            </a:prstTxWarp>
            <a:spAutoFit/>
          </a:bodyPr>
          <a:lstStyle/>
          <a:p>
            <a:pPr marL="341313" indent="-341313">
              <a:defRPr/>
            </a:pPr>
            <a:fld id="{AC6DEC11-5E03-2848-BAEE-A26AD718E783}" type="slidenum">
              <a:rPr lang="en-US" sz="1200" b="1">
                <a:latin typeface="Arial" pitchFamily="-107" charset="0"/>
              </a:rPr>
              <a:pPr marL="341313" indent="-341313">
                <a:defRPr/>
              </a:pPr>
              <a:t>‹#›</a:t>
            </a:fld>
            <a:r>
              <a:rPr lang="en-US" sz="1200" b="1" dirty="0">
                <a:latin typeface="Arial" pitchFamily="-107" charset="0"/>
              </a:rPr>
              <a:t>	</a:t>
            </a:r>
            <a:r>
              <a:rPr lang="en-US" sz="1000" dirty="0">
                <a:latin typeface="Times New Roman" pitchFamily="-107" charset="0"/>
              </a:rPr>
              <a:t>600.446/646 CIS2 Spring 2017</a:t>
            </a:r>
          </a:p>
          <a:p>
            <a:pPr marL="341313" indent="-341313">
              <a:defRPr/>
            </a:pPr>
            <a:r>
              <a:rPr lang="en-US" sz="1000" dirty="0">
                <a:latin typeface="Times New Roman" pitchFamily="-107" charset="0"/>
              </a:rPr>
              <a:t>	Copyright © R. H. Taylor</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2800" b="1">
          <a:solidFill>
            <a:schemeClr val="tx2"/>
          </a:solidFill>
          <a:latin typeface="+mj-lt"/>
          <a:ea typeface="ＭＳ Ｐゴシック" pitchFamily="-107" charset="-128"/>
          <a:cs typeface="ＭＳ Ｐゴシック" pitchFamily="-107" charset="-128"/>
        </a:defRPr>
      </a:lvl1pPr>
      <a:lvl2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2pPr>
      <a:lvl3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3pPr>
      <a:lvl4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4pPr>
      <a:lvl5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5pPr>
      <a:lvl6pPr marL="457200" algn="ctr" rtl="0" eaLnBrk="0" fontAlgn="base" hangingPunct="0">
        <a:spcBef>
          <a:spcPct val="0"/>
        </a:spcBef>
        <a:spcAft>
          <a:spcPct val="0"/>
        </a:spcAft>
        <a:defRPr sz="2800" b="1">
          <a:solidFill>
            <a:schemeClr val="tx2"/>
          </a:solidFill>
          <a:latin typeface="Arial" pitchFamily="-65" charset="0"/>
        </a:defRPr>
      </a:lvl6pPr>
      <a:lvl7pPr marL="914400" algn="ctr" rtl="0" eaLnBrk="0" fontAlgn="base" hangingPunct="0">
        <a:spcBef>
          <a:spcPct val="0"/>
        </a:spcBef>
        <a:spcAft>
          <a:spcPct val="0"/>
        </a:spcAft>
        <a:defRPr sz="2800" b="1">
          <a:solidFill>
            <a:schemeClr val="tx2"/>
          </a:solidFill>
          <a:latin typeface="Arial" pitchFamily="-65" charset="0"/>
        </a:defRPr>
      </a:lvl7pPr>
      <a:lvl8pPr marL="1371600" algn="ctr" rtl="0" eaLnBrk="0" fontAlgn="base" hangingPunct="0">
        <a:spcBef>
          <a:spcPct val="0"/>
        </a:spcBef>
        <a:spcAft>
          <a:spcPct val="0"/>
        </a:spcAft>
        <a:defRPr sz="2800" b="1">
          <a:solidFill>
            <a:schemeClr val="tx2"/>
          </a:solidFill>
          <a:latin typeface="Arial" pitchFamily="-65" charset="0"/>
        </a:defRPr>
      </a:lvl8pPr>
      <a:lvl9pPr marL="1828800" algn="ctr" rtl="0" eaLnBrk="0" fontAlgn="base" hangingPunct="0">
        <a:spcBef>
          <a:spcPct val="0"/>
        </a:spcBef>
        <a:spcAft>
          <a:spcPct val="0"/>
        </a:spcAft>
        <a:defRPr sz="2800" b="1">
          <a:solidFill>
            <a:schemeClr val="tx2"/>
          </a:solidFill>
          <a:latin typeface="Arial" pitchFamily="-65"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ＭＳ Ｐゴシック" pitchFamily="-107" charset="-128"/>
          <a:cs typeface="ＭＳ Ｐゴシック" pitchFamily="-107" charset="-128"/>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pitchFamily="-65" charset="-128"/>
        </a:defRPr>
      </a:lvl2pPr>
      <a:lvl3pPr marL="10858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3pPr>
      <a:lvl4pPr marL="14287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4pPr>
      <a:lvl5pPr marL="1771650" indent="-228600" algn="l" rtl="0" eaLnBrk="0" fontAlgn="base" hangingPunct="0">
        <a:spcBef>
          <a:spcPct val="20000"/>
        </a:spcBef>
        <a:spcAft>
          <a:spcPct val="0"/>
        </a:spcAft>
        <a:buChar char="»"/>
        <a:defRPr>
          <a:solidFill>
            <a:schemeClr val="tx1"/>
          </a:solidFill>
          <a:latin typeface="+mn-lt"/>
          <a:ea typeface="ＭＳ Ｐゴシック" pitchFamily="-65" charset="-128"/>
        </a:defRPr>
      </a:lvl5pPr>
      <a:lvl6pPr marL="2228850" indent="-228600" algn="l" rtl="0" eaLnBrk="0" fontAlgn="base" hangingPunct="0">
        <a:spcBef>
          <a:spcPct val="20000"/>
        </a:spcBef>
        <a:spcAft>
          <a:spcPct val="0"/>
        </a:spcAft>
        <a:buChar char="»"/>
        <a:defRPr>
          <a:solidFill>
            <a:schemeClr val="tx1"/>
          </a:solidFill>
          <a:latin typeface="+mn-lt"/>
          <a:ea typeface="ＭＳ Ｐゴシック" pitchFamily="-65" charset="-128"/>
        </a:defRPr>
      </a:lvl6pPr>
      <a:lvl7pPr marL="2686050" indent="-228600" algn="l" rtl="0" eaLnBrk="0" fontAlgn="base" hangingPunct="0">
        <a:spcBef>
          <a:spcPct val="20000"/>
        </a:spcBef>
        <a:spcAft>
          <a:spcPct val="0"/>
        </a:spcAft>
        <a:buChar char="»"/>
        <a:defRPr>
          <a:solidFill>
            <a:schemeClr val="tx1"/>
          </a:solidFill>
          <a:latin typeface="+mn-lt"/>
          <a:ea typeface="ＭＳ Ｐゴシック" pitchFamily="-65" charset="-128"/>
        </a:defRPr>
      </a:lvl7pPr>
      <a:lvl8pPr marL="3143250" indent="-228600" algn="l" rtl="0" eaLnBrk="0" fontAlgn="base" hangingPunct="0">
        <a:spcBef>
          <a:spcPct val="20000"/>
        </a:spcBef>
        <a:spcAft>
          <a:spcPct val="0"/>
        </a:spcAft>
        <a:buChar char="»"/>
        <a:defRPr>
          <a:solidFill>
            <a:schemeClr val="tx1"/>
          </a:solidFill>
          <a:latin typeface="+mn-lt"/>
          <a:ea typeface="ＭＳ Ｐゴシック" pitchFamily="-65" charset="-128"/>
        </a:defRPr>
      </a:lvl8pPr>
      <a:lvl9pPr marL="3600450" indent="-228600" algn="l" rtl="0" eaLnBrk="0" fontAlgn="base" hangingPunct="0">
        <a:spcBef>
          <a:spcPct val="20000"/>
        </a:spcBef>
        <a:spcAft>
          <a:spcPct val="0"/>
        </a:spcAft>
        <a:buChar char="»"/>
        <a:defRPr>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04800" y="228600"/>
            <a:ext cx="8610600" cy="609600"/>
          </a:xfrm>
        </p:spPr>
        <p:txBody>
          <a:bodyPr/>
          <a:lstStyle/>
          <a:p>
            <a:r>
              <a:rPr lang="en-US" sz="2000" dirty="0">
                <a:solidFill>
                  <a:srgbClr val="0000FF"/>
                </a:solidFill>
                <a:latin typeface="Verdana" pitchFamily="1" charset="0"/>
                <a:ea typeface="ＭＳ Ｐゴシック" pitchFamily="1" charset="-128"/>
                <a:cs typeface="ＭＳ Ｐゴシック" pitchFamily="1" charset="-128"/>
              </a:rPr>
              <a:t>Tracking of </a:t>
            </a:r>
            <a:r>
              <a:rPr lang="en-US" sz="2000" dirty="0" err="1">
                <a:solidFill>
                  <a:srgbClr val="0000FF"/>
                </a:solidFill>
                <a:latin typeface="Verdana" pitchFamily="1" charset="0"/>
                <a:ea typeface="ＭＳ Ｐゴシック" pitchFamily="1" charset="-128"/>
                <a:cs typeface="ＭＳ Ｐゴシック" pitchFamily="1" charset="-128"/>
              </a:rPr>
              <a:t>Orthopaedic</a:t>
            </a:r>
            <a:r>
              <a:rPr lang="en-US" sz="2000" dirty="0">
                <a:solidFill>
                  <a:srgbClr val="0000FF"/>
                </a:solidFill>
                <a:latin typeface="Verdana" pitchFamily="1" charset="0"/>
                <a:ea typeface="ＭＳ Ｐゴシック" pitchFamily="1" charset="-128"/>
                <a:cs typeface="ＭＳ Ｐゴシック" pitchFamily="1" charset="-128"/>
              </a:rPr>
              <a:t> Instruments in 3D Camera Views</a:t>
            </a:r>
          </a:p>
        </p:txBody>
      </p:sp>
      <p:sp>
        <p:nvSpPr>
          <p:cNvPr id="15363" name="Rectangle 3"/>
          <p:cNvSpPr>
            <a:spLocks noGrp="1" noChangeArrowheads="1"/>
          </p:cNvSpPr>
          <p:nvPr>
            <p:ph type="body" idx="1"/>
          </p:nvPr>
        </p:nvSpPr>
        <p:spPr>
          <a:xfrm>
            <a:off x="685800" y="914400"/>
            <a:ext cx="8153400" cy="5486400"/>
          </a:xfrm>
        </p:spPr>
        <p:txBody>
          <a:bodyPr/>
          <a:lstStyle/>
          <a:p>
            <a:pPr>
              <a:lnSpc>
                <a:spcPct val="90000"/>
              </a:lnSpc>
            </a:pPr>
            <a:r>
              <a:rPr lang="en-US" sz="1900" dirty="0">
                <a:latin typeface="Verdana" pitchFamily="1" charset="0"/>
                <a:ea typeface="ＭＳ Ｐゴシック" pitchFamily="1" charset="-128"/>
                <a:cs typeface="ＭＳ Ｐゴシック" pitchFamily="1" charset="-128"/>
              </a:rPr>
              <a:t>Surgeons require dozens of X-ray images to establish the relationship between the instruments they introduce and the complex anatomy. This project will focus on tracking the instruments relative to the interventional imaging using machine learning techniques to identify the tools in 3D views.</a:t>
            </a:r>
            <a:endParaRPr lang="en-US" sz="1800" dirty="0">
              <a:latin typeface="Verdana" pitchFamily="1" charset="0"/>
              <a:ea typeface="ＭＳ Ｐゴシック" pitchFamily="1" charset="-128"/>
              <a:cs typeface="ＭＳ Ｐゴシック" pitchFamily="1" charset="-128"/>
            </a:endParaRPr>
          </a:p>
          <a:p>
            <a:pPr>
              <a:lnSpc>
                <a:spcPct val="90000"/>
              </a:lnSpc>
            </a:pPr>
            <a:r>
              <a:rPr lang="en-US" sz="1900" b="1" dirty="0">
                <a:latin typeface="Verdana" pitchFamily="1" charset="0"/>
                <a:ea typeface="ＭＳ Ｐゴシック" pitchFamily="1" charset="-128"/>
                <a:cs typeface="ＭＳ Ｐゴシック" pitchFamily="1" charset="-128"/>
              </a:rPr>
              <a:t>What Students Will Do:</a:t>
            </a:r>
            <a:r>
              <a:rPr lang="en-US" sz="1800" b="1" dirty="0">
                <a:latin typeface="Verdana" pitchFamily="1" charset="0"/>
                <a:ea typeface="ＭＳ Ｐゴシック" pitchFamily="1" charset="-128"/>
                <a:cs typeface="ＭＳ Ｐゴシック" pitchFamily="1" charset="-128"/>
              </a:rPr>
              <a:t> </a:t>
            </a:r>
          </a:p>
          <a:p>
            <a:pPr lvl="1">
              <a:lnSpc>
                <a:spcPct val="90000"/>
              </a:lnSpc>
            </a:pPr>
            <a:r>
              <a:rPr lang="en-US" sz="1400" dirty="0">
                <a:latin typeface="Verdana" pitchFamily="1" charset="0"/>
                <a:ea typeface="ＭＳ Ｐゴシック" pitchFamily="1" charset="-128"/>
                <a:cs typeface="ＭＳ Ｐゴシック" pitchFamily="1" charset="-128"/>
              </a:rPr>
              <a:t>Use deep learning to segment guide wires in 3D camera views, and </a:t>
            </a:r>
          </a:p>
          <a:p>
            <a:pPr lvl="1">
              <a:lnSpc>
                <a:spcPct val="90000"/>
              </a:lnSpc>
            </a:pPr>
            <a:r>
              <a:rPr lang="en-US" sz="1400" dirty="0">
                <a:latin typeface="Verdana" pitchFamily="1" charset="0"/>
                <a:ea typeface="ＭＳ Ｐゴシック" pitchFamily="1" charset="-128"/>
                <a:cs typeface="ＭＳ Ｐゴシック" pitchFamily="1" charset="-128"/>
              </a:rPr>
              <a:t>Determine the orientation relative to interventional imaging devices. </a:t>
            </a:r>
          </a:p>
          <a:p>
            <a:pPr lvl="1">
              <a:lnSpc>
                <a:spcPct val="90000"/>
              </a:lnSpc>
            </a:pPr>
            <a:r>
              <a:rPr lang="en-US" sz="1400" dirty="0">
                <a:latin typeface="Verdana" pitchFamily="1" charset="0"/>
                <a:ea typeface="ＭＳ Ｐゴシック" pitchFamily="1" charset="-128"/>
                <a:cs typeface="ＭＳ Ｐゴシック" pitchFamily="1" charset="-128"/>
              </a:rPr>
              <a:t>Participate in CAMP CISII meetings.</a:t>
            </a:r>
            <a:endParaRPr lang="en-US" sz="1400" b="1" dirty="0">
              <a:latin typeface="Verdana" pitchFamily="1" charset="0"/>
              <a:ea typeface="ＭＳ Ｐゴシック" pitchFamily="1" charset="-128"/>
              <a:cs typeface="ＭＳ Ｐゴシック" pitchFamily="1" charset="-128"/>
            </a:endParaRPr>
          </a:p>
          <a:p>
            <a:pPr>
              <a:lnSpc>
                <a:spcPct val="90000"/>
              </a:lnSpc>
            </a:pPr>
            <a:r>
              <a:rPr lang="en-US" sz="1900" b="1" dirty="0">
                <a:latin typeface="Verdana" pitchFamily="1" charset="0"/>
                <a:ea typeface="ＭＳ Ｐゴシック" pitchFamily="1" charset="-128"/>
                <a:cs typeface="ＭＳ Ｐゴシック" pitchFamily="1" charset="-128"/>
              </a:rPr>
              <a:t>Deliverables:</a:t>
            </a:r>
          </a:p>
          <a:p>
            <a:pPr lvl="1">
              <a:lnSpc>
                <a:spcPct val="90000"/>
              </a:lnSpc>
            </a:pPr>
            <a:r>
              <a:rPr lang="en-US" sz="1400" dirty="0">
                <a:latin typeface="Verdana" pitchFamily="1" charset="0"/>
                <a:ea typeface="ＭＳ Ｐゴシック" pitchFamily="1" charset="-128"/>
                <a:cs typeface="ＭＳ Ｐゴシック" pitchFamily="1" charset="-128"/>
              </a:rPr>
              <a:t>Project problem statement and proposal</a:t>
            </a:r>
          </a:p>
          <a:p>
            <a:pPr lvl="1">
              <a:lnSpc>
                <a:spcPct val="90000"/>
              </a:lnSpc>
            </a:pPr>
            <a:r>
              <a:rPr lang="en-US" sz="1400" dirty="0">
                <a:latin typeface="Verdana" pitchFamily="1" charset="0"/>
                <a:ea typeface="ＭＳ Ｐゴシック" pitchFamily="1" charset="-128"/>
                <a:cs typeface="ＭＳ Ｐゴシック" pitchFamily="1" charset="-128"/>
              </a:rPr>
              <a:t>Ground truth training data</a:t>
            </a:r>
          </a:p>
          <a:p>
            <a:pPr lvl="1">
              <a:lnSpc>
                <a:spcPct val="90000"/>
              </a:lnSpc>
            </a:pPr>
            <a:r>
              <a:rPr lang="en-US" sz="1400" dirty="0">
                <a:latin typeface="Verdana" pitchFamily="1" charset="0"/>
                <a:ea typeface="ＭＳ Ｐゴシック" pitchFamily="1" charset="-128"/>
                <a:cs typeface="ＭＳ Ｐゴシック" pitchFamily="1" charset="-128"/>
              </a:rPr>
              <a:t>Trained CNN (build and train CNN)</a:t>
            </a:r>
          </a:p>
          <a:p>
            <a:pPr lvl="1">
              <a:lnSpc>
                <a:spcPct val="90000"/>
              </a:lnSpc>
            </a:pPr>
            <a:r>
              <a:rPr lang="en-US" sz="1400" dirty="0">
                <a:latin typeface="Verdana" pitchFamily="1" charset="0"/>
                <a:ea typeface="ＭＳ Ｐゴシック" pitchFamily="1" charset="-128"/>
                <a:cs typeface="ＭＳ Ｐゴシック" pitchFamily="1" charset="-128"/>
              </a:rPr>
              <a:t>Evaluation on phantom</a:t>
            </a:r>
          </a:p>
          <a:p>
            <a:pPr lvl="1">
              <a:lnSpc>
                <a:spcPct val="90000"/>
              </a:lnSpc>
            </a:pPr>
            <a:r>
              <a:rPr lang="en-US" sz="1400" dirty="0">
                <a:latin typeface="Verdana" pitchFamily="1" charset="0"/>
                <a:ea typeface="ＭＳ Ｐゴシック" pitchFamily="1" charset="-128"/>
                <a:cs typeface="ＭＳ Ｐゴシック" pitchFamily="1" charset="-128"/>
              </a:rPr>
              <a:t>Report and presentations </a:t>
            </a:r>
            <a:endParaRPr lang="en-US" sz="1400" dirty="0">
              <a:latin typeface="Verdana" pitchFamily="1" charset="0"/>
            </a:endParaRPr>
          </a:p>
          <a:p>
            <a:pPr>
              <a:lnSpc>
                <a:spcPct val="90000"/>
              </a:lnSpc>
            </a:pPr>
            <a:r>
              <a:rPr lang="en-US" sz="1900" b="1" dirty="0">
                <a:latin typeface="Verdana" pitchFamily="1" charset="0"/>
                <a:ea typeface="ＭＳ Ｐゴシック" pitchFamily="1" charset="-128"/>
                <a:cs typeface="ＭＳ Ｐゴシック" pitchFamily="1" charset="-128"/>
              </a:rPr>
              <a:t>Size group: </a:t>
            </a:r>
            <a:r>
              <a:rPr lang="en-US" sz="1900" dirty="0">
                <a:latin typeface="Verdana" pitchFamily="1" charset="0"/>
                <a:ea typeface="ＭＳ Ｐゴシック" pitchFamily="1" charset="-128"/>
                <a:cs typeface="ＭＳ Ｐゴシック" pitchFamily="1" charset="-128"/>
              </a:rPr>
              <a:t>1-3</a:t>
            </a:r>
            <a:endParaRPr lang="en-US" sz="1800" b="1" dirty="0">
              <a:latin typeface="Verdana" pitchFamily="1" charset="0"/>
              <a:ea typeface="ＭＳ Ｐゴシック" pitchFamily="1" charset="-128"/>
              <a:cs typeface="ＭＳ Ｐゴシック" pitchFamily="1" charset="-128"/>
            </a:endParaRPr>
          </a:p>
          <a:p>
            <a:pPr>
              <a:lnSpc>
                <a:spcPct val="90000"/>
              </a:lnSpc>
            </a:pPr>
            <a:r>
              <a:rPr lang="en-US" sz="1900" b="1" dirty="0">
                <a:latin typeface="Verdana" pitchFamily="1" charset="0"/>
                <a:ea typeface="ＭＳ Ｐゴシック" pitchFamily="1" charset="-128"/>
                <a:cs typeface="ＭＳ Ｐゴシック" pitchFamily="1" charset="-128"/>
              </a:rPr>
              <a:t>Skills: </a:t>
            </a:r>
            <a:r>
              <a:rPr lang="en-US" sz="1900" dirty="0">
                <a:latin typeface="Verdana" pitchFamily="1" charset="0"/>
                <a:ea typeface="ＭＳ Ｐゴシック" pitchFamily="1" charset="-128"/>
                <a:cs typeface="ＭＳ Ｐゴシック" pitchFamily="1" charset="-128"/>
              </a:rPr>
              <a:t>programming and basics of machine learning</a:t>
            </a:r>
            <a:endParaRPr lang="en-US" sz="1800" b="1" dirty="0">
              <a:latin typeface="Verdana" pitchFamily="1" charset="0"/>
              <a:ea typeface="ＭＳ Ｐゴシック" pitchFamily="1" charset="-128"/>
              <a:cs typeface="ＭＳ Ｐゴシック" pitchFamily="1" charset="-128"/>
            </a:endParaRPr>
          </a:p>
          <a:p>
            <a:pPr>
              <a:lnSpc>
                <a:spcPct val="90000"/>
              </a:lnSpc>
            </a:pPr>
            <a:r>
              <a:rPr lang="en-US" sz="1900" b="1" dirty="0">
                <a:latin typeface="Verdana" pitchFamily="1" charset="0"/>
                <a:ea typeface="ＭＳ Ｐゴシック" pitchFamily="1" charset="-128"/>
                <a:cs typeface="ＭＳ Ｐゴシック" pitchFamily="1" charset="-128"/>
              </a:rPr>
              <a:t>Mentors: </a:t>
            </a:r>
            <a:r>
              <a:rPr lang="en-US" sz="1900" dirty="0">
                <a:latin typeface="Verdana" pitchFamily="1" charset="0"/>
                <a:ea typeface="ＭＳ Ｐゴシック" pitchFamily="1" charset="-128"/>
                <a:cs typeface="ＭＳ Ｐゴシック" pitchFamily="1" charset="-128"/>
              </a:rPr>
              <a:t>Bernhard Fuerst</a:t>
            </a:r>
            <a:r>
              <a:rPr lang="en-US" sz="1900">
                <a:latin typeface="Verdana" pitchFamily="1" charset="0"/>
                <a:ea typeface="ＭＳ Ｐゴシック" pitchFamily="1" charset="-128"/>
                <a:cs typeface="ＭＳ Ｐゴシック" pitchFamily="1" charset="-128"/>
              </a:rPr>
              <a:t>, Sing </a:t>
            </a:r>
            <a:r>
              <a:rPr lang="en-US" sz="1900" dirty="0">
                <a:latin typeface="Verdana" pitchFamily="1" charset="0"/>
                <a:ea typeface="ＭＳ Ｐゴシック" pitchFamily="1" charset="-128"/>
                <a:cs typeface="ＭＳ Ｐゴシック" pitchFamily="1" charset="-128"/>
              </a:rPr>
              <a:t>Chun Lee, </a:t>
            </a:r>
            <a:r>
              <a:rPr lang="en-US" sz="1900" dirty="0" err="1">
                <a:latin typeface="Verdana" pitchFamily="1" charset="0"/>
                <a:ea typeface="ＭＳ Ｐゴシック" pitchFamily="1" charset="-128"/>
                <a:cs typeface="ＭＳ Ｐゴシック" pitchFamily="1" charset="-128"/>
              </a:rPr>
              <a:t>Javad</a:t>
            </a:r>
            <a:r>
              <a:rPr lang="en-US" sz="1900" dirty="0">
                <a:latin typeface="Verdana" pitchFamily="1" charset="0"/>
                <a:ea typeface="ＭＳ Ｐゴシック" pitchFamily="1" charset="-128"/>
                <a:cs typeface="ＭＳ Ｐゴシック" pitchFamily="1" charset="-128"/>
              </a:rPr>
              <a:t> </a:t>
            </a:r>
            <a:r>
              <a:rPr lang="en-US" sz="1900" dirty="0" err="1">
                <a:latin typeface="Verdana" pitchFamily="1" charset="0"/>
                <a:ea typeface="ＭＳ Ｐゴシック" pitchFamily="1" charset="-128"/>
                <a:cs typeface="ＭＳ Ｐゴシック" pitchFamily="1" charset="-128"/>
              </a:rPr>
              <a:t>Fotouhi</a:t>
            </a:r>
            <a:br>
              <a:rPr lang="en-US" sz="1900" dirty="0">
                <a:latin typeface="Verdana" pitchFamily="1" charset="0"/>
                <a:ea typeface="ＭＳ Ｐゴシック" pitchFamily="1" charset="-128"/>
                <a:cs typeface="ＭＳ Ｐゴシック" pitchFamily="1" charset="-128"/>
              </a:rPr>
            </a:br>
            <a:r>
              <a:rPr lang="en-US" sz="1900" dirty="0">
                <a:latin typeface="Verdana" pitchFamily="1" charset="0"/>
                <a:ea typeface="ＭＳ Ｐゴシック" pitchFamily="1" charset="-128"/>
                <a:cs typeface="ＭＳ Ｐゴシック" pitchFamily="1" charset="-128"/>
              </a:rPr>
              <a:t>camp@jhu.edu</a:t>
            </a:r>
          </a:p>
        </p:txBody>
      </p:sp>
    </p:spTree>
  </p:cSld>
  <p:clrMapOvr>
    <a:masterClrMapping/>
  </p:clrMapOvr>
</p:sld>
</file>

<file path=ppt/theme/theme1.xml><?xml version="1.0" encoding="utf-8"?>
<a:theme xmlns:a="http://schemas.openxmlformats.org/drawingml/2006/main" name="CIS-Lecture">
  <a:themeElements>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IS-Lectu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lnDef>
  </a:objectDefaults>
  <a:extraClrSchemeLst>
    <a:extraClrScheme>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IS-Lectur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IS-Lectur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IS-Lectur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IS-Lectur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IS-Lectur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IS-Lectur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CIS-Lecture</Template>
  <TotalTime>5958</TotalTime>
  <Words>134</Words>
  <Application>Microsoft Office PowerPoint</Application>
  <PresentationFormat>On-screen Show (4:3)</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ＭＳ Ｐゴシック</vt:lpstr>
      <vt:lpstr>Arial</vt:lpstr>
      <vt:lpstr>Times New Roman</vt:lpstr>
      <vt:lpstr>Verdana</vt:lpstr>
      <vt:lpstr>CIS-Lecture</vt:lpstr>
      <vt:lpstr>Tracking of Orthopaedic Instruments in 3D Camera Views</vt:lpstr>
    </vt:vector>
  </TitlesOfParts>
  <Company>Johns Hopkins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Possible projects (examples)</dc:title>
  <dc:creator>R. H. Taylor</dc:creator>
  <cp:lastModifiedBy>Alexis Cheng</cp:lastModifiedBy>
  <cp:revision>74</cp:revision>
  <cp:lastPrinted>1998-01-12T19:42:20Z</cp:lastPrinted>
  <dcterms:created xsi:type="dcterms:W3CDTF">2014-01-14T11:21:36Z</dcterms:created>
  <dcterms:modified xsi:type="dcterms:W3CDTF">2017-02-02T18:07:32Z</dcterms:modified>
</cp:coreProperties>
</file>