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27" r:id="rId2"/>
    <p:sldId id="528" r:id="rId3"/>
    <p:sldId id="529" r:id="rId4"/>
    <p:sldId id="530" r:id="rId5"/>
    <p:sldId id="53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9" autoAdjust="0"/>
    <p:restoredTop sz="95326" autoAdjust="0"/>
  </p:normalViewPr>
  <p:slideViewPr>
    <p:cSldViewPr snapToGrid="0">
      <p:cViewPr>
        <p:scale>
          <a:sx n="66" d="100"/>
          <a:sy n="66" d="100"/>
        </p:scale>
        <p:origin x="-162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8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7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94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d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2"/>
                </a:solidFill>
              </a:rPr>
              <a:t>Engineering </a:t>
            </a:r>
            <a:r>
              <a:rPr lang="en-US" sz="1000" b="1" dirty="0">
                <a:solidFill>
                  <a:schemeClr val="bg2"/>
                </a:solidFill>
              </a:rPr>
              <a:t>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smtClean="0">
                <a:latin typeface="+mj-lt"/>
              </a:rPr>
              <a:t>CIS 2, Spring 2011 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8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9"/>
              <a:srcRect l="22560" t="19588" r="29205" b="37082"/>
              <a:stretch>
                <a:fillRect/>
              </a:stretch>
            </p:blipFill>
          </mc:Choice>
          <mc:Fallback>
            <p:blipFill>
              <a:blip r:embed="rId20"/>
              <a:srcRect l="22560" t="19588" r="29205" b="37082"/>
              <a:stretch>
                <a:fillRect/>
              </a:stretch>
            </p:blipFill>
          </mc:Fallback>
        </mc:AlternateContent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21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eng.uwaterloo.ca/~fhaque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550" y="423676"/>
            <a:ext cx="7772400" cy="927070"/>
          </a:xfrm>
        </p:spPr>
        <p:txBody>
          <a:bodyPr/>
          <a:lstStyle/>
          <a:p>
            <a:r>
              <a:rPr lang="en-US" dirty="0" smtClean="0"/>
              <a:t>Force Feedback of Dual Force-Sensing Instrument for Retinal Microsurgery</a:t>
            </a:r>
            <a:br>
              <a:rPr lang="en-US" dirty="0" smtClean="0"/>
            </a:br>
            <a:r>
              <a:rPr lang="en-US" sz="2000" b="0" dirty="0" err="1" smtClean="0"/>
              <a:t>Seo-Im</a:t>
            </a:r>
            <a:r>
              <a:rPr lang="en-US" sz="2000" b="0" dirty="0" smtClean="0"/>
              <a:t> Hong, Can Wang, Woo Yang</a:t>
            </a:r>
            <a:br>
              <a:rPr lang="en-US" sz="2000" b="0" dirty="0" smtClean="0"/>
            </a:br>
            <a:r>
              <a:rPr lang="en-US" sz="2000" b="0" dirty="0"/>
              <a:t>Mentors: </a:t>
            </a:r>
            <a:r>
              <a:rPr lang="en-US" sz="2000" b="0" dirty="0" err="1"/>
              <a:t>Xingchi</a:t>
            </a:r>
            <a:r>
              <a:rPr lang="en-US" sz="2000" b="0" dirty="0"/>
              <a:t> He, Dr. </a:t>
            </a:r>
            <a:r>
              <a:rPr lang="en-US" sz="2000" b="0" dirty="0" err="1"/>
              <a:t>Iulian</a:t>
            </a:r>
            <a:r>
              <a:rPr lang="en-US" sz="2000" b="0" dirty="0"/>
              <a:t> </a:t>
            </a:r>
            <a:r>
              <a:rPr lang="en-US" sz="2000" b="0" dirty="0" err="1"/>
              <a:t>Iordachita</a:t>
            </a:r>
            <a:r>
              <a:rPr lang="en-US" sz="2000" b="0" dirty="0"/>
              <a:t>, Dr. Russell </a:t>
            </a:r>
            <a:r>
              <a:rPr lang="en-US" sz="2000" b="0" dirty="0" smtClean="0"/>
              <a:t>Taylor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4074" y="1634579"/>
            <a:ext cx="4236231" cy="5223421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Goals: </a:t>
            </a:r>
          </a:p>
          <a:p>
            <a:r>
              <a:rPr lang="en" sz="2000" dirty="0" smtClean="0"/>
              <a:t>To </a:t>
            </a:r>
            <a:r>
              <a:rPr lang="en" sz="2000" dirty="0"/>
              <a:t>develop and assess different force feedback methods for a dual force sensing instrument for retinal </a:t>
            </a:r>
            <a:r>
              <a:rPr lang="en" sz="2000" dirty="0" smtClean="0"/>
              <a:t>microsurgery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Significance:</a:t>
            </a:r>
          </a:p>
          <a:p>
            <a:r>
              <a:rPr lang="en-US" sz="2000" dirty="0"/>
              <a:t>Assist with retina microsurgery that require accurate and precise movements</a:t>
            </a:r>
          </a:p>
          <a:p>
            <a:r>
              <a:rPr lang="en-US" sz="2000" dirty="0" smtClean="0"/>
              <a:t>Better understanding </a:t>
            </a:r>
            <a:r>
              <a:rPr lang="en-US" sz="2000" dirty="0"/>
              <a:t>of </a:t>
            </a:r>
            <a:r>
              <a:rPr lang="en-US" sz="2000" dirty="0" smtClean="0"/>
              <a:t>which  </a:t>
            </a:r>
            <a:r>
              <a:rPr lang="en-US" sz="2000" dirty="0"/>
              <a:t>feedback method is most efficient in alerting surgeons</a:t>
            </a:r>
          </a:p>
          <a:p>
            <a:pPr>
              <a:buNone/>
            </a:pPr>
            <a:r>
              <a:rPr lang="en-US" sz="2000" b="1" dirty="0" smtClean="0"/>
              <a:t>Results:</a:t>
            </a:r>
          </a:p>
          <a:p>
            <a:r>
              <a:rPr lang="en-US" sz="2000" dirty="0" smtClean="0"/>
              <a:t>50 mm radius of curvature and straight insertion </a:t>
            </a:r>
            <a:r>
              <a:rPr lang="en-US" sz="2000" smtClean="0"/>
              <a:t>was the best</a:t>
            </a: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 indent="-176213">
              <a:buNone/>
            </a:pPr>
            <a:endParaRPr lang="en-US" sz="2000" dirty="0" smtClean="0"/>
          </a:p>
        </p:txBody>
      </p:sp>
      <p:sp>
        <p:nvSpPr>
          <p:cNvPr id="7" name="Shape 78"/>
          <p:cNvSpPr/>
          <p:nvPr/>
        </p:nvSpPr>
        <p:spPr>
          <a:xfrm>
            <a:off x="4781065" y="1628016"/>
            <a:ext cx="3477563" cy="23488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74" y="3976913"/>
            <a:ext cx="3396343" cy="2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Project Summary</a:t>
            </a:r>
          </a:p>
        </p:txBody>
      </p:sp>
      <p:sp>
        <p:nvSpPr>
          <p:cNvPr id="44" name="Shape 44"/>
          <p:cNvSpPr/>
          <p:nvPr/>
        </p:nvSpPr>
        <p:spPr>
          <a:xfrm>
            <a:off x="6867525" y="274637"/>
            <a:ext cx="1819275" cy="485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Shape 53"/>
          <p:cNvSpPr txBox="1">
            <a:spLocks/>
          </p:cNvSpPr>
          <p:nvPr/>
        </p:nvSpPr>
        <p:spPr>
          <a:xfrm>
            <a:off x="443753" y="1947333"/>
            <a:ext cx="42501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/>
            <a:r>
              <a:rPr lang="en" sz="2400" dirty="0" smtClean="0">
                <a:solidFill>
                  <a:srgbClr val="333333"/>
                </a:solidFill>
              </a:rPr>
              <a:t>Delicate manipulation of retinal tissue</a:t>
            </a:r>
          </a:p>
          <a:p>
            <a:pPr marL="457200" indent="-381000"/>
            <a:r>
              <a:rPr lang="en" sz="2400" dirty="0" smtClean="0">
                <a:solidFill>
                  <a:srgbClr val="333333"/>
                </a:solidFill>
              </a:rPr>
              <a:t>Very low interaction forces (below human perception threshold)</a:t>
            </a:r>
          </a:p>
          <a:p>
            <a:pPr marL="457200" indent="-381000"/>
            <a:r>
              <a:rPr lang="en" sz="2400" dirty="0" smtClean="0">
                <a:solidFill>
                  <a:srgbClr val="333333"/>
                </a:solidFill>
              </a:rPr>
              <a:t>Need for a force-sensing surgical instrument to measure forces of the tool tip during surgery</a:t>
            </a:r>
          </a:p>
          <a:p>
            <a:pPr marL="457200" indent="-381000"/>
            <a:r>
              <a:rPr lang="en" sz="2400" dirty="0" smtClean="0">
                <a:solidFill>
                  <a:srgbClr val="333333"/>
                </a:solidFill>
              </a:rPr>
              <a:t>Challenges: Force feedback for tool shaft and tip force</a:t>
            </a:r>
            <a:endParaRPr lang="en" sz="2400" dirty="0">
              <a:solidFill>
                <a:srgbClr val="333333"/>
              </a:solidFill>
            </a:endParaRPr>
          </a:p>
        </p:txBody>
      </p:sp>
      <p:sp>
        <p:nvSpPr>
          <p:cNvPr id="7" name="Shape 55"/>
          <p:cNvSpPr/>
          <p:nvPr/>
        </p:nvSpPr>
        <p:spPr>
          <a:xfrm>
            <a:off x="5003706" y="2141460"/>
            <a:ext cx="3383382" cy="26319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" name="Shape 56"/>
          <p:cNvSpPr/>
          <p:nvPr/>
        </p:nvSpPr>
        <p:spPr>
          <a:xfrm>
            <a:off x="4799922" y="4545531"/>
            <a:ext cx="3790950" cy="19907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253786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600" dirty="0" smtClean="0"/>
              <a:t>Background</a:t>
            </a:r>
            <a:endParaRPr lang="en" sz="3600" dirty="0"/>
          </a:p>
          <a:p>
            <a:pPr>
              <a:buNone/>
            </a:pPr>
            <a:r>
              <a:rPr lang="en" sz="3600" dirty="0"/>
              <a:t>Importance of Force Feedback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2022507"/>
            <a:ext cx="39657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429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333333"/>
                </a:solidFill>
              </a:rPr>
              <a:t>
Surgeons cannot "feel" the surgery itself</a:t>
            </a:r>
          </a:p>
          <a:p>
            <a:pPr marL="914400" lvl="1" indent="-3429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333333"/>
                </a:solidFill>
              </a:rPr>
              <a:t>Loss of depth perception, dexterity, sense of touch, straightforward hand-eye coordination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333333"/>
                </a:solidFill>
              </a:rPr>
              <a:t>Desirable to have force feedback to assist with vision feedback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333333"/>
                </a:solidFill>
              </a:rPr>
              <a:t>Force feedback: counter pressure / movement, or alarm system to the force applied by the surgeon</a:t>
            </a:r>
          </a:p>
        </p:txBody>
      </p:sp>
      <p:sp>
        <p:nvSpPr>
          <p:cNvPr id="51" name="Shape 51"/>
          <p:cNvSpPr/>
          <p:nvPr/>
        </p:nvSpPr>
        <p:spPr>
          <a:xfrm>
            <a:off x="6867525" y="274637"/>
            <a:ext cx="1819275" cy="485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2" name="Shape 52"/>
          <p:cNvSpPr/>
          <p:nvPr/>
        </p:nvSpPr>
        <p:spPr>
          <a:xfrm>
            <a:off x="4422900" y="2616320"/>
            <a:ext cx="4224857" cy="31478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3" name="Shape 53"/>
          <p:cNvSpPr txBox="1"/>
          <p:nvPr/>
        </p:nvSpPr>
        <p:spPr>
          <a:xfrm>
            <a:off x="920625" y="760412"/>
            <a:ext cx="80889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333333"/>
                </a:solidFill>
              </a:rPr>
              <a:t>Limitations to current robotic surgery (including eye microsurgey)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5486400" y="5764157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image taken from </a:t>
            </a:r>
            <a:r>
              <a:rPr lang="en" sz="1000" u="sng">
                <a:solidFill>
                  <a:srgbClr val="0065CC"/>
                </a:solidFill>
                <a:hlinkClick r:id="rId5"/>
              </a:rPr>
              <a:t>http://www.eng.uwaterloo.ca/~fhaque/</a:t>
            </a:r>
          </a:p>
        </p:txBody>
      </p:sp>
    </p:spTree>
    <p:extLst>
      <p:ext uri="{BB962C8B-B14F-4D97-AF65-F5344CB8AC3E}">
        <p14:creationId xmlns:p14="http://schemas.microsoft.com/office/powerpoint/2010/main" val="10020555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600" dirty="0" smtClean="0"/>
              <a:t>Vibrotactile Motor</a:t>
            </a:r>
            <a:endParaRPr lang="en" sz="3600" dirty="0"/>
          </a:p>
        </p:txBody>
      </p:sp>
      <p:sp>
        <p:nvSpPr>
          <p:cNvPr id="80" name="Shape 80"/>
          <p:cNvSpPr/>
          <p:nvPr/>
        </p:nvSpPr>
        <p:spPr>
          <a:xfrm>
            <a:off x="6867525" y="274637"/>
            <a:ext cx="1819275" cy="485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81" y="2098385"/>
            <a:ext cx="5630114" cy="42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2012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600" dirty="0" smtClean="0"/>
              <a:t>Background</a:t>
            </a:r>
            <a:endParaRPr lang="en" sz="3600" dirty="0"/>
          </a:p>
          <a:p>
            <a:pPr>
              <a:buNone/>
            </a:pPr>
            <a:r>
              <a:rPr lang="en" sz="3600" dirty="0"/>
              <a:t>Force Feedback Methods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108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333333"/>
                </a:solidFill>
              </a:rPr>
              <a:t>Auditory feedback: alarm surgeons if tool force extends beyond threshold</a:t>
            </a:r>
          </a:p>
          <a:p>
            <a:pPr marL="914400" lvl="1" indent="-381000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333333"/>
                </a:solidFill>
              </a:rPr>
              <a:t>Reduce chance of retinal damage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333333"/>
                </a:solidFill>
              </a:rPr>
              <a:t>Haptic feedback: exert opposing force to surgeon's hand</a:t>
            </a:r>
          </a:p>
          <a:p>
            <a:pPr marL="914400" lvl="1" indent="-381000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333333"/>
                </a:solidFill>
              </a:rPr>
              <a:t>Increase safety of the operation</a:t>
            </a:r>
          </a:p>
          <a:p>
            <a:endParaRPr lang="en" sz="2400">
              <a:solidFill>
                <a:srgbClr val="333333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5260037" y="1947332"/>
            <a:ext cx="2878038" cy="20984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5287850" y="4045800"/>
            <a:ext cx="2875042" cy="20877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6867525" y="274637"/>
            <a:ext cx="1819275" cy="4857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81" name="Shape 81"/>
          <p:cNvSpPr txBox="1"/>
          <p:nvPr/>
        </p:nvSpPr>
        <p:spPr>
          <a:xfrm>
            <a:off x="5406492" y="6133509"/>
            <a:ext cx="2847599" cy="473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Images of the eye robot from(3) credits to ICRA </a:t>
            </a:r>
          </a:p>
        </p:txBody>
      </p:sp>
    </p:spTree>
    <p:extLst>
      <p:ext uri="{BB962C8B-B14F-4D97-AF65-F5344CB8AC3E}">
        <p14:creationId xmlns:p14="http://schemas.microsoft.com/office/powerpoint/2010/main" val="415474607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85</TotalTime>
  <Words>177</Words>
  <Application>Microsoft Office PowerPoint</Application>
  <PresentationFormat>On-screen Show (4:3)</PresentationFormat>
  <Paragraphs>29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ERC 2010 Talk Template</vt:lpstr>
      <vt:lpstr>Force Feedback of Dual Force-Sensing Instrument for Retinal Microsurgery Seo-Im Hong, Can Wang, Woo Yang Mentors: Xingchi He, Dr. Iulian Iordachita, Dr. Russell Taylor</vt:lpstr>
      <vt:lpstr>Project Summary</vt:lpstr>
      <vt:lpstr>Background Importance of Force Feedback</vt:lpstr>
      <vt:lpstr>Vibrotactile Motor</vt:lpstr>
      <vt:lpstr>Background Force Feedback Methods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Sally Hong</cp:lastModifiedBy>
  <cp:revision>11</cp:revision>
  <cp:lastPrinted>2010-08-24T19:06:24Z</cp:lastPrinted>
  <dcterms:created xsi:type="dcterms:W3CDTF">2013-04-23T14:35:11Z</dcterms:created>
  <dcterms:modified xsi:type="dcterms:W3CDTF">2013-05-06T04:34:34Z</dcterms:modified>
</cp:coreProperties>
</file>