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81" r:id="rId9"/>
    <p:sldId id="277" r:id="rId10"/>
    <p:sldId id="280" r:id="rId11"/>
    <p:sldId id="278" r:id="rId12"/>
    <p:sldId id="291" r:id="rId13"/>
    <p:sldId id="290" r:id="rId14"/>
    <p:sldId id="279" r:id="rId15"/>
    <p:sldId id="289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264478"/>
    <a:srgbClr val="2A4C87"/>
    <a:srgbClr val="2F5494"/>
    <a:srgbClr val="122039"/>
    <a:srgbClr val="2C4F8C"/>
    <a:srgbClr val="223D6C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/>
    <p:restoredTop sz="79202"/>
  </p:normalViewPr>
  <p:slideViewPr>
    <p:cSldViewPr snapToGrid="0" snapToObjects="1">
      <p:cViewPr>
        <p:scale>
          <a:sx n="90" d="100"/>
          <a:sy n="90" d="100"/>
        </p:scale>
        <p:origin x="42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E3A57-47EB-2E48-B0BC-B36E47D4D8F7}" type="datetimeFigureOut">
              <a:rPr lang="en-US" smtClean="0"/>
              <a:t>4/2/15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92D40-1755-DA4F-BE8B-7F770391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0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CCI =</a:t>
            </a:r>
            <a:r>
              <a:rPr lang="en-US" baseline="0" dirty="0" smtClean="0"/>
              <a:t> </a:t>
            </a:r>
            <a:r>
              <a:rPr lang="en-US" dirty="0" smtClean="0"/>
              <a:t>Customized Cranial </a:t>
            </a:r>
            <a:r>
              <a:rPr lang="en-US" dirty="0" err="1" smtClean="0"/>
              <a:t>Impant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92D40-1755-DA4F-BE8B-7F77039155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8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Ground</a:t>
            </a:r>
            <a:r>
              <a:rPr lang="en-US" baseline="0" dirty="0" smtClean="0"/>
              <a:t> truth skull was generated from compilation of CT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92D40-1755-DA4F-BE8B-7F77039155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1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74030"/>
            <a:ext cx="12192000" cy="5839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785278"/>
            <a:ext cx="12192000" cy="1117036"/>
            <a:chOff x="0" y="5852552"/>
            <a:chExt cx="12192000" cy="1117036"/>
          </a:xfrm>
        </p:grpSpPr>
        <p:sp>
          <p:nvSpPr>
            <p:cNvPr id="8" name="Rectangle 7"/>
            <p:cNvSpPr/>
            <p:nvPr/>
          </p:nvSpPr>
          <p:spPr>
            <a:xfrm>
              <a:off x="0" y="6015128"/>
              <a:ext cx="12192000" cy="820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JHMlog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2470" y="6168996"/>
              <a:ext cx="2314388" cy="512533"/>
            </a:xfrm>
            <a:prstGeom prst="rect">
              <a:avLst/>
            </a:prstGeom>
          </p:spPr>
        </p:pic>
        <p:pic>
          <p:nvPicPr>
            <p:cNvPr id="10" name="Picture 9" descr="apl.logo.small.horizontal.blu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52552"/>
              <a:ext cx="2710330" cy="1117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057"/>
            <a:ext cx="12192000" cy="1452282"/>
          </a:xfrm>
          <a:prstGeom prst="rect">
            <a:avLst/>
          </a:prstGeom>
          <a:solidFill>
            <a:srgbClr val="264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2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28464"/>
          </a:xfrm>
        </p:spPr>
        <p:txBody>
          <a:bodyPr/>
          <a:lstStyle>
            <a:lvl2pPr marL="685800" indent="-228600">
              <a:buSzPct val="80000"/>
              <a:buFont typeface="Courier New" charset="0"/>
              <a:buChar char="o"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 marL="1600200" indent="-228600">
              <a:buSzPct val="80000"/>
              <a:buFont typeface="Courier New" charset="0"/>
              <a:buChar char="o"/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5785278"/>
            <a:ext cx="12192000" cy="1117036"/>
            <a:chOff x="0" y="5852552"/>
            <a:chExt cx="12192000" cy="1117036"/>
          </a:xfrm>
        </p:grpSpPr>
        <p:sp>
          <p:nvSpPr>
            <p:cNvPr id="13" name="Rectangle 12"/>
            <p:cNvSpPr/>
            <p:nvPr/>
          </p:nvSpPr>
          <p:spPr>
            <a:xfrm>
              <a:off x="0" y="6015128"/>
              <a:ext cx="12192000" cy="820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JHMlog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2470" y="6168996"/>
              <a:ext cx="2314388" cy="512533"/>
            </a:xfrm>
            <a:prstGeom prst="rect">
              <a:avLst/>
            </a:prstGeom>
          </p:spPr>
        </p:pic>
        <p:pic>
          <p:nvPicPr>
            <p:cNvPr id="15" name="Picture 14" descr="apl.logo.small.horizontal.blu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52552"/>
              <a:ext cx="2710330" cy="1117036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 userDrawn="1"/>
        </p:nvGrpSpPr>
        <p:grpSpPr>
          <a:xfrm>
            <a:off x="-3681" y="6581001"/>
            <a:ext cx="12284151" cy="276999"/>
            <a:chOff x="-3681" y="6581001"/>
            <a:chExt cx="12284151" cy="276999"/>
          </a:xfrm>
        </p:grpSpPr>
        <p:sp>
          <p:nvSpPr>
            <p:cNvPr id="44" name="TextBox 43"/>
            <p:cNvSpPr txBox="1"/>
            <p:nvPr/>
          </p:nvSpPr>
          <p:spPr>
            <a:xfrm>
              <a:off x="1354666" y="6581001"/>
              <a:ext cx="770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Summary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1286" y="6581001"/>
              <a:ext cx="834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  Overview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09333" y="6581001"/>
              <a:ext cx="708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Progress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53491" y="6591511"/>
              <a:ext cx="8723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+mj-lt"/>
                </a:rPr>
                <a:t>Deliverables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72828" y="6581001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Timeline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465632" y="6581001"/>
              <a:ext cx="8148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Upcoming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3681" y="6581001"/>
              <a:ext cx="513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Team</a:t>
              </a:r>
              <a:endParaRPr lang="en-US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9107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274030"/>
            <a:ext cx="12192000" cy="5839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64DE79-268F-4C1A-8933-263129D2AF90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785278"/>
            <a:ext cx="12192000" cy="1117036"/>
            <a:chOff x="0" y="5852552"/>
            <a:chExt cx="12192000" cy="1117036"/>
          </a:xfrm>
        </p:grpSpPr>
        <p:sp>
          <p:nvSpPr>
            <p:cNvPr id="24" name="Rectangle 23"/>
            <p:cNvSpPr/>
            <p:nvPr/>
          </p:nvSpPr>
          <p:spPr>
            <a:xfrm>
              <a:off x="0" y="6015128"/>
              <a:ext cx="12192000" cy="820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JHMlog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2470" y="6168996"/>
              <a:ext cx="2314388" cy="512533"/>
            </a:xfrm>
            <a:prstGeom prst="rect">
              <a:avLst/>
            </a:prstGeom>
          </p:spPr>
        </p:pic>
        <p:pic>
          <p:nvPicPr>
            <p:cNvPr id="26" name="Picture 25" descr="apl.logo.small.horizontal.blu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52552"/>
              <a:ext cx="2710330" cy="111703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-3681" y="6581001"/>
            <a:ext cx="12284151" cy="276999"/>
            <a:chOff x="-3681" y="6581001"/>
            <a:chExt cx="12284151" cy="276999"/>
          </a:xfrm>
        </p:grpSpPr>
        <p:sp>
          <p:nvSpPr>
            <p:cNvPr id="36" name="TextBox 35"/>
            <p:cNvSpPr txBox="1"/>
            <p:nvPr/>
          </p:nvSpPr>
          <p:spPr>
            <a:xfrm>
              <a:off x="1354666" y="6581001"/>
              <a:ext cx="770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Summary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1286" y="6581001"/>
              <a:ext cx="834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  Overview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09333" y="6581001"/>
              <a:ext cx="708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Progress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53491" y="6591511"/>
              <a:ext cx="8723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+mj-lt"/>
                </a:rPr>
                <a:t>Deliverables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2828" y="6581001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Timeline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465632" y="6581001"/>
              <a:ext cx="8148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Upcoming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3681" y="6581001"/>
              <a:ext cx="513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Team</a:t>
              </a:r>
              <a:endParaRPr lang="en-US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057"/>
            <a:ext cx="12192000" cy="1452282"/>
          </a:xfrm>
          <a:prstGeom prst="rect">
            <a:avLst/>
          </a:prstGeom>
          <a:solidFill>
            <a:srgbClr val="264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2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73848"/>
          </a:xfrm>
        </p:spPr>
        <p:txBody>
          <a:bodyPr/>
          <a:lstStyle>
            <a:lvl2pPr marL="685800" indent="-228600">
              <a:buSzPct val="80000"/>
              <a:buFont typeface="Courier New" charset="0"/>
              <a:buChar char="o"/>
              <a:defRPr/>
            </a:lvl2pPr>
            <a:lvl4pPr marL="1600200" indent="-228600">
              <a:buSzPct val="80000"/>
              <a:buFont typeface="Courier New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73848"/>
          </a:xfrm>
        </p:spPr>
        <p:txBody>
          <a:bodyPr/>
          <a:lstStyle>
            <a:lvl2pPr marL="685800" indent="-228600">
              <a:buSzPct val="80000"/>
              <a:buFont typeface="Courier New" charset="0"/>
              <a:buChar char="o"/>
              <a:defRPr/>
            </a:lvl2pPr>
            <a:lvl4pPr marL="1600200" indent="-228600">
              <a:buSzPct val="80000"/>
              <a:buFont typeface="Courier New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5785278"/>
            <a:ext cx="12192000" cy="1117036"/>
            <a:chOff x="0" y="5852552"/>
            <a:chExt cx="12192000" cy="1117036"/>
          </a:xfrm>
        </p:grpSpPr>
        <p:sp>
          <p:nvSpPr>
            <p:cNvPr id="14" name="Rectangle 13"/>
            <p:cNvSpPr/>
            <p:nvPr/>
          </p:nvSpPr>
          <p:spPr>
            <a:xfrm>
              <a:off x="0" y="6015128"/>
              <a:ext cx="12192000" cy="820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JHMlog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2470" y="6168996"/>
              <a:ext cx="2314388" cy="512533"/>
            </a:xfrm>
            <a:prstGeom prst="rect">
              <a:avLst/>
            </a:prstGeom>
          </p:spPr>
        </p:pic>
        <p:pic>
          <p:nvPicPr>
            <p:cNvPr id="16" name="Picture 15" descr="apl.logo.small.horizontal.blu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52552"/>
              <a:ext cx="2710330" cy="111703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 userDrawn="1"/>
        </p:nvGrpSpPr>
        <p:grpSpPr>
          <a:xfrm>
            <a:off x="-3681" y="6581001"/>
            <a:ext cx="12284151" cy="276999"/>
            <a:chOff x="-3681" y="6581001"/>
            <a:chExt cx="12284151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1354666" y="6581001"/>
              <a:ext cx="770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Summary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1286" y="6581001"/>
              <a:ext cx="834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  Overview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09333" y="6581001"/>
              <a:ext cx="708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Progress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53491" y="6591511"/>
              <a:ext cx="8723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+mj-lt"/>
                </a:rPr>
                <a:t>Deliverables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072828" y="6581001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Timeline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465632" y="6581001"/>
              <a:ext cx="8148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Upcoming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3681" y="6581001"/>
              <a:ext cx="513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Team</a:t>
              </a:r>
              <a:endParaRPr lang="en-US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057"/>
            <a:ext cx="12192000" cy="1452282"/>
          </a:xfrm>
          <a:prstGeom prst="rect">
            <a:avLst/>
          </a:prstGeom>
          <a:solidFill>
            <a:srgbClr val="264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902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6759"/>
          </a:xfrm>
        </p:spPr>
        <p:txBody>
          <a:bodyPr/>
          <a:lstStyle>
            <a:lvl2pPr marL="685800" indent="-228600">
              <a:buSzPct val="80000"/>
              <a:buFont typeface="Courier New" charset="0"/>
              <a:buChar char="o"/>
              <a:defRPr/>
            </a:lvl2pPr>
            <a:lvl4pPr marL="1600200" indent="-228600">
              <a:buSzPct val="80000"/>
              <a:buFont typeface="Courier New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6759"/>
          </a:xfrm>
        </p:spPr>
        <p:txBody>
          <a:bodyPr/>
          <a:lstStyle>
            <a:lvl2pPr marL="685800" indent="-228600">
              <a:buSzPct val="80000"/>
              <a:buFont typeface="Courier New" charset="0"/>
              <a:buChar char="o"/>
              <a:defRPr/>
            </a:lvl2pPr>
            <a:lvl4pPr marL="1600200" indent="-228600">
              <a:buSzPct val="80000"/>
              <a:buFont typeface="Courier New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5785278"/>
            <a:ext cx="12192000" cy="1117036"/>
            <a:chOff x="0" y="5852552"/>
            <a:chExt cx="12192000" cy="1117036"/>
          </a:xfrm>
        </p:grpSpPr>
        <p:sp>
          <p:nvSpPr>
            <p:cNvPr id="16" name="Rectangle 15"/>
            <p:cNvSpPr/>
            <p:nvPr/>
          </p:nvSpPr>
          <p:spPr>
            <a:xfrm>
              <a:off x="0" y="6015128"/>
              <a:ext cx="12192000" cy="820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JHMlog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2470" y="6168996"/>
              <a:ext cx="2314388" cy="512533"/>
            </a:xfrm>
            <a:prstGeom prst="rect">
              <a:avLst/>
            </a:prstGeom>
          </p:spPr>
        </p:pic>
        <p:pic>
          <p:nvPicPr>
            <p:cNvPr id="18" name="Picture 17" descr="apl.logo.small.horizontal.blu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52552"/>
              <a:ext cx="2710330" cy="111703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-3681" y="6581001"/>
            <a:ext cx="12284151" cy="276999"/>
            <a:chOff x="-3681" y="6581001"/>
            <a:chExt cx="12284151" cy="276999"/>
          </a:xfrm>
        </p:grpSpPr>
        <p:sp>
          <p:nvSpPr>
            <p:cNvPr id="36" name="TextBox 35"/>
            <p:cNvSpPr txBox="1"/>
            <p:nvPr/>
          </p:nvSpPr>
          <p:spPr>
            <a:xfrm>
              <a:off x="1354666" y="6581001"/>
              <a:ext cx="770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Summary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1286" y="6581001"/>
              <a:ext cx="834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  Overview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09333" y="6581001"/>
              <a:ext cx="708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Progress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53491" y="6591511"/>
              <a:ext cx="8723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+mj-lt"/>
                </a:rPr>
                <a:t>Deliverables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2828" y="6581001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Timeline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465632" y="6581001"/>
              <a:ext cx="8148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Upcoming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3681" y="6581001"/>
              <a:ext cx="513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Team</a:t>
              </a:r>
              <a:endParaRPr lang="en-US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0">
              <a:schemeClr val="accent1">
                <a:lumMod val="50000"/>
              </a:schemeClr>
            </a:gs>
            <a:gs pos="100000">
              <a:schemeClr val="accent5">
                <a:lumMod val="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0">
              <a:schemeClr val="accent1">
                <a:lumMod val="50000"/>
              </a:schemeClr>
            </a:gs>
            <a:gs pos="71000">
              <a:srgbClr val="264478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3D Scanning Applications for Intraoperative Cranioplasty Implant Modification</a:t>
            </a:r>
            <a:endParaRPr lang="en-US" sz="4800" dirty="0"/>
          </a:p>
        </p:txBody>
      </p:sp>
      <p:sp>
        <p:nvSpPr>
          <p:cNvPr id="4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441481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Alex Mathews </a:t>
            </a:r>
            <a:r>
              <a:rPr lang="en-US" b="1" dirty="0" smtClean="0"/>
              <a:t>∙</a:t>
            </a:r>
            <a:r>
              <a:rPr lang="en-US" sz="2000" dirty="0" smtClean="0"/>
              <a:t> Joshua You</a:t>
            </a:r>
          </a:p>
          <a:p>
            <a:r>
              <a:rPr lang="en-US" sz="2000" dirty="0" smtClean="0"/>
              <a:t>Computer Integrated Surgery 2015</a:t>
            </a:r>
          </a:p>
          <a:p>
            <a:r>
              <a:rPr lang="en-US" sz="2000" dirty="0" smtClean="0"/>
              <a:t>Mentors: Dr. Armand, Dr. Gordon, Dr. Murphy, Captain Grant</a:t>
            </a:r>
          </a:p>
        </p:txBody>
      </p:sp>
    </p:spTree>
    <p:extLst>
      <p:ext uri="{BB962C8B-B14F-4D97-AF65-F5344CB8AC3E}">
        <p14:creationId xmlns:p14="http://schemas.microsoft.com/office/powerpoint/2010/main" val="20041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––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Integration – Surgical Workflow</a:t>
            </a:r>
            <a:endParaRPr lang="en-US" dirty="0"/>
          </a:p>
        </p:txBody>
      </p:sp>
      <p:sp>
        <p:nvSpPr>
          <p:cNvPr id="5" name="PB"/>
          <p:cNvSpPr/>
          <p:nvPr/>
        </p:nvSpPr>
        <p:spPr>
          <a:xfrm>
            <a:off x="0" y="6807200"/>
            <a:ext cx="7450667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78170" y="5122628"/>
            <a:ext cx="582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* Only necessary if required by CT surface </a:t>
            </a:r>
            <a:r>
              <a:rPr lang="en-US" dirty="0">
                <a:latin typeface="+mj-lt"/>
              </a:rPr>
              <a:t>m</a:t>
            </a:r>
            <a:r>
              <a:rPr lang="en-US" dirty="0" smtClean="0">
                <a:latin typeface="+mj-lt"/>
              </a:rPr>
              <a:t>odel registration</a:t>
            </a:r>
            <a:endParaRPr lang="en-US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78169" y="5518807"/>
            <a:ext cx="823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** Requires Preoperative 3D Scan if facial structures hidden due to patient positioning</a:t>
            </a:r>
            <a:endParaRPr lang="en-US" dirty="0">
              <a:latin typeface="+mj-lt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56141" y="1755854"/>
            <a:ext cx="2375937" cy="3706607"/>
            <a:chOff x="613300" y="1865376"/>
            <a:chExt cx="2375937" cy="3706607"/>
          </a:xfrm>
        </p:grpSpPr>
        <p:grpSp>
          <p:nvGrpSpPr>
            <p:cNvPr id="34" name="Group 33"/>
            <p:cNvGrpSpPr/>
            <p:nvPr/>
          </p:nvGrpSpPr>
          <p:grpSpPr>
            <a:xfrm>
              <a:off x="613300" y="1865376"/>
              <a:ext cx="2375937" cy="3706607"/>
              <a:chOff x="613300" y="1865376"/>
              <a:chExt cx="2375937" cy="3706607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13300" y="1865376"/>
                <a:ext cx="2375937" cy="370660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508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89159" y="2749041"/>
                <a:ext cx="2283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Preoperative CT Scan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25605" y="2009441"/>
                <a:ext cx="18108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sng" dirty="0" smtClean="0"/>
                  <a:t>Before Surgery</a:t>
                </a:r>
                <a:endParaRPr lang="en-US" sz="2000" b="1" u="sng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2834" y="3487294"/>
                <a:ext cx="2316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CT Surface Model Built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89337" y="4221248"/>
                <a:ext cx="18834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Implant Designed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59392" y="4963770"/>
                <a:ext cx="1943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Implant Fabricated</a:t>
                </a:r>
                <a:endParaRPr lang="en-US" dirty="0"/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>
              <a:off x="1737360" y="3137807"/>
              <a:ext cx="0" cy="358945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737360" y="3897526"/>
              <a:ext cx="0" cy="358945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737360" y="4619825"/>
              <a:ext cx="0" cy="358945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437523" y="1752153"/>
            <a:ext cx="2513937" cy="2212849"/>
            <a:chOff x="6145410" y="1865376"/>
            <a:chExt cx="2513937" cy="2212849"/>
          </a:xfrm>
        </p:grpSpPr>
        <p:grpSp>
          <p:nvGrpSpPr>
            <p:cNvPr id="31" name="Group 30"/>
            <p:cNvGrpSpPr/>
            <p:nvPr/>
          </p:nvGrpSpPr>
          <p:grpSpPr>
            <a:xfrm>
              <a:off x="6145410" y="1865376"/>
              <a:ext cx="2513937" cy="2212849"/>
              <a:chOff x="5968254" y="1793863"/>
              <a:chExt cx="2513937" cy="2212849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5968254" y="1793863"/>
                <a:ext cx="2434685" cy="2212849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508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32873" y="1985078"/>
                <a:ext cx="2255968" cy="40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sng" dirty="0" smtClean="0"/>
                  <a:t>Surgery</a:t>
                </a:r>
                <a:endParaRPr lang="en-US" sz="2000" b="1" u="sng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978236" y="2751826"/>
                <a:ext cx="2503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Skull Fragment </a:t>
                </a:r>
                <a:r>
                  <a:rPr lang="en-US" dirty="0"/>
                  <a:t>R</a:t>
                </a:r>
                <a:r>
                  <a:rPr lang="en-US" dirty="0" smtClean="0"/>
                  <a:t>emoved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032873" y="3480103"/>
                <a:ext cx="23154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Intraoperative 3D Scan</a:t>
                </a:r>
                <a:endParaRPr lang="en-US" dirty="0"/>
              </a:p>
            </p:txBody>
          </p:sp>
        </p:grpSp>
        <p:cxnSp>
          <p:nvCxnSpPr>
            <p:cNvPr id="45" name="Straight Arrow Connector 44"/>
            <p:cNvCxnSpPr/>
            <p:nvPr/>
          </p:nvCxnSpPr>
          <p:spPr>
            <a:xfrm>
              <a:off x="7321296" y="3240726"/>
              <a:ext cx="0" cy="358945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496832" y="1755854"/>
            <a:ext cx="2375937" cy="3002203"/>
            <a:chOff x="3405561" y="1865376"/>
            <a:chExt cx="2375937" cy="3002203"/>
          </a:xfrm>
        </p:grpSpPr>
        <p:grpSp>
          <p:nvGrpSpPr>
            <p:cNvPr id="33" name="Group 32"/>
            <p:cNvGrpSpPr/>
            <p:nvPr/>
          </p:nvGrpSpPr>
          <p:grpSpPr>
            <a:xfrm>
              <a:off x="3405561" y="1865376"/>
              <a:ext cx="2375937" cy="3002203"/>
              <a:chOff x="3405561" y="1865376"/>
              <a:chExt cx="2375937" cy="300220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3405561" y="1865376"/>
                <a:ext cx="2375937" cy="300220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508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725333" y="2009441"/>
                <a:ext cx="18108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sng" dirty="0" smtClean="0"/>
                  <a:t>Surgery Prep</a:t>
                </a:r>
                <a:endParaRPr lang="en-US" sz="2000" b="1" u="sng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28973" y="2744772"/>
                <a:ext cx="14035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Head Shaved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80035" y="4221248"/>
                <a:ext cx="2301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Preoperative 3D Scan*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669542" y="3480103"/>
                <a:ext cx="1922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Reflective Markers</a:t>
                </a:r>
                <a:endParaRPr lang="en-US" dirty="0"/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>
              <a:off x="4578096" y="3156381"/>
              <a:ext cx="0" cy="358945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578096" y="3870453"/>
              <a:ext cx="0" cy="358945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9436962" y="1752153"/>
            <a:ext cx="2486500" cy="3310428"/>
            <a:chOff x="8953989" y="1865376"/>
            <a:chExt cx="2486500" cy="3310428"/>
          </a:xfrm>
        </p:grpSpPr>
        <p:sp>
          <p:nvSpPr>
            <p:cNvPr id="30" name="Rounded Rectangle 29"/>
            <p:cNvSpPr/>
            <p:nvPr/>
          </p:nvSpPr>
          <p:spPr>
            <a:xfrm>
              <a:off x="8953989" y="1865376"/>
              <a:ext cx="2375937" cy="33104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212646" y="2787049"/>
              <a:ext cx="22278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Registration to CT Surface Model**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013654" y="4439351"/>
              <a:ext cx="2320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Defect CT Coordinates </a:t>
              </a:r>
            </a:p>
            <a:p>
              <a:pPr algn="ctr"/>
              <a:r>
                <a:rPr lang="en-US" dirty="0" smtClean="0"/>
                <a:t>Identified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92035" y="3698206"/>
              <a:ext cx="1963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Crest Identification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58373" y="2045904"/>
              <a:ext cx="1967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/>
                <a:t>Intraoperative Processing</a:t>
              </a:r>
              <a:endParaRPr lang="en-US" b="1" u="sng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10125456" y="4087179"/>
              <a:ext cx="0" cy="358945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0125456" y="3397156"/>
              <a:ext cx="0" cy="358945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ight Arrow 58"/>
          <p:cNvSpPr/>
          <p:nvPr/>
        </p:nvSpPr>
        <p:spPr>
          <a:xfrm>
            <a:off x="2996593" y="2420883"/>
            <a:ext cx="434295" cy="117742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5946970" y="2423443"/>
            <a:ext cx="434295" cy="117742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>
            <a:off x="8951832" y="2400320"/>
            <a:ext cx="434295" cy="117742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––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Integration </a:t>
            </a:r>
            <a:r>
              <a:rPr lang="en-US" dirty="0"/>
              <a:t>–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576931" cy="3136340"/>
          </a:xfrm>
        </p:spPr>
        <p:txBody>
          <a:bodyPr>
            <a:normAutofit/>
          </a:bodyPr>
          <a:lstStyle/>
          <a:p>
            <a:r>
              <a:rPr lang="en-US" dirty="0" smtClean="0"/>
              <a:t>Scan to CT Surface Model Registration</a:t>
            </a:r>
          </a:p>
          <a:p>
            <a:pPr lvl="1"/>
            <a:r>
              <a:rPr lang="en-US" dirty="0" smtClean="0"/>
              <a:t>Implant is designed in CT coordinates</a:t>
            </a:r>
          </a:p>
          <a:p>
            <a:pPr lvl="1"/>
            <a:r>
              <a:rPr lang="en-US" dirty="0" smtClean="0"/>
              <a:t>Registration required to determine defect coordinates in the CT space</a:t>
            </a:r>
          </a:p>
          <a:p>
            <a:pPr lvl="1"/>
            <a:r>
              <a:rPr lang="en-US" dirty="0" smtClean="0"/>
              <a:t>Will use bony structures of the face to determine gross registration</a:t>
            </a:r>
          </a:p>
          <a:p>
            <a:r>
              <a:rPr lang="en-US" dirty="0" smtClean="0"/>
              <a:t>Use ICP for refinement of transformations</a:t>
            </a:r>
            <a:endParaRPr lang="en-US" dirty="0"/>
          </a:p>
        </p:txBody>
      </p:sp>
      <p:sp>
        <p:nvSpPr>
          <p:cNvPr id="5" name="PB"/>
          <p:cNvSpPr/>
          <p:nvPr/>
        </p:nvSpPr>
        <p:spPr>
          <a:xfrm>
            <a:off x="0" y="6807200"/>
            <a:ext cx="6096000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ront 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22" y="2291375"/>
            <a:ext cx="2382078" cy="220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––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Integration </a:t>
            </a:r>
            <a:r>
              <a:rPr lang="en-US" dirty="0"/>
              <a:t>–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24765" cy="11596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Scan to Scan </a:t>
            </a:r>
            <a:r>
              <a:rPr lang="en-US" dirty="0" smtClean="0"/>
              <a:t>Registration </a:t>
            </a:r>
            <a:endParaRPr lang="en-US" dirty="0"/>
          </a:p>
          <a:p>
            <a:pPr lvl="1"/>
            <a:r>
              <a:rPr lang="en-US" dirty="0"/>
              <a:t>Required if the face is not in view due to patient </a:t>
            </a:r>
            <a:r>
              <a:rPr lang="en-US" dirty="0" smtClean="0"/>
              <a:t>positioning</a:t>
            </a:r>
          </a:p>
          <a:p>
            <a:pPr lvl="1"/>
            <a:r>
              <a:rPr lang="en-US" dirty="0" smtClean="0"/>
              <a:t>Use colored dots for gross registration </a:t>
            </a:r>
            <a:r>
              <a:rPr lang="en-US" dirty="0">
                <a:solidFill>
                  <a:srgbClr val="00B050"/>
                </a:solidFill>
              </a:rPr>
              <a:t>✓</a:t>
            </a:r>
            <a:r>
              <a:rPr lang="en-US" dirty="0" smtClean="0"/>
              <a:t>, ICP for refinement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––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5" name="PB"/>
          <p:cNvSpPr/>
          <p:nvPr/>
        </p:nvSpPr>
        <p:spPr>
          <a:xfrm>
            <a:off x="0" y="6807200"/>
            <a:ext cx="6096000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5-03-17 at 7.06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2" b="2979"/>
          <a:stretch/>
        </p:blipFill>
        <p:spPr>
          <a:xfrm>
            <a:off x="1131795" y="3100039"/>
            <a:ext cx="2743200" cy="2743200"/>
          </a:xfrm>
          <a:prstGeom prst="rect">
            <a:avLst/>
          </a:prstGeom>
        </p:spPr>
      </p:pic>
      <p:pic>
        <p:nvPicPr>
          <p:cNvPr id="7" name="Picture 6" descr="Screen Shot 2015-03-17 at 7.06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r="7289"/>
          <a:stretch/>
        </p:blipFill>
        <p:spPr>
          <a:xfrm>
            <a:off x="5412443" y="3100039"/>
            <a:ext cx="2743201" cy="2743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186519" y="4061504"/>
            <a:ext cx="914400" cy="82027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67168" y="4148473"/>
            <a:ext cx="302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Gross registration of isolated dots from two separate scans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––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Integration </a:t>
            </a:r>
            <a:r>
              <a:rPr lang="en-US" dirty="0"/>
              <a:t>– </a:t>
            </a:r>
            <a:r>
              <a:rPr lang="en-US" dirty="0" smtClean="0"/>
              <a:t>Registration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Use ICP to refine registration for Scan to Scan</a:t>
            </a:r>
          </a:p>
          <a:p>
            <a:pPr lvl="1"/>
            <a:r>
              <a:rPr lang="en-US" dirty="0" smtClean="0"/>
              <a:t>Identify optimal bony structures for Scan to CT Surface Model registration</a:t>
            </a:r>
          </a:p>
          <a:p>
            <a:pPr lvl="1"/>
            <a:r>
              <a:rPr lang="en-US" dirty="0" smtClean="0"/>
              <a:t>Use ICP for Scan to CT Surface Model registration</a:t>
            </a:r>
          </a:p>
          <a:p>
            <a:pPr lvl="1"/>
            <a:r>
              <a:rPr lang="en-US" dirty="0" smtClean="0"/>
              <a:t>Looking into more radiant colored dots for segmentation</a:t>
            </a:r>
          </a:p>
          <a:p>
            <a:r>
              <a:rPr lang="en-US" dirty="0" smtClean="0"/>
              <a:t>Validation steps:</a:t>
            </a:r>
          </a:p>
          <a:p>
            <a:pPr lvl="1"/>
            <a:r>
              <a:rPr lang="en-US" dirty="0" smtClean="0"/>
              <a:t>Need to provide data on accuracy of scan and registration</a:t>
            </a:r>
          </a:p>
          <a:p>
            <a:pPr lvl="1"/>
            <a:r>
              <a:rPr lang="en-US" dirty="0" smtClean="0"/>
              <a:t>Currently unknown, but should be within millimeter accuracy</a:t>
            </a:r>
          </a:p>
          <a:p>
            <a:pPr lvl="1"/>
            <a:r>
              <a:rPr lang="en-US" dirty="0" smtClean="0"/>
              <a:t>Need to determine variation between scans </a:t>
            </a:r>
            <a:endParaRPr lang="en-US" dirty="0"/>
          </a:p>
        </p:txBody>
      </p:sp>
      <p:sp>
        <p:nvSpPr>
          <p:cNvPr id="5" name="PB"/>
          <p:cNvSpPr/>
          <p:nvPr/>
        </p:nvSpPr>
        <p:spPr>
          <a:xfrm>
            <a:off x="0" y="6807200"/>
            <a:ext cx="6096000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––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Integration </a:t>
            </a:r>
            <a:r>
              <a:rPr lang="en-US" dirty="0"/>
              <a:t>– Crest </a:t>
            </a:r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35133" cy="42284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Past Attempts - Using previously developed programs (</a:t>
            </a:r>
            <a:r>
              <a:rPr lang="en-US" dirty="0" err="1" smtClean="0"/>
              <a:t>Mayavi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Issues</a:t>
            </a:r>
          </a:p>
          <a:p>
            <a:pPr lvl="2"/>
            <a:r>
              <a:rPr lang="en-US" dirty="0" smtClean="0"/>
              <a:t>Still unsure if its possible to extract contour information</a:t>
            </a:r>
          </a:p>
          <a:p>
            <a:pPr lvl="2"/>
            <a:r>
              <a:rPr lang="en-US" dirty="0" smtClean="0"/>
              <a:t>Orientation dependent 	</a:t>
            </a:r>
          </a:p>
          <a:p>
            <a:r>
              <a:rPr lang="en-US" dirty="0" smtClean="0"/>
              <a:t>Past Attempts – Extracting contour lines using ring relationship based method</a:t>
            </a:r>
          </a:p>
          <a:p>
            <a:pPr lvl="1"/>
            <a:r>
              <a:rPr lang="en-US" smtClean="0"/>
              <a:t>Issues</a:t>
            </a:r>
            <a:endParaRPr lang="en-US" dirty="0"/>
          </a:p>
          <a:p>
            <a:pPr lvl="2"/>
            <a:r>
              <a:rPr lang="en-US" dirty="0"/>
              <a:t>Threshold difficult to </a:t>
            </a:r>
            <a:r>
              <a:rPr lang="en-US" dirty="0" smtClean="0"/>
              <a:t>determine</a:t>
            </a:r>
            <a:endParaRPr lang="en-US" dirty="0" smtClean="0"/>
          </a:p>
          <a:p>
            <a:pPr lvl="2"/>
            <a:r>
              <a:rPr lang="en-US" dirty="0" smtClean="0"/>
              <a:t>Orientation dependent</a:t>
            </a:r>
            <a:endParaRPr lang="en-US" dirty="0"/>
          </a:p>
        </p:txBody>
      </p:sp>
      <p:sp>
        <p:nvSpPr>
          <p:cNvPr id="5" name="PB"/>
          <p:cNvSpPr/>
          <p:nvPr/>
        </p:nvSpPr>
        <p:spPr>
          <a:xfrm>
            <a:off x="0" y="6807200"/>
            <a:ext cx="6773333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ntour_102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43331" r="45569"/>
          <a:stretch/>
        </p:blipFill>
        <p:spPr>
          <a:xfrm>
            <a:off x="7424738" y="2230119"/>
            <a:ext cx="3929062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––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Integration </a:t>
            </a:r>
            <a:r>
              <a:rPr lang="en-US" dirty="0"/>
              <a:t>– Crest </a:t>
            </a:r>
            <a:r>
              <a:rPr lang="en-US" dirty="0" smtClean="0"/>
              <a:t>Identification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smtClean="0"/>
              <a:t>Method #1</a:t>
            </a:r>
          </a:p>
          <a:p>
            <a:pPr lvl="1"/>
            <a:r>
              <a:rPr lang="en-US" dirty="0" smtClean="0"/>
              <a:t>Use centroid of the mesh to determine the center of the defect</a:t>
            </a:r>
          </a:p>
          <a:p>
            <a:pPr lvl="1"/>
            <a:r>
              <a:rPr lang="en-US" dirty="0" smtClean="0"/>
              <a:t>Use a collection of surrounding points to determine a normal vector to surface</a:t>
            </a:r>
          </a:p>
          <a:p>
            <a:pPr lvl="1"/>
            <a:r>
              <a:rPr lang="en-US" dirty="0" smtClean="0"/>
              <a:t>Calculate normal vectors of all other points using surrounding points</a:t>
            </a:r>
          </a:p>
          <a:p>
            <a:pPr lvl="1"/>
            <a:r>
              <a:rPr lang="en-US" dirty="0" smtClean="0"/>
              <a:t>Use angle of normal vectors to determine walls of defect</a:t>
            </a:r>
          </a:p>
          <a:p>
            <a:r>
              <a:rPr lang="en-US" dirty="0" smtClean="0"/>
              <a:t>Worst Case Scenario – Manual Input</a:t>
            </a:r>
          </a:p>
          <a:p>
            <a:pPr lvl="1"/>
            <a:r>
              <a:rPr lang="en-US" dirty="0" smtClean="0"/>
              <a:t>Surgical assistant manually selects points on the work station</a:t>
            </a:r>
          </a:p>
          <a:p>
            <a:pPr lvl="1"/>
            <a:r>
              <a:rPr lang="en-US" dirty="0" smtClean="0"/>
              <a:t>Equivalent to digitizing defect using a pointer in the current procedure	</a:t>
            </a:r>
          </a:p>
          <a:p>
            <a:pPr lvl="1"/>
            <a:endParaRPr lang="en-US" dirty="0"/>
          </a:p>
        </p:txBody>
      </p:sp>
      <p:sp>
        <p:nvSpPr>
          <p:cNvPr id="5" name="PB"/>
          <p:cNvSpPr/>
          <p:nvPr/>
        </p:nvSpPr>
        <p:spPr>
          <a:xfrm>
            <a:off x="0" y="6807200"/>
            <a:ext cx="6773333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Updates to project goals</a:t>
            </a:r>
            <a:endParaRPr lang="en-US" dirty="0"/>
          </a:p>
        </p:txBody>
      </p:sp>
      <p:sp>
        <p:nvSpPr>
          <p:cNvPr id="5" name="PB"/>
          <p:cNvSpPr/>
          <p:nvPr/>
        </p:nvSpPr>
        <p:spPr>
          <a:xfrm>
            <a:off x="0" y="6807200"/>
            <a:ext cx="8128000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Deliverables</a:t>
            </a:r>
            <a:endParaRPr lang="en-US" dirty="0"/>
          </a:p>
        </p:txBody>
      </p:sp>
      <p:sp>
        <p:nvSpPr>
          <p:cNvPr id="5" name="PB"/>
          <p:cNvSpPr/>
          <p:nvPr/>
        </p:nvSpPr>
        <p:spPr>
          <a:xfrm>
            <a:off x="0" y="6807200"/>
            <a:ext cx="8805333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13176" cy="42284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Minimum</a:t>
            </a:r>
          </a:p>
          <a:p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Color  </a:t>
            </a:r>
          </a:p>
          <a:p>
            <a:pPr lvl="1"/>
            <a:r>
              <a:rPr lang="en-US" dirty="0" smtClean="0"/>
              <a:t>Depth </a:t>
            </a:r>
          </a:p>
          <a:p>
            <a:r>
              <a:rPr lang="en-US" dirty="0" smtClean="0"/>
              <a:t>Mesh focusing algorithm through crest detection 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439412" y="1825625"/>
            <a:ext cx="3313176" cy="42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Expected</a:t>
            </a:r>
          </a:p>
          <a:p>
            <a:r>
              <a:rPr lang="en-US" dirty="0"/>
              <a:t>Ability to use the scanner in uplink mode to workstation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en-US" dirty="0"/>
          </a:p>
          <a:p>
            <a:r>
              <a:rPr lang="en-US" dirty="0" smtClean="0"/>
              <a:t>Integration with laser projection modules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040624" y="1825625"/>
            <a:ext cx="3313176" cy="42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Maximum</a:t>
            </a:r>
          </a:p>
          <a:p>
            <a:r>
              <a:rPr lang="en-US" dirty="0"/>
              <a:t>Testing in the Mock Operation </a:t>
            </a:r>
            <a:r>
              <a:rPr lang="en-US" dirty="0" smtClean="0"/>
              <a:t>Room </a:t>
            </a:r>
            <a:endParaRPr lang="en-US" dirty="0"/>
          </a:p>
          <a:p>
            <a:r>
              <a:rPr lang="en-US" dirty="0" smtClean="0"/>
              <a:t>Tablet application with 3D scanning and processing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Deliverables</a:t>
            </a:r>
            <a:endParaRPr lang="en-US" dirty="0"/>
          </a:p>
        </p:txBody>
      </p:sp>
      <p:sp>
        <p:nvSpPr>
          <p:cNvPr id="5" name="PB"/>
          <p:cNvSpPr/>
          <p:nvPr/>
        </p:nvSpPr>
        <p:spPr>
          <a:xfrm>
            <a:off x="0" y="6807200"/>
            <a:ext cx="9482667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13176" cy="42284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Minimum</a:t>
            </a:r>
          </a:p>
          <a:p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Color  </a:t>
            </a:r>
            <a:r>
              <a:rPr lang="en-US" dirty="0" smtClean="0">
                <a:solidFill>
                  <a:srgbClr val="00B050"/>
                </a:solidFill>
              </a:rPr>
              <a:t>✓</a:t>
            </a:r>
            <a:endParaRPr lang="en-US" dirty="0" smtClean="0"/>
          </a:p>
          <a:p>
            <a:pPr lvl="1"/>
            <a:r>
              <a:rPr lang="en-US" dirty="0" smtClean="0"/>
              <a:t>Depth </a:t>
            </a:r>
            <a:r>
              <a:rPr lang="en-US" dirty="0">
                <a:solidFill>
                  <a:srgbClr val="00B050"/>
                </a:solidFill>
              </a:rPr>
              <a:t>✓</a:t>
            </a:r>
            <a:endParaRPr lang="en-US" dirty="0" smtClean="0"/>
          </a:p>
          <a:p>
            <a:r>
              <a:rPr lang="en-US" dirty="0" smtClean="0"/>
              <a:t>Mesh focusing algorithm through crest detection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––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39412" y="1825625"/>
            <a:ext cx="3313176" cy="42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Expected</a:t>
            </a:r>
          </a:p>
          <a:p>
            <a:r>
              <a:rPr lang="en-US" dirty="0"/>
              <a:t>Ability to use the scanner in uplink mode to workstation</a:t>
            </a:r>
            <a:r>
              <a:rPr lang="en-US" dirty="0">
                <a:solidFill>
                  <a:srgbClr val="00B050"/>
                </a:solidFill>
              </a:rPr>
              <a:t> ✓</a:t>
            </a:r>
            <a:endParaRPr lang="en-US" dirty="0"/>
          </a:p>
          <a:p>
            <a:r>
              <a:rPr lang="en-US" dirty="0" smtClean="0"/>
              <a:t>Integration with laser projection modules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––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040624" y="1825625"/>
            <a:ext cx="3313176" cy="42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Maximum</a:t>
            </a:r>
          </a:p>
          <a:p>
            <a:r>
              <a:rPr lang="en-US" dirty="0"/>
              <a:t>Testing in the Mock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B050"/>
                </a:solidFill>
              </a:rPr>
              <a:t>✓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––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/>
          </a:p>
          <a:p>
            <a:r>
              <a:rPr lang="en-US" strike="sngStrike" dirty="0" smtClean="0">
                <a:solidFill>
                  <a:srgbClr val="FF0000"/>
                </a:solidFill>
              </a:rPr>
              <a:t>Tablet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workstation</a:t>
            </a:r>
            <a:r>
              <a:rPr lang="en-US" dirty="0" smtClean="0"/>
              <a:t> application with 3D scanning and processing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Updates to project timeline</a:t>
            </a:r>
            <a:endParaRPr lang="en-US" dirty="0"/>
          </a:p>
        </p:txBody>
      </p:sp>
      <p:sp>
        <p:nvSpPr>
          <p:cNvPr id="3" name="PB"/>
          <p:cNvSpPr/>
          <p:nvPr/>
        </p:nvSpPr>
        <p:spPr>
          <a:xfrm>
            <a:off x="0" y="6807200"/>
            <a:ext cx="10160000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484914" cy="3083832"/>
          </a:xfrm>
        </p:spPr>
        <p:txBody>
          <a:bodyPr/>
          <a:lstStyle/>
          <a:p>
            <a:r>
              <a:rPr lang="en-US" dirty="0" smtClean="0"/>
              <a:t>Alex Mathews</a:t>
            </a:r>
          </a:p>
          <a:p>
            <a:r>
              <a:rPr lang="en-US" dirty="0" smtClean="0"/>
              <a:t>Joshua You</a:t>
            </a:r>
          </a:p>
          <a:p>
            <a:r>
              <a:rPr lang="en-US" dirty="0" smtClean="0"/>
              <a:t>Mentors	</a:t>
            </a:r>
          </a:p>
          <a:p>
            <a:pPr lvl="1"/>
            <a:r>
              <a:rPr lang="en-US" dirty="0" smtClean="0"/>
              <a:t>Dr. Armand – JHU APL</a:t>
            </a:r>
          </a:p>
          <a:p>
            <a:pPr lvl="1"/>
            <a:r>
              <a:rPr lang="en-US" dirty="0" smtClean="0"/>
              <a:t>Dr. Gordon – JHMI</a:t>
            </a:r>
          </a:p>
          <a:p>
            <a:pPr lvl="1"/>
            <a:r>
              <a:rPr lang="en-US" dirty="0" smtClean="0"/>
              <a:t>Dr. Murphy – JHU APL</a:t>
            </a:r>
          </a:p>
          <a:p>
            <a:pPr lvl="1"/>
            <a:r>
              <a:rPr lang="en-US" dirty="0" smtClean="0"/>
              <a:t>Captain Grant – Walter Reed</a:t>
            </a:r>
          </a:p>
        </p:txBody>
      </p:sp>
      <p:pic>
        <p:nvPicPr>
          <p:cNvPr id="5" name="Shape 48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11990" r="14082" b="34115"/>
          <a:stretch/>
        </p:blipFill>
        <p:spPr>
          <a:xfrm>
            <a:off x="5641844" y="2097092"/>
            <a:ext cx="2727624" cy="2725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50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8198" y="2097092"/>
            <a:ext cx="2665602" cy="27255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B"/>
          <p:cNvSpPr/>
          <p:nvPr/>
        </p:nvSpPr>
        <p:spPr>
          <a:xfrm>
            <a:off x="0" y="6807200"/>
            <a:ext cx="677333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Previous Timeline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630775"/>
              </p:ext>
            </p:extLst>
          </p:nvPr>
        </p:nvGraphicFramePr>
        <p:xfrm>
          <a:off x="838201" y="1455347"/>
          <a:ext cx="10515598" cy="4689420"/>
        </p:xfrm>
        <a:graphic>
          <a:graphicData uri="http://schemas.openxmlformats.org/drawingml/2006/table">
            <a:tbl>
              <a:tblPr/>
              <a:tblGrid>
                <a:gridCol w="5155174"/>
                <a:gridCol w="446702"/>
                <a:gridCol w="446702"/>
                <a:gridCol w="446702"/>
                <a:gridCol w="446702"/>
                <a:gridCol w="446702"/>
                <a:gridCol w="446702"/>
                <a:gridCol w="446702"/>
                <a:gridCol w="446702"/>
                <a:gridCol w="446702"/>
                <a:gridCol w="446702"/>
                <a:gridCol w="446702"/>
                <a:gridCol w="446702"/>
              </a:tblGrid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Segmentation Algorithm Development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Working with .obj file, decide on data structures for import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Color identification algorithm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Refocusing .obj file algorithm 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Defect edge identification using depth algorithm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Bottom edge, top edge joining and mesh output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Imaging Development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Define procedure for obtaining scan with skannect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Build test object with defect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Use test object for scans and determine accuracy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Test algorithm on object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Test algorithm on phantom skull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Test at Mock Operation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Procedure Integration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Develop necessary modules for scanner communication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Test at Mock Operation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Application Development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SDK, OpenNI exploration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Prototype Application Development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3" name="PB"/>
          <p:cNvSpPr/>
          <p:nvPr/>
        </p:nvSpPr>
        <p:spPr>
          <a:xfrm>
            <a:off x="0" y="6807200"/>
            <a:ext cx="10837333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636226"/>
              </p:ext>
            </p:extLst>
          </p:nvPr>
        </p:nvGraphicFramePr>
        <p:xfrm>
          <a:off x="838201" y="1455343"/>
          <a:ext cx="10515594" cy="4690880"/>
        </p:xfrm>
        <a:graphic>
          <a:graphicData uri="http://schemas.openxmlformats.org/drawingml/2006/table">
            <a:tbl>
              <a:tblPr/>
              <a:tblGrid>
                <a:gridCol w="5155170"/>
                <a:gridCol w="446702"/>
                <a:gridCol w="446702"/>
                <a:gridCol w="446702"/>
                <a:gridCol w="446702"/>
                <a:gridCol w="446702"/>
                <a:gridCol w="446702"/>
                <a:gridCol w="446702"/>
                <a:gridCol w="446702"/>
                <a:gridCol w="446702"/>
                <a:gridCol w="446702"/>
                <a:gridCol w="446702"/>
                <a:gridCol w="446702"/>
              </a:tblGrid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Segmentation Algorithm Development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Working with .obj file, decide on data structures for import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Color identification algorithm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Refocusing .obj file algorithm 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Defect edge identification using depth algorithm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Bottom edge, top edge joining and mesh output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Imaging Development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Define procedure for obtaining scan with skannect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Build test object with defect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Use test object for scans and determine accuracy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Test algorithm on object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Test algorithm on phantom skull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Test at Mock Operation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Procedure Integration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Develop necessary modules for scanner communication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Test at Mock Operation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Application Development </a:t>
                      </a:r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(Workstation)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sngStrike"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SDK, OpenNI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Skannect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exploration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Prototype Application Development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47" marR="11747" marT="11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5" name="PB"/>
          <p:cNvSpPr/>
          <p:nvPr/>
        </p:nvSpPr>
        <p:spPr>
          <a:xfrm>
            <a:off x="0" y="6807200"/>
            <a:ext cx="11514667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Completion of defect isolation using crest identification algorithm</a:t>
            </a:r>
          </a:p>
          <a:p>
            <a:r>
              <a:rPr lang="en-US" dirty="0" smtClean="0"/>
              <a:t>Implementation of ICP for Scan to Scan registration</a:t>
            </a:r>
          </a:p>
          <a:p>
            <a:pPr lvl="1"/>
            <a:r>
              <a:rPr lang="en-US" dirty="0" smtClean="0"/>
              <a:t>Testing and validation</a:t>
            </a:r>
          </a:p>
          <a:p>
            <a:r>
              <a:rPr lang="en-US" dirty="0" smtClean="0"/>
              <a:t>Implementation of ICP for Scan to CT Surface Model registration</a:t>
            </a:r>
          </a:p>
          <a:p>
            <a:pPr lvl="1"/>
            <a:r>
              <a:rPr lang="en-US" dirty="0" smtClean="0"/>
              <a:t>Testing and validation against ground truth skull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B"/>
          <p:cNvSpPr/>
          <p:nvPr/>
        </p:nvSpPr>
        <p:spPr>
          <a:xfrm>
            <a:off x="0" y="6807200"/>
            <a:ext cx="12192000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Summary</a:t>
            </a:r>
          </a:p>
          <a:p>
            <a:r>
              <a:rPr lang="en-US" dirty="0" smtClean="0"/>
              <a:t>Progress</a:t>
            </a:r>
          </a:p>
          <a:p>
            <a:pPr lvl="1"/>
            <a:r>
              <a:rPr lang="en-US" dirty="0" smtClean="0"/>
              <a:t>Dependencies</a:t>
            </a:r>
          </a:p>
          <a:p>
            <a:pPr lvl="1"/>
            <a:r>
              <a:rPr lang="en-US" dirty="0" smtClean="0"/>
              <a:t>Milestones</a:t>
            </a:r>
          </a:p>
          <a:p>
            <a:r>
              <a:rPr lang="en-US" dirty="0" smtClean="0"/>
              <a:t>Deliverables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Upcoming Milestones</a:t>
            </a:r>
          </a:p>
          <a:p>
            <a:endParaRPr lang="en-US" dirty="0"/>
          </a:p>
        </p:txBody>
      </p:sp>
      <p:sp>
        <p:nvSpPr>
          <p:cNvPr id="5" name="PB"/>
          <p:cNvSpPr/>
          <p:nvPr/>
        </p:nvSpPr>
        <p:spPr>
          <a:xfrm>
            <a:off x="0" y="6807200"/>
            <a:ext cx="1354667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05587" cy="4228464"/>
          </a:xfrm>
        </p:spPr>
        <p:txBody>
          <a:bodyPr/>
          <a:lstStyle/>
          <a:p>
            <a:r>
              <a:rPr lang="en-US" dirty="0" smtClean="0"/>
              <a:t>Implementing the iPad mounted Structure Sensor to intraoperatively scan a patient’s head during a cranioplasty procedure</a:t>
            </a:r>
          </a:p>
          <a:p>
            <a:r>
              <a:rPr lang="en-US" dirty="0" smtClean="0"/>
              <a:t>Key goals:</a:t>
            </a:r>
          </a:p>
          <a:p>
            <a:pPr lvl="1"/>
            <a:r>
              <a:rPr lang="en-US" dirty="0" smtClean="0"/>
              <a:t>Reduce operation time</a:t>
            </a:r>
          </a:p>
          <a:p>
            <a:pPr lvl="1"/>
            <a:r>
              <a:rPr lang="en-US" dirty="0" smtClean="0"/>
              <a:t>Improve accuracy and fit of CCI </a:t>
            </a:r>
          </a:p>
          <a:p>
            <a:r>
              <a:rPr lang="en-US" dirty="0" smtClean="0"/>
              <a:t>Key topics:</a:t>
            </a:r>
          </a:p>
          <a:p>
            <a:pPr lvl="1"/>
            <a:r>
              <a:rPr lang="en-US" dirty="0" smtClean="0"/>
              <a:t>3D Scanning</a:t>
            </a:r>
          </a:p>
          <a:p>
            <a:pPr lvl="1"/>
            <a:r>
              <a:rPr lang="en-US" dirty="0" smtClean="0"/>
              <a:t>3D Mesh Segmentation</a:t>
            </a:r>
          </a:p>
          <a:p>
            <a:pPr lvl="1"/>
            <a:endParaRPr lang="en-US" dirty="0"/>
          </a:p>
        </p:txBody>
      </p:sp>
      <p:sp>
        <p:nvSpPr>
          <p:cNvPr id="5" name="PB"/>
          <p:cNvSpPr/>
          <p:nvPr/>
        </p:nvSpPr>
        <p:spPr>
          <a:xfrm>
            <a:off x="0" y="6807200"/>
            <a:ext cx="2032000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G_0655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17872"/>
          <a:stretch/>
        </p:blipFill>
        <p:spPr>
          <a:xfrm>
            <a:off x="7808926" y="3140075"/>
            <a:ext cx="3544874" cy="2799892"/>
          </a:xfrm>
          <a:prstGeom prst="rect">
            <a:avLst/>
          </a:prstGeom>
        </p:spPr>
      </p:pic>
      <p:pic>
        <p:nvPicPr>
          <p:cNvPr id="8" name="Picture 7" descr="structure-sensor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25" y="1705502"/>
            <a:ext cx="2844800" cy="118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Dependencies, Milestones</a:t>
            </a:r>
            <a:endParaRPr lang="en-US" dirty="0"/>
          </a:p>
        </p:txBody>
      </p:sp>
      <p:sp>
        <p:nvSpPr>
          <p:cNvPr id="5" name="PB"/>
          <p:cNvSpPr/>
          <p:nvPr/>
        </p:nvSpPr>
        <p:spPr>
          <a:xfrm>
            <a:off x="0" y="6807200"/>
            <a:ext cx="2709333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19888" cy="4228464"/>
          </a:xfrm>
        </p:spPr>
        <p:txBody>
          <a:bodyPr/>
          <a:lstStyle/>
          <a:p>
            <a:r>
              <a:rPr lang="en-US" dirty="0" smtClean="0"/>
              <a:t>Structure Sensor - </a:t>
            </a:r>
            <a:r>
              <a:rPr lang="en-US" dirty="0">
                <a:solidFill>
                  <a:srgbClr val="00B050"/>
                </a:solidFill>
              </a:rPr>
              <a:t>Completed ✓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Purchased by Dr. Armand</a:t>
            </a:r>
          </a:p>
          <a:p>
            <a:r>
              <a:rPr lang="en-US" dirty="0" smtClean="0"/>
              <a:t>Mock Operations</a:t>
            </a:r>
            <a:r>
              <a:rPr lang="en-US" dirty="0"/>
              <a:t> - </a:t>
            </a:r>
            <a:r>
              <a:rPr lang="en-US" dirty="0">
                <a:solidFill>
                  <a:srgbClr val="00B050"/>
                </a:solidFill>
              </a:rPr>
              <a:t>Completed </a:t>
            </a:r>
            <a:r>
              <a:rPr lang="en-US" dirty="0" smtClean="0">
                <a:solidFill>
                  <a:srgbClr val="00B050"/>
                </a:solidFill>
              </a:rPr>
              <a:t>✓</a:t>
            </a:r>
          </a:p>
          <a:p>
            <a:pPr lvl="1"/>
            <a:r>
              <a:rPr lang="en-US" dirty="0" smtClean="0"/>
              <a:t>Once a month with Dr. Gordon</a:t>
            </a:r>
          </a:p>
          <a:p>
            <a:r>
              <a:rPr lang="en-US" dirty="0" smtClean="0"/>
              <a:t>Test Objects - </a:t>
            </a:r>
            <a:r>
              <a:rPr lang="en-US" dirty="0" smtClean="0">
                <a:solidFill>
                  <a:srgbClr val="00B050"/>
                </a:solidFill>
              </a:rPr>
              <a:t>Completed ✓</a:t>
            </a:r>
          </a:p>
          <a:p>
            <a:pPr lvl="1"/>
            <a:r>
              <a:rPr lang="en-US" dirty="0" smtClean="0"/>
              <a:t>Calibration objects and Phantom Skull</a:t>
            </a:r>
          </a:p>
          <a:p>
            <a:pPr lvl="1"/>
            <a:r>
              <a:rPr lang="en-US" dirty="0" smtClean="0"/>
              <a:t>Printed at the DMC and by Dr. Ryan Murphy</a:t>
            </a:r>
            <a:endParaRPr lang="en-US" dirty="0"/>
          </a:p>
          <a:p>
            <a:r>
              <a:rPr lang="en-US" dirty="0" smtClean="0"/>
              <a:t>iPad - </a:t>
            </a:r>
            <a:r>
              <a:rPr lang="en-US" dirty="0">
                <a:solidFill>
                  <a:srgbClr val="00B050"/>
                </a:solidFill>
              </a:rPr>
              <a:t>Completed ✓</a:t>
            </a:r>
          </a:p>
          <a:p>
            <a:pPr lvl="1"/>
            <a:r>
              <a:rPr lang="en-US" dirty="0" smtClean="0"/>
              <a:t>Personal iPad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PB"/>
          <p:cNvSpPr/>
          <p:nvPr/>
        </p:nvSpPr>
        <p:spPr>
          <a:xfrm>
            <a:off x="0" y="6807200"/>
            <a:ext cx="3386667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ensor_detail_upr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050" y="1628717"/>
            <a:ext cx="2881598" cy="1919155"/>
          </a:xfrm>
          <a:prstGeom prst="rect">
            <a:avLst/>
          </a:prstGeom>
        </p:spPr>
      </p:pic>
      <p:pic>
        <p:nvPicPr>
          <p:cNvPr id="6" name="Picture 5" descr="Screen Shot 2015-04-01 at 5.16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92" y="3721249"/>
            <a:ext cx="2573694" cy="21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234660"/>
              </p:ext>
            </p:extLst>
          </p:nvPr>
        </p:nvGraphicFramePr>
        <p:xfrm>
          <a:off x="838201" y="2008505"/>
          <a:ext cx="10515599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024"/>
                <a:gridCol w="8749552"/>
                <a:gridCol w="8830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 Segmentation algorithm completed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obj</a:t>
                      </a:r>
                      <a:r>
                        <a:rPr lang="en-US" dirty="0" smtClean="0"/>
                        <a:t> area of interest algorithm completed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</a:t>
                      </a:r>
                      <a:r>
                        <a:rPr lang="en-US" baseline="0" dirty="0" smtClean="0"/>
                        <a:t>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Phantom skull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Mock Operation: Test</a:t>
                      </a:r>
                      <a:r>
                        <a:rPr lang="en-US" baseline="0" dirty="0" smtClean="0"/>
                        <a:t> scans in surgical environment (Completed March 7)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Checkpoint presentation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–– </a:t>
                      </a:r>
                      <a:r>
                        <a:rPr lang="en-US" sz="2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2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 Procedure</a:t>
                      </a:r>
                      <a:r>
                        <a:rPr lang="en-US" baseline="0" dirty="0" smtClean="0"/>
                        <a:t> Integration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–– </a:t>
                      </a:r>
                      <a:endParaRPr lang="en-US" sz="2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Mock</a:t>
                      </a:r>
                      <a:r>
                        <a:rPr lang="en-US" baseline="0" dirty="0" smtClean="0"/>
                        <a:t> Operation: Test integration modules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–– </a:t>
                      </a:r>
                      <a:endParaRPr lang="en-US" sz="2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B"/>
          <p:cNvSpPr/>
          <p:nvPr/>
        </p:nvSpPr>
        <p:spPr>
          <a:xfrm>
            <a:off x="0" y="6807200"/>
            <a:ext cx="4064000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✓ </a:t>
            </a:r>
            <a:r>
              <a:rPr lang="en-US" dirty="0" smtClean="0"/>
              <a:t>Scanning and Color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02680" cy="4228464"/>
          </a:xfrm>
        </p:spPr>
        <p:txBody>
          <a:bodyPr/>
          <a:lstStyle/>
          <a:p>
            <a:r>
              <a:rPr lang="en-US" dirty="0" smtClean="0"/>
              <a:t>Scanner is used in uplink mode</a:t>
            </a:r>
          </a:p>
          <a:p>
            <a:pPr lvl="1"/>
            <a:r>
              <a:rPr lang="en-US" dirty="0" err="1" smtClean="0"/>
              <a:t>Skanect</a:t>
            </a:r>
            <a:endParaRPr lang="en-US" dirty="0" smtClean="0"/>
          </a:p>
          <a:p>
            <a:pPr lvl="1"/>
            <a:r>
              <a:rPr lang="en-US" dirty="0" smtClean="0"/>
              <a:t>Implements Structure Sensor </a:t>
            </a:r>
          </a:p>
          <a:p>
            <a:r>
              <a:rPr lang="en-US" dirty="0" smtClean="0"/>
              <a:t>File is imported into modules using the .</a:t>
            </a:r>
            <a:r>
              <a:rPr lang="en-US" dirty="0" err="1" smtClean="0"/>
              <a:t>obj</a:t>
            </a:r>
            <a:r>
              <a:rPr lang="en-US" dirty="0" smtClean="0"/>
              <a:t> format</a:t>
            </a:r>
          </a:p>
          <a:p>
            <a:pPr lvl="1"/>
            <a:r>
              <a:rPr lang="en-US" dirty="0" smtClean="0"/>
              <a:t>ASCII file type</a:t>
            </a:r>
          </a:p>
          <a:p>
            <a:pPr lvl="1"/>
            <a:r>
              <a:rPr lang="en-US" dirty="0" smtClean="0"/>
              <a:t>Vertices with RBG color data </a:t>
            </a:r>
          </a:p>
          <a:p>
            <a:r>
              <a:rPr lang="en-US" dirty="0" smtClean="0"/>
              <a:t>Colors are segmented during import of .</a:t>
            </a:r>
            <a:r>
              <a:rPr lang="en-US" dirty="0" err="1" smtClean="0"/>
              <a:t>obj</a:t>
            </a:r>
            <a:r>
              <a:rPr lang="en-US" dirty="0" smtClean="0"/>
              <a:t> file </a:t>
            </a:r>
            <a:endParaRPr lang="en-US" dirty="0"/>
          </a:p>
        </p:txBody>
      </p:sp>
      <p:sp>
        <p:nvSpPr>
          <p:cNvPr id="5" name="PB"/>
          <p:cNvSpPr/>
          <p:nvPr/>
        </p:nvSpPr>
        <p:spPr>
          <a:xfrm>
            <a:off x="0" y="6807200"/>
            <a:ext cx="4741333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ropped-skanect-small-web-ba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48" y="1825625"/>
            <a:ext cx="3743452" cy="935863"/>
          </a:xfrm>
          <a:prstGeom prst="rect">
            <a:avLst/>
          </a:prstGeom>
        </p:spPr>
      </p:pic>
      <p:pic>
        <p:nvPicPr>
          <p:cNvPr id="7" name="Picture 6" descr="test scan ren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074" y="2951988"/>
            <a:ext cx="4572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✓ </a:t>
            </a:r>
            <a:r>
              <a:rPr lang="en-US" dirty="0" smtClean="0"/>
              <a:t>Phantom Skull Testing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Scanner Output</a:t>
            </a:r>
          </a:p>
          <a:p>
            <a:pPr algn="ctr"/>
            <a:r>
              <a:rPr lang="en-US" sz="1700" b="0" dirty="0" smtClean="0"/>
              <a:t>*Note colored dots placed on skull</a:t>
            </a:r>
            <a:endParaRPr lang="en-US" sz="1700" dirty="0"/>
          </a:p>
        </p:txBody>
      </p:sp>
      <p:sp>
        <p:nvSpPr>
          <p:cNvPr id="5" name="PB"/>
          <p:cNvSpPr/>
          <p:nvPr/>
        </p:nvSpPr>
        <p:spPr>
          <a:xfrm>
            <a:off x="0" y="6807200"/>
            <a:ext cx="5418667" cy="50800"/>
          </a:xfrm>
          <a:prstGeom prst="rect">
            <a:avLst/>
          </a:prstGeom>
          <a:gradFill flip="none" rotWithShape="1">
            <a:gsLst>
              <a:gs pos="0">
                <a:srgbClr val="0000E2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6" descr="Defect Dot View.pn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4" t="15213" r="23245"/>
          <a:stretch/>
        </p:blipFill>
        <p:spPr>
          <a:xfrm>
            <a:off x="7095261" y="2505075"/>
            <a:ext cx="3337066" cy="3367088"/>
          </a:xfrm>
          <a:prstGeom prst="rect">
            <a:avLst/>
          </a:prstGeom>
        </p:spPr>
      </p:pic>
      <p:pic>
        <p:nvPicPr>
          <p:cNvPr id="18" name="Content Placeholder 17" descr="Screen Shot 2015-04-01 at 5.45.47 P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26" y="2505075"/>
            <a:ext cx="3304311" cy="3367088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sz="3400" dirty="0" smtClean="0"/>
              <a:t>Ground Truth Skull</a:t>
            </a:r>
          </a:p>
          <a:p>
            <a:pPr algn="ctr"/>
            <a:r>
              <a:rPr lang="en-US" b="0" dirty="0" smtClean="0"/>
              <a:t>*Defect colored to provide contrast in this presentation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89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691</TotalTime>
  <Words>972</Words>
  <Application>Microsoft Macintosh PowerPoint</Application>
  <PresentationFormat>Widescreen</PresentationFormat>
  <Paragraphs>681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Courier New</vt:lpstr>
      <vt:lpstr>Arial</vt:lpstr>
      <vt:lpstr>Office Theme</vt:lpstr>
      <vt:lpstr>3D Scanning Applications for Intraoperative Cranioplasty Implant Modification</vt:lpstr>
      <vt:lpstr>Team Members</vt:lpstr>
      <vt:lpstr>Overview</vt:lpstr>
      <vt:lpstr>Project Summary</vt:lpstr>
      <vt:lpstr>Progress</vt:lpstr>
      <vt:lpstr>Dependencies</vt:lpstr>
      <vt:lpstr>Milestones</vt:lpstr>
      <vt:lpstr>✓ Scanning and Color Segmentation</vt:lpstr>
      <vt:lpstr>✓ Phantom Skull Testing</vt:lpstr>
      <vt:lpstr>–– Integration – Surgical Workflow</vt:lpstr>
      <vt:lpstr>–– Integration – Registration</vt:lpstr>
      <vt:lpstr>–– Integration – Registration</vt:lpstr>
      <vt:lpstr>–– Integration – Registration (cont.)</vt:lpstr>
      <vt:lpstr>–– Integration – Crest Identification</vt:lpstr>
      <vt:lpstr>–– Integration – Crest Identification (cont.)</vt:lpstr>
      <vt:lpstr>Deliverables</vt:lpstr>
      <vt:lpstr>Previous Deliverables</vt:lpstr>
      <vt:lpstr>New Deliverables</vt:lpstr>
      <vt:lpstr>Timeline</vt:lpstr>
      <vt:lpstr>Previous Timeline</vt:lpstr>
      <vt:lpstr>New Timeline</vt:lpstr>
      <vt:lpstr>Upcoming Milestones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Customized Cranial Implants</dc:title>
  <dc:creator>Alex Mathews</dc:creator>
  <cp:lastModifiedBy>Alex Mathews</cp:lastModifiedBy>
  <cp:revision>78</cp:revision>
  <dcterms:created xsi:type="dcterms:W3CDTF">2015-03-07T18:33:39Z</dcterms:created>
  <dcterms:modified xsi:type="dcterms:W3CDTF">2015-04-02T17:24:56Z</dcterms:modified>
</cp:coreProperties>
</file>