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21945600" cy="329184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4" autoAdjust="0"/>
    <p:restoredTop sz="94660" autoAdjust="0"/>
  </p:normalViewPr>
  <p:slideViewPr>
    <p:cSldViewPr>
      <p:cViewPr>
        <p:scale>
          <a:sx n="50" d="100"/>
          <a:sy n="50" d="100"/>
        </p:scale>
        <p:origin x="-72" y="6060"/>
      </p:cViewPr>
      <p:guideLst>
        <p:guide orient="horz" pos="11904"/>
        <p:guide pos="691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1"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CF02A9D-807D-419B-812D-8FAC2D231370}" type="slidenum">
              <a:rPr lang="en-US"/>
              <a:pPr/>
              <a:t>‹#›</a:t>
            </a:fld>
            <a:endParaRPr lang="en-US"/>
          </a:p>
        </p:txBody>
      </p:sp>
    </p:spTree>
    <p:extLst>
      <p:ext uri="{BB962C8B-B14F-4D97-AF65-F5344CB8AC3E}">
        <p14:creationId xmlns:p14="http://schemas.microsoft.com/office/powerpoint/2010/main" val="184611391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38" y="10226675"/>
            <a:ext cx="1865312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3292475" y="18653125"/>
            <a:ext cx="153606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37440A0D-5086-48B9-A9DB-F3A2929AD669}" type="slidenum">
              <a:rPr lang="en-US"/>
              <a:pPr/>
              <a:t>‹#›</a:t>
            </a:fld>
            <a:endParaRPr lang="en-US"/>
          </a:p>
        </p:txBody>
      </p:sp>
    </p:spTree>
    <p:extLst>
      <p:ext uri="{BB962C8B-B14F-4D97-AF65-F5344CB8AC3E}">
        <p14:creationId xmlns:p14="http://schemas.microsoft.com/office/powerpoint/2010/main" val="697442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C715C7F-1E6C-4BF5-8C38-76A7E231945F}" type="slidenum">
              <a:rPr lang="en-US"/>
              <a:pPr/>
              <a:t>‹#›</a:t>
            </a:fld>
            <a:endParaRPr lang="en-US"/>
          </a:p>
        </p:txBody>
      </p:sp>
    </p:spTree>
    <p:extLst>
      <p:ext uri="{BB962C8B-B14F-4D97-AF65-F5344CB8AC3E}">
        <p14:creationId xmlns:p14="http://schemas.microsoft.com/office/powerpoint/2010/main" val="394670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36875" y="2925763"/>
            <a:ext cx="4662488"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6238" y="2925763"/>
            <a:ext cx="13838237"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0B6C9BC-2B83-480C-BBF7-9277C7334431}" type="slidenum">
              <a:rPr lang="en-US"/>
              <a:pPr/>
              <a:t>‹#›</a:t>
            </a:fld>
            <a:endParaRPr lang="en-US"/>
          </a:p>
        </p:txBody>
      </p:sp>
    </p:spTree>
    <p:extLst>
      <p:ext uri="{BB962C8B-B14F-4D97-AF65-F5344CB8AC3E}">
        <p14:creationId xmlns:p14="http://schemas.microsoft.com/office/powerpoint/2010/main" val="4232534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3AF385B-D579-422B-8CA8-46C61FE4EB27}" type="slidenum">
              <a:rPr lang="en-US"/>
              <a:pPr/>
              <a:t>‹#›</a:t>
            </a:fld>
            <a:endParaRPr lang="en-US"/>
          </a:p>
        </p:txBody>
      </p:sp>
    </p:spTree>
    <p:extLst>
      <p:ext uri="{BB962C8B-B14F-4D97-AF65-F5344CB8AC3E}">
        <p14:creationId xmlns:p14="http://schemas.microsoft.com/office/powerpoint/2010/main" val="2708620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0" y="21153438"/>
            <a:ext cx="18653125"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733550" y="13952538"/>
            <a:ext cx="1865312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0E87004-EA10-4063-ADEF-A4F815ABDDA6}" type="slidenum">
              <a:rPr lang="en-US"/>
              <a:pPr/>
              <a:t>‹#›</a:t>
            </a:fld>
            <a:endParaRPr lang="en-US"/>
          </a:p>
        </p:txBody>
      </p:sp>
    </p:spTree>
    <p:extLst>
      <p:ext uri="{BB962C8B-B14F-4D97-AF65-F5344CB8AC3E}">
        <p14:creationId xmlns:p14="http://schemas.microsoft.com/office/powerpoint/2010/main" val="950775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6238" y="9509125"/>
            <a:ext cx="9250362"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049000" y="9509125"/>
            <a:ext cx="9250363"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E610B226-9DE8-464A-94A6-41E11436211D}" type="slidenum">
              <a:rPr lang="en-US"/>
              <a:pPr/>
              <a:t>‹#›</a:t>
            </a:fld>
            <a:endParaRPr lang="en-US"/>
          </a:p>
        </p:txBody>
      </p:sp>
    </p:spTree>
    <p:extLst>
      <p:ext uri="{BB962C8B-B14F-4D97-AF65-F5344CB8AC3E}">
        <p14:creationId xmlns:p14="http://schemas.microsoft.com/office/powerpoint/2010/main" val="189921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7625"/>
            <a:ext cx="19751675"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6963" y="7369175"/>
            <a:ext cx="96964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63" y="10439400"/>
            <a:ext cx="96964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1147425" y="7369175"/>
            <a:ext cx="970121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1147425" y="10439400"/>
            <a:ext cx="970121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081F047D-4B40-4C37-8C0B-F5ED797A68B3}" type="slidenum">
              <a:rPr lang="en-US"/>
              <a:pPr/>
              <a:t>‹#›</a:t>
            </a:fld>
            <a:endParaRPr lang="en-US"/>
          </a:p>
        </p:txBody>
      </p:sp>
    </p:spTree>
    <p:extLst>
      <p:ext uri="{BB962C8B-B14F-4D97-AF65-F5344CB8AC3E}">
        <p14:creationId xmlns:p14="http://schemas.microsoft.com/office/powerpoint/2010/main" val="3762764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5A16A582-02BC-4607-B850-9D05515FF97F}" type="slidenum">
              <a:rPr lang="en-US"/>
              <a:pPr/>
              <a:t>‹#›</a:t>
            </a:fld>
            <a:endParaRPr lang="en-US"/>
          </a:p>
        </p:txBody>
      </p:sp>
    </p:spTree>
    <p:extLst>
      <p:ext uri="{BB962C8B-B14F-4D97-AF65-F5344CB8AC3E}">
        <p14:creationId xmlns:p14="http://schemas.microsoft.com/office/powerpoint/2010/main" val="320479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6AF9E2D2-12D1-454E-AC74-6060D085535E}" type="slidenum">
              <a:rPr lang="en-US"/>
              <a:pPr/>
              <a:t>‹#›</a:t>
            </a:fld>
            <a:endParaRPr lang="en-US"/>
          </a:p>
        </p:txBody>
      </p:sp>
    </p:spTree>
    <p:extLst>
      <p:ext uri="{BB962C8B-B14F-4D97-AF65-F5344CB8AC3E}">
        <p14:creationId xmlns:p14="http://schemas.microsoft.com/office/powerpoint/2010/main" val="3000373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1275"/>
            <a:ext cx="72199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8580438" y="1311275"/>
            <a:ext cx="122682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6963" y="6888163"/>
            <a:ext cx="72199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D2393936-19C6-4487-816B-D42B6F412A86}" type="slidenum">
              <a:rPr lang="en-US"/>
              <a:pPr/>
              <a:t>‹#›</a:t>
            </a:fld>
            <a:endParaRPr lang="en-US"/>
          </a:p>
        </p:txBody>
      </p:sp>
    </p:spTree>
    <p:extLst>
      <p:ext uri="{BB962C8B-B14F-4D97-AF65-F5344CB8AC3E}">
        <p14:creationId xmlns:p14="http://schemas.microsoft.com/office/powerpoint/2010/main" val="3453102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2125" y="23042563"/>
            <a:ext cx="1316672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302125" y="2941638"/>
            <a:ext cx="1316672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4302125" y="25763538"/>
            <a:ext cx="1316672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E4F6040-DD7B-4978-A638-F72A12BAF29C}" type="slidenum">
              <a:rPr lang="en-US"/>
              <a:pPr/>
              <a:t>‹#›</a:t>
            </a:fld>
            <a:endParaRPr lang="en-US"/>
          </a:p>
        </p:txBody>
      </p:sp>
    </p:spTree>
    <p:extLst>
      <p:ext uri="{BB962C8B-B14F-4D97-AF65-F5344CB8AC3E}">
        <p14:creationId xmlns:p14="http://schemas.microsoft.com/office/powerpoint/2010/main" val="203164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6238" y="2925763"/>
            <a:ext cx="186531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3502" tIns="156751" rIns="313502" bIns="15675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646238" y="9509125"/>
            <a:ext cx="18653125"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3502" tIns="156751" rIns="313502" bIns="1567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646238"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defRPr sz="4800"/>
            </a:lvl1pPr>
          </a:lstStyle>
          <a:p>
            <a:endParaRPr lang="en-US"/>
          </a:p>
        </p:txBody>
      </p:sp>
      <p:sp>
        <p:nvSpPr>
          <p:cNvPr id="1029" name="Rectangle 5"/>
          <p:cNvSpPr>
            <a:spLocks noGrp="1" noChangeArrowheads="1"/>
          </p:cNvSpPr>
          <p:nvPr>
            <p:ph type="ftr" sz="quarter" idx="3"/>
          </p:nvPr>
        </p:nvSpPr>
        <p:spPr bwMode="auto">
          <a:xfrm>
            <a:off x="7497763" y="29992638"/>
            <a:ext cx="6950075"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ctr">
              <a:defRPr sz="4800"/>
            </a:lvl1pPr>
          </a:lstStyle>
          <a:p>
            <a:endParaRPr lang="en-US"/>
          </a:p>
        </p:txBody>
      </p:sp>
      <p:sp>
        <p:nvSpPr>
          <p:cNvPr id="1030" name="Rectangle 6"/>
          <p:cNvSpPr>
            <a:spLocks noGrp="1" noChangeArrowheads="1"/>
          </p:cNvSpPr>
          <p:nvPr>
            <p:ph type="sldNum" sz="quarter" idx="4"/>
          </p:nvPr>
        </p:nvSpPr>
        <p:spPr bwMode="auto">
          <a:xfrm>
            <a:off x="15727363"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r">
              <a:defRPr sz="4800"/>
            </a:lvl1pPr>
          </a:lstStyle>
          <a:p>
            <a:fld id="{060F58AF-C065-4192-9883-B3A43113B40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pitchFamily="18" charset="0"/>
        </a:defRPr>
      </a:lvl2pPr>
      <a:lvl3pPr algn="ctr" defTabSz="3135313" rtl="0" eaLnBrk="0" fontAlgn="base" hangingPunct="0">
        <a:spcBef>
          <a:spcPct val="0"/>
        </a:spcBef>
        <a:spcAft>
          <a:spcPct val="0"/>
        </a:spcAft>
        <a:defRPr sz="15100">
          <a:solidFill>
            <a:schemeClr val="tx2"/>
          </a:solidFill>
          <a:latin typeface="Times New Roman" pitchFamily="18" charset="0"/>
        </a:defRPr>
      </a:lvl3pPr>
      <a:lvl4pPr algn="ctr" defTabSz="3135313" rtl="0" eaLnBrk="0" fontAlgn="base" hangingPunct="0">
        <a:spcBef>
          <a:spcPct val="0"/>
        </a:spcBef>
        <a:spcAft>
          <a:spcPct val="0"/>
        </a:spcAft>
        <a:defRPr sz="15100">
          <a:solidFill>
            <a:schemeClr val="tx2"/>
          </a:solidFill>
          <a:latin typeface="Times New Roman" pitchFamily="18" charset="0"/>
        </a:defRPr>
      </a:lvl4pPr>
      <a:lvl5pPr algn="ctr" defTabSz="3135313" rtl="0" eaLnBrk="0" fontAlgn="base" hangingPunct="0">
        <a:spcBef>
          <a:spcPct val="0"/>
        </a:spcBef>
        <a:spcAft>
          <a:spcPct val="0"/>
        </a:spcAft>
        <a:defRPr sz="15100">
          <a:solidFill>
            <a:schemeClr val="tx2"/>
          </a:solidFill>
          <a:latin typeface="Times New Roman" pitchFamily="18" charset="0"/>
        </a:defRPr>
      </a:lvl5pPr>
      <a:lvl6pPr marL="457200" algn="ctr" defTabSz="3135313" rtl="0" eaLnBrk="0" fontAlgn="base" hangingPunct="0">
        <a:spcBef>
          <a:spcPct val="0"/>
        </a:spcBef>
        <a:spcAft>
          <a:spcPct val="0"/>
        </a:spcAft>
        <a:defRPr sz="15100">
          <a:solidFill>
            <a:schemeClr val="tx2"/>
          </a:solidFill>
          <a:latin typeface="Times New Roman" pitchFamily="18" charset="0"/>
        </a:defRPr>
      </a:lvl6pPr>
      <a:lvl7pPr marL="914400" algn="ctr" defTabSz="3135313" rtl="0" eaLnBrk="0" fontAlgn="base" hangingPunct="0">
        <a:spcBef>
          <a:spcPct val="0"/>
        </a:spcBef>
        <a:spcAft>
          <a:spcPct val="0"/>
        </a:spcAft>
        <a:defRPr sz="15100">
          <a:solidFill>
            <a:schemeClr val="tx2"/>
          </a:solidFill>
          <a:latin typeface="Times New Roman" pitchFamily="18" charset="0"/>
        </a:defRPr>
      </a:lvl7pPr>
      <a:lvl8pPr marL="1371600" algn="ctr" defTabSz="3135313" rtl="0" eaLnBrk="0" fontAlgn="base" hangingPunct="0">
        <a:spcBef>
          <a:spcPct val="0"/>
        </a:spcBef>
        <a:spcAft>
          <a:spcPct val="0"/>
        </a:spcAft>
        <a:defRPr sz="15100">
          <a:solidFill>
            <a:schemeClr val="tx2"/>
          </a:solidFill>
          <a:latin typeface="Times New Roman" pitchFamily="18" charset="0"/>
        </a:defRPr>
      </a:lvl8pPr>
      <a:lvl9pPr marL="1828800" algn="ctr" defTabSz="3135313" rtl="0" eaLnBrk="0" fontAlgn="base" hangingPunct="0">
        <a:spcBef>
          <a:spcPct val="0"/>
        </a:spcBef>
        <a:spcAft>
          <a:spcPct val="0"/>
        </a:spcAft>
        <a:defRPr sz="15100">
          <a:solidFill>
            <a:schemeClr val="tx2"/>
          </a:solidFill>
          <a:latin typeface="Times New Roman" pitchFamily="18" charset="0"/>
        </a:defRPr>
      </a:lvl9pPr>
    </p:titleStyle>
    <p:bodyStyle>
      <a:lvl1pPr marL="1176338" indent="-1176338" algn="l" defTabSz="3135313" rtl="0" eaLnBrk="0" fontAlgn="base" hangingPunct="0">
        <a:spcBef>
          <a:spcPct val="20000"/>
        </a:spcBef>
        <a:spcAft>
          <a:spcPct val="0"/>
        </a:spcAft>
        <a:buChar char="•"/>
        <a:defRPr sz="11000">
          <a:solidFill>
            <a:schemeClr val="tx1"/>
          </a:solidFill>
          <a:latin typeface="+mn-lt"/>
          <a:ea typeface="+mn-ea"/>
          <a:cs typeface="+mn-cs"/>
        </a:defRPr>
      </a:lvl1pPr>
      <a:lvl2pPr marL="2547938" indent="-981075" algn="l" defTabSz="3135313" rtl="0" eaLnBrk="0" fontAlgn="base" hangingPunct="0">
        <a:spcBef>
          <a:spcPct val="20000"/>
        </a:spcBef>
        <a:spcAft>
          <a:spcPct val="0"/>
        </a:spcAft>
        <a:buChar char="–"/>
        <a:defRPr sz="9600">
          <a:solidFill>
            <a:schemeClr val="tx1"/>
          </a:solidFill>
          <a:latin typeface="+mn-lt"/>
        </a:defRPr>
      </a:lvl2pPr>
      <a:lvl3pPr marL="3919538" indent="-784225" algn="l" defTabSz="3135313" rtl="0" eaLnBrk="0" fontAlgn="base" hangingPunct="0">
        <a:spcBef>
          <a:spcPct val="20000"/>
        </a:spcBef>
        <a:spcAft>
          <a:spcPct val="0"/>
        </a:spcAft>
        <a:buChar char="•"/>
        <a:defRPr sz="8200">
          <a:solidFill>
            <a:schemeClr val="tx1"/>
          </a:solidFill>
          <a:latin typeface="+mn-lt"/>
        </a:defRPr>
      </a:lvl3pPr>
      <a:lvl4pPr marL="5486400" indent="-784225" algn="l" defTabSz="3135313" rtl="0" eaLnBrk="0" fontAlgn="base" hangingPunct="0">
        <a:spcBef>
          <a:spcPct val="20000"/>
        </a:spcBef>
        <a:spcAft>
          <a:spcPct val="0"/>
        </a:spcAft>
        <a:buChar char="–"/>
        <a:defRPr sz="6900">
          <a:solidFill>
            <a:schemeClr val="tx1"/>
          </a:solidFill>
          <a:latin typeface="+mn-lt"/>
        </a:defRPr>
      </a:lvl4pPr>
      <a:lvl5pPr marL="7053263" indent="-782638" algn="l" defTabSz="3135313" rtl="0" eaLnBrk="0" fontAlgn="base" hangingPunct="0">
        <a:spcBef>
          <a:spcPct val="20000"/>
        </a:spcBef>
        <a:spcAft>
          <a:spcPct val="0"/>
        </a:spcAft>
        <a:buChar char="»"/>
        <a:defRPr sz="6900">
          <a:solidFill>
            <a:schemeClr val="tx1"/>
          </a:solidFill>
          <a:latin typeface="+mn-lt"/>
        </a:defRPr>
      </a:lvl5pPr>
      <a:lvl6pPr marL="7510463" indent="-782638" algn="l" defTabSz="3135313" rtl="0" eaLnBrk="0" fontAlgn="base" hangingPunct="0">
        <a:spcBef>
          <a:spcPct val="20000"/>
        </a:spcBef>
        <a:spcAft>
          <a:spcPct val="0"/>
        </a:spcAft>
        <a:buChar char="»"/>
        <a:defRPr sz="6900">
          <a:solidFill>
            <a:schemeClr val="tx1"/>
          </a:solidFill>
          <a:latin typeface="+mn-lt"/>
        </a:defRPr>
      </a:lvl6pPr>
      <a:lvl7pPr marL="7967663" indent="-782638" algn="l" defTabSz="3135313" rtl="0" eaLnBrk="0" fontAlgn="base" hangingPunct="0">
        <a:spcBef>
          <a:spcPct val="20000"/>
        </a:spcBef>
        <a:spcAft>
          <a:spcPct val="0"/>
        </a:spcAft>
        <a:buChar char="»"/>
        <a:defRPr sz="6900">
          <a:solidFill>
            <a:schemeClr val="tx1"/>
          </a:solidFill>
          <a:latin typeface="+mn-lt"/>
        </a:defRPr>
      </a:lvl7pPr>
      <a:lvl8pPr marL="8424863" indent="-782638" algn="l" defTabSz="3135313" rtl="0" eaLnBrk="0" fontAlgn="base" hangingPunct="0">
        <a:spcBef>
          <a:spcPct val="20000"/>
        </a:spcBef>
        <a:spcAft>
          <a:spcPct val="0"/>
        </a:spcAft>
        <a:buChar char="»"/>
        <a:defRPr sz="6900">
          <a:solidFill>
            <a:schemeClr val="tx1"/>
          </a:solidFill>
          <a:latin typeface="+mn-lt"/>
        </a:defRPr>
      </a:lvl8pPr>
      <a:lvl9pPr marL="8882063" indent="-782638" algn="l" defTabSz="3135313" rtl="0" eaLnBrk="0" fontAlgn="base" hangingPunct="0">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tiff"/><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4.jpeg"/><Relationship Id="rId5" Type="http://schemas.microsoft.com/office/2007/relationships/hdphoto" Target="../media/hdphoto1.wdp"/><Relationship Id="rId10" Type="http://schemas.openxmlformats.org/officeDocument/2006/relationships/image" Target="../media/image8.tiff"/><Relationship Id="rId4" Type="http://schemas.openxmlformats.org/officeDocument/2006/relationships/image" Target="../media/image3.jpeg"/><Relationship Id="rId9" Type="http://schemas.openxmlformats.org/officeDocument/2006/relationships/image" Target="../media/image7.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646238" y="1066800"/>
            <a:ext cx="18653125" cy="3429000"/>
          </a:xfrm>
          <a:noFill/>
        </p:spPr>
        <p:txBody>
          <a:bodyPr tIns="0" anchor="t"/>
          <a:lstStyle/>
          <a:p>
            <a:r>
              <a:rPr lang="en-US" sz="5400" b="1" dirty="0" smtClean="0"/>
              <a:t>Radiation Planning For Head And Neck</a:t>
            </a:r>
            <a:r>
              <a:rPr lang="en-US" sz="6600" b="1" dirty="0"/>
              <a:t/>
            </a:r>
            <a:br>
              <a:rPr lang="en-US" sz="6600" b="1" dirty="0"/>
            </a:br>
            <a:r>
              <a:rPr lang="en-US" sz="3200" b="1" dirty="0" smtClean="0"/>
              <a:t>(</a:t>
            </a:r>
            <a:r>
              <a:rPr lang="en-US" sz="3200" spc="50" dirty="0" smtClean="0">
                <a:ln w="13500">
                  <a:solidFill>
                    <a:schemeClr val="accent1">
                      <a:shade val="2500"/>
                      <a:alpha val="6500"/>
                    </a:schemeClr>
                  </a:solidFill>
                  <a:prstDash val="solid"/>
                </a:ln>
                <a:solidFill>
                  <a:schemeClr val="tx1">
                    <a:lumMod val="95000"/>
                    <a:lumOff val="5000"/>
                  </a:schemeClr>
                </a:solidFill>
                <a:effectLst>
                  <a:innerShdw blurRad="50900" dist="38500" dir="13500000">
                    <a:srgbClr val="000000">
                      <a:alpha val="60000"/>
                    </a:srgbClr>
                  </a:innerShdw>
                  <a:reflection blurRad="6350" stA="7000" endPos="23000" dir="5400000" sy="-100000" algn="bl" rotWithShape="0"/>
                </a:effectLst>
              </a:rPr>
              <a:t>Data-Driven Strategy For Optimization Of Intensity Modulated </a:t>
            </a:r>
            <a:br>
              <a:rPr lang="en-US" sz="3200" spc="50" dirty="0" smtClean="0">
                <a:ln w="13500">
                  <a:solidFill>
                    <a:schemeClr val="accent1">
                      <a:shade val="2500"/>
                      <a:alpha val="6500"/>
                    </a:schemeClr>
                  </a:solidFill>
                  <a:prstDash val="solid"/>
                </a:ln>
                <a:solidFill>
                  <a:schemeClr val="tx1">
                    <a:lumMod val="95000"/>
                    <a:lumOff val="5000"/>
                  </a:schemeClr>
                </a:solidFill>
                <a:effectLst>
                  <a:innerShdw blurRad="50900" dist="38500" dir="13500000">
                    <a:srgbClr val="000000">
                      <a:alpha val="60000"/>
                    </a:srgbClr>
                  </a:innerShdw>
                  <a:reflection blurRad="6350" stA="7000" endPos="23000" dir="5400000" sy="-100000" algn="bl" rotWithShape="0"/>
                </a:effectLst>
              </a:rPr>
            </a:br>
            <a:r>
              <a:rPr lang="en-US" sz="3200" spc="50" dirty="0" smtClean="0">
                <a:ln w="13500">
                  <a:solidFill>
                    <a:schemeClr val="accent1">
                      <a:shade val="2500"/>
                      <a:alpha val="6500"/>
                    </a:schemeClr>
                  </a:solidFill>
                  <a:prstDash val="solid"/>
                </a:ln>
                <a:solidFill>
                  <a:schemeClr val="tx1">
                    <a:lumMod val="95000"/>
                    <a:lumOff val="5000"/>
                  </a:schemeClr>
                </a:solidFill>
                <a:effectLst>
                  <a:innerShdw blurRad="50900" dist="38500" dir="13500000">
                    <a:srgbClr val="000000">
                      <a:alpha val="60000"/>
                    </a:srgbClr>
                  </a:innerShdw>
                  <a:reflection blurRad="6350" stA="7000" endPos="23000" dir="5400000" sy="-100000" algn="bl" rotWithShape="0"/>
                </a:effectLst>
              </a:rPr>
              <a:t>Radiation Therapy (IMRT) Planning For Head And Neck Region</a:t>
            </a:r>
            <a:r>
              <a:rPr lang="en-US" sz="3200" b="1" dirty="0" smtClean="0"/>
              <a:t>)</a:t>
            </a:r>
            <a:r>
              <a:rPr lang="en-US" sz="6600" b="1" dirty="0" smtClean="0"/>
              <a:t/>
            </a:r>
            <a:br>
              <a:rPr lang="en-US" sz="6600" b="1" dirty="0" smtClean="0"/>
            </a:br>
            <a:r>
              <a:rPr lang="en-US" sz="3200" b="1" i="1" dirty="0" smtClean="0"/>
              <a:t>Computer Integrated Surgery II</a:t>
            </a:r>
            <a:br>
              <a:rPr lang="en-US" sz="3200" b="1" i="1" dirty="0" smtClean="0"/>
            </a:br>
            <a:r>
              <a:rPr lang="en-US" sz="3200" b="1" i="1" dirty="0" smtClean="0"/>
              <a:t>Spring, 2011</a:t>
            </a:r>
            <a:br>
              <a:rPr lang="en-US" sz="3200" b="1" i="1" dirty="0" smtClean="0"/>
            </a:br>
            <a:r>
              <a:rPr lang="en-US" sz="3200" b="1" i="1" dirty="0" smtClean="0"/>
              <a:t>Yang </a:t>
            </a:r>
            <a:r>
              <a:rPr lang="en-US" sz="3200" b="1" i="1" dirty="0" err="1" smtClean="0"/>
              <a:t>Wuyang</a:t>
            </a:r>
            <a:r>
              <a:rPr lang="en-US" sz="3200" b="1" i="1" dirty="0" smtClean="0"/>
              <a:t> M.D., under the auspices of Dr. Todd McNutt and Professor Russell Taylor</a:t>
            </a:r>
            <a:br>
              <a:rPr lang="en-US" sz="3200" b="1" i="1" dirty="0" smtClean="0"/>
            </a:br>
            <a:endParaRPr lang="en-US" sz="4800" b="1" i="1" dirty="0" smtClean="0"/>
          </a:p>
        </p:txBody>
      </p:sp>
      <p:sp>
        <p:nvSpPr>
          <p:cNvPr id="2051" name="Text Box 4"/>
          <p:cNvSpPr txBox="1">
            <a:spLocks noChangeArrowheads="1"/>
          </p:cNvSpPr>
          <p:nvPr/>
        </p:nvSpPr>
        <p:spPr bwMode="auto">
          <a:xfrm>
            <a:off x="1123950" y="5027982"/>
            <a:ext cx="9288388"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6075" indent="-288925">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spcAft>
                <a:spcPct val="50000"/>
              </a:spcAft>
            </a:pPr>
            <a:r>
              <a:rPr lang="en-US" sz="3600" b="1" dirty="0">
                <a:latin typeface="Arial" charset="0"/>
              </a:rPr>
              <a:t>Introduction</a:t>
            </a:r>
          </a:p>
          <a:p>
            <a:pPr>
              <a:buFontTx/>
              <a:buChar char="•"/>
            </a:pPr>
            <a:r>
              <a:rPr lang="en-US" sz="2600" dirty="0" smtClean="0">
                <a:latin typeface="Arial" charset="0"/>
              </a:rPr>
              <a:t>We developed a package to implement  a data-driven strategy for dynamic clinical decision support in IMRT planning for Head And Neck region. The package, which was built in python and </a:t>
            </a:r>
            <a:r>
              <a:rPr lang="en-US" sz="2600" dirty="0" err="1" smtClean="0">
                <a:latin typeface="Arial" charset="0"/>
              </a:rPr>
              <a:t>SQl</a:t>
            </a:r>
            <a:r>
              <a:rPr lang="en-US" sz="2600" dirty="0" smtClean="0">
                <a:latin typeface="Arial" charset="0"/>
              </a:rPr>
              <a:t>, pulls needed patient data from the “</a:t>
            </a:r>
            <a:r>
              <a:rPr lang="en-US" sz="2600" dirty="0" err="1" smtClean="0">
                <a:latin typeface="Arial" charset="0"/>
              </a:rPr>
              <a:t>Oncospace</a:t>
            </a:r>
            <a:r>
              <a:rPr lang="en-US" sz="2600" dirty="0" smtClean="0">
                <a:latin typeface="Arial" charset="0"/>
              </a:rPr>
              <a:t>” database, analyze the data to produce result for optimized patient planning, and goes directly into the planning system to set up beam parameters for actual planning.   </a:t>
            </a:r>
          </a:p>
          <a:p>
            <a:pPr marL="57150" indent="0"/>
            <a:endParaRPr lang="en-US" sz="2600" dirty="0">
              <a:latin typeface="Arial" charset="0"/>
            </a:endParaRPr>
          </a:p>
          <a:p>
            <a:pPr>
              <a:buFontTx/>
              <a:buChar char="•"/>
            </a:pPr>
            <a:r>
              <a:rPr lang="en-US" sz="2600" dirty="0" smtClean="0">
                <a:latin typeface="Arial" charset="0"/>
              </a:rPr>
              <a:t>The basic problem that drives us in doing this project is the unwarranted variation of practice in IMRT planning of the current clinical setting. Under the big schema of Evidence-Based-Medicine (EBM), such variation is considered as the presence of poor clinical practice and should be eliminated.</a:t>
            </a:r>
            <a:endParaRPr lang="en-US" sz="2600" dirty="0">
              <a:latin typeface="Arial" charset="0"/>
            </a:endParaRPr>
          </a:p>
        </p:txBody>
      </p:sp>
      <p:sp>
        <p:nvSpPr>
          <p:cNvPr id="2052" name="Text Box 5"/>
          <p:cNvSpPr txBox="1">
            <a:spLocks noChangeArrowheads="1"/>
          </p:cNvSpPr>
          <p:nvPr/>
        </p:nvSpPr>
        <p:spPr bwMode="auto">
          <a:xfrm>
            <a:off x="11506200" y="12078117"/>
            <a:ext cx="8305800"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spcAft>
                <a:spcPct val="50000"/>
              </a:spcAft>
            </a:pPr>
            <a:r>
              <a:rPr lang="en-US" sz="3600" b="1" dirty="0">
                <a:latin typeface="Arial" charset="0"/>
              </a:rPr>
              <a:t>Outcomes and Results</a:t>
            </a:r>
          </a:p>
          <a:p>
            <a:pPr>
              <a:buFontTx/>
              <a:buChar char="•"/>
            </a:pPr>
            <a:r>
              <a:rPr lang="en-US" sz="2600" dirty="0" smtClean="0">
                <a:latin typeface="Arial" charset="0"/>
              </a:rPr>
              <a:t>Planning Objectives And Results Generated:</a:t>
            </a:r>
          </a:p>
          <a:p>
            <a:pPr>
              <a:buFontTx/>
              <a:buChar char="•"/>
            </a:pPr>
            <a:endParaRPr lang="en-US" sz="2600" dirty="0">
              <a:latin typeface="Arial" charset="0"/>
            </a:endParaRPr>
          </a:p>
        </p:txBody>
      </p:sp>
      <p:sp>
        <p:nvSpPr>
          <p:cNvPr id="2053" name="Text Box 6"/>
          <p:cNvSpPr txBox="1">
            <a:spLocks noChangeArrowheads="1"/>
          </p:cNvSpPr>
          <p:nvPr/>
        </p:nvSpPr>
        <p:spPr bwMode="auto">
          <a:xfrm>
            <a:off x="1123950" y="11887200"/>
            <a:ext cx="9353550" cy="7048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04813" indent="-4048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600" b="1" dirty="0">
                <a:latin typeface="Arial" charset="0"/>
              </a:rPr>
              <a:t>The Problem</a:t>
            </a:r>
          </a:p>
          <a:p>
            <a:pPr>
              <a:spcBef>
                <a:spcPct val="50000"/>
              </a:spcBef>
              <a:buFontTx/>
              <a:buChar char="•"/>
            </a:pPr>
            <a:r>
              <a:rPr lang="en-US" sz="2600" dirty="0" smtClean="0">
                <a:latin typeface="Arial" charset="0"/>
              </a:rPr>
              <a:t>Current IMRT planning procedure needs physician to provide guesses on constraints on doses of targeted volume, the process of guessing:</a:t>
            </a:r>
          </a:p>
          <a:p>
            <a:pPr lvl="1">
              <a:spcBef>
                <a:spcPct val="50000"/>
              </a:spcBef>
              <a:buFontTx/>
              <a:buChar char="•"/>
            </a:pPr>
            <a:r>
              <a:rPr lang="en-US" sz="2600" dirty="0" smtClean="0">
                <a:latin typeface="Arial" charset="0"/>
              </a:rPr>
              <a:t>Produces great variations between planners</a:t>
            </a:r>
          </a:p>
          <a:p>
            <a:pPr lvl="1">
              <a:spcBef>
                <a:spcPct val="50000"/>
              </a:spcBef>
              <a:buFontTx/>
              <a:buChar char="•"/>
            </a:pPr>
            <a:r>
              <a:rPr lang="en-US" sz="2600" dirty="0">
                <a:latin typeface="Arial" charset="0"/>
              </a:rPr>
              <a:t>E</a:t>
            </a:r>
            <a:r>
              <a:rPr lang="en-US" sz="2600" dirty="0" smtClean="0">
                <a:latin typeface="Arial" charset="0"/>
              </a:rPr>
              <a:t>xtremely time consuming </a:t>
            </a:r>
          </a:p>
          <a:p>
            <a:pPr lvl="1">
              <a:spcBef>
                <a:spcPct val="50000"/>
              </a:spcBef>
              <a:buFontTx/>
              <a:buChar char="•"/>
            </a:pPr>
            <a:r>
              <a:rPr lang="en-US" sz="2600" dirty="0" smtClean="0">
                <a:latin typeface="Arial" charset="0"/>
              </a:rPr>
              <a:t>Quality of plans can be very different between different planners even for the same patient.</a:t>
            </a:r>
            <a:endParaRPr lang="en-US" sz="2600" dirty="0">
              <a:latin typeface="Arial" charset="0"/>
            </a:endParaRPr>
          </a:p>
          <a:p>
            <a:pPr>
              <a:spcBef>
                <a:spcPct val="50000"/>
              </a:spcBef>
              <a:buFontTx/>
              <a:buChar char="•"/>
            </a:pPr>
            <a:r>
              <a:rPr lang="en-US" sz="2600" dirty="0" smtClean="0">
                <a:latin typeface="Arial" charset="0"/>
              </a:rPr>
              <a:t>The variation of practice, due to lack of evidence for greater clinical benefit, is considered to be the major reason for high cost-benefit ratio in health care.</a:t>
            </a:r>
          </a:p>
          <a:p>
            <a:pPr>
              <a:spcBef>
                <a:spcPct val="50000"/>
              </a:spcBef>
              <a:buFontTx/>
              <a:buChar char="•"/>
            </a:pPr>
            <a:r>
              <a:rPr lang="en-US" sz="2600" dirty="0" smtClean="0">
                <a:latin typeface="Arial" charset="0"/>
              </a:rPr>
              <a:t>Call for eliminating variation of practice motivated us to implement a data driven solution for producing high level evidence for standardizing IMRT planning practices.</a:t>
            </a:r>
            <a:endParaRPr lang="en-US" sz="2600" dirty="0">
              <a:latin typeface="Arial" charset="0"/>
            </a:endParaRPr>
          </a:p>
        </p:txBody>
      </p:sp>
      <p:pic>
        <p:nvPicPr>
          <p:cNvPr id="205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21600" y="30708600"/>
            <a:ext cx="847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5"/>
          <p:cNvSpPr txBox="1">
            <a:spLocks noChangeArrowheads="1"/>
          </p:cNvSpPr>
          <p:nvPr/>
        </p:nvSpPr>
        <p:spPr bwMode="auto">
          <a:xfrm>
            <a:off x="10972800" y="31318200"/>
            <a:ext cx="9448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charset="0"/>
              </a:rPr>
              <a:t>Engineering Research Center for Computer Integrated Surgical Systems and Technology</a:t>
            </a:r>
          </a:p>
        </p:txBody>
      </p:sp>
      <p:sp>
        <p:nvSpPr>
          <p:cNvPr id="2056" name="Text Box 17"/>
          <p:cNvSpPr txBox="1">
            <a:spLocks noChangeArrowheads="1"/>
          </p:cNvSpPr>
          <p:nvPr/>
        </p:nvSpPr>
        <p:spPr bwMode="auto">
          <a:xfrm>
            <a:off x="11506200" y="11231731"/>
            <a:ext cx="8305800"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1400" b="1" i="1" dirty="0" smtClean="0">
                <a:latin typeface="Arial" charset="0"/>
              </a:rPr>
              <a:t>Left: Concept of IMRT. Right: Head And Neck region radiation coverage (</a:t>
            </a:r>
            <a:r>
              <a:rPr lang="en-US" sz="1400" b="1" i="1" dirty="0" err="1" smtClean="0">
                <a:latin typeface="Arial" charset="0"/>
              </a:rPr>
              <a:t>Iso</a:t>
            </a:r>
            <a:r>
              <a:rPr lang="en-US" sz="1400" b="1" i="1" dirty="0" smtClean="0">
                <a:latin typeface="Arial" charset="0"/>
              </a:rPr>
              <a:t>-dose regions) </a:t>
            </a:r>
          </a:p>
          <a:p>
            <a:pPr algn="ctr">
              <a:spcBef>
                <a:spcPct val="50000"/>
              </a:spcBef>
            </a:pPr>
            <a:r>
              <a:rPr lang="en-US" sz="1400" b="1" i="1" dirty="0" smtClean="0">
                <a:latin typeface="Arial" charset="0"/>
              </a:rPr>
              <a:t>Courtesy from Dr. McNutt </a:t>
            </a:r>
            <a:endParaRPr lang="en-US" sz="1400" b="1" i="1" dirty="0">
              <a:latin typeface="Arial" charset="0"/>
            </a:endParaRPr>
          </a:p>
        </p:txBody>
      </p:sp>
      <p:sp>
        <p:nvSpPr>
          <p:cNvPr id="2058" name="Text Box 27"/>
          <p:cNvSpPr txBox="1">
            <a:spLocks noChangeArrowheads="1"/>
          </p:cNvSpPr>
          <p:nvPr/>
        </p:nvSpPr>
        <p:spPr bwMode="auto">
          <a:xfrm>
            <a:off x="1083147" y="24293884"/>
            <a:ext cx="92583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600" b="1" dirty="0">
                <a:latin typeface="Arial" charset="0"/>
              </a:rPr>
              <a:t>The Solution</a:t>
            </a:r>
          </a:p>
          <a:p>
            <a:pPr>
              <a:spcBef>
                <a:spcPct val="50000"/>
              </a:spcBef>
              <a:buFontTx/>
              <a:buChar char="•"/>
            </a:pPr>
            <a:r>
              <a:rPr lang="en-US" sz="2600" dirty="0" smtClean="0">
                <a:latin typeface="Arial" charset="0"/>
              </a:rPr>
              <a:t>The work to provide solution to solve the problem was to implement a modified algorithm (originally built in </a:t>
            </a:r>
            <a:r>
              <a:rPr lang="en-US" sz="2600" dirty="0" err="1" smtClean="0">
                <a:latin typeface="Arial" charset="0"/>
              </a:rPr>
              <a:t>matlab</a:t>
            </a:r>
            <a:r>
              <a:rPr lang="en-US" sz="2600" dirty="0" smtClean="0">
                <a:latin typeface="Arial" charset="0"/>
              </a:rPr>
              <a:t>) into a newly created software package in python and SQL for clinical workflow optimization</a:t>
            </a:r>
            <a:r>
              <a:rPr lang="en-US" sz="2600" dirty="0" smtClean="0">
                <a:latin typeface="Arial" charset="0"/>
              </a:rPr>
              <a:t>.</a:t>
            </a:r>
            <a:endParaRPr lang="en-US" sz="2600" dirty="0">
              <a:latin typeface="Arial" charset="0"/>
            </a:endParaRPr>
          </a:p>
        </p:txBody>
      </p:sp>
      <p:sp>
        <p:nvSpPr>
          <p:cNvPr id="2061" name="Text Box 31"/>
          <p:cNvSpPr txBox="1">
            <a:spLocks noChangeArrowheads="1"/>
          </p:cNvSpPr>
          <p:nvPr/>
        </p:nvSpPr>
        <p:spPr bwMode="auto">
          <a:xfrm>
            <a:off x="11525250" y="28769608"/>
            <a:ext cx="92583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spcBef>
                <a:spcPct val="50000"/>
              </a:spcBef>
            </a:pPr>
            <a:r>
              <a:rPr lang="en-US" sz="3600" b="1" dirty="0">
                <a:latin typeface="Arial" charset="0"/>
              </a:rPr>
              <a:t>Support by and Acknowledgements</a:t>
            </a:r>
          </a:p>
          <a:p>
            <a:pPr>
              <a:spcBef>
                <a:spcPct val="50000"/>
              </a:spcBef>
              <a:buFontTx/>
              <a:buChar char="•"/>
            </a:pPr>
            <a:r>
              <a:rPr lang="en-US" sz="2800" dirty="0" smtClean="0">
                <a:latin typeface="Arial" charset="0"/>
              </a:rPr>
              <a:t>Core NSF CISST/ERC</a:t>
            </a:r>
          </a:p>
          <a:p>
            <a:pPr>
              <a:spcBef>
                <a:spcPct val="50000"/>
              </a:spcBef>
              <a:buFontTx/>
              <a:buChar char="•"/>
            </a:pPr>
            <a:r>
              <a:rPr lang="en-US" sz="2800" dirty="0" smtClean="0">
                <a:latin typeface="Arial" charset="0"/>
              </a:rPr>
              <a:t>Department Of Radiation Oncology, JHH</a:t>
            </a:r>
            <a:endParaRPr lang="en-US" sz="2800" dirty="0">
              <a:latin typeface="Arial" charset="0"/>
            </a:endParaRPr>
          </a:p>
        </p:txBody>
      </p:sp>
      <p:sp>
        <p:nvSpPr>
          <p:cNvPr id="2062" name="Text Box 39"/>
          <p:cNvSpPr txBox="1">
            <a:spLocks noChangeArrowheads="1"/>
          </p:cNvSpPr>
          <p:nvPr/>
        </p:nvSpPr>
        <p:spPr bwMode="auto">
          <a:xfrm>
            <a:off x="11506200" y="25803463"/>
            <a:ext cx="9258300" cy="264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600" b="1" dirty="0">
                <a:latin typeface="Arial" charset="0"/>
              </a:rPr>
              <a:t>Lessons </a:t>
            </a:r>
            <a:r>
              <a:rPr lang="en-US" sz="3600" b="1" dirty="0" smtClean="0">
                <a:latin typeface="Arial" charset="0"/>
              </a:rPr>
              <a:t>Learned</a:t>
            </a:r>
          </a:p>
          <a:p>
            <a:pPr>
              <a:spcBef>
                <a:spcPct val="50000"/>
              </a:spcBef>
              <a:buFontTx/>
              <a:buChar char="•"/>
            </a:pPr>
            <a:r>
              <a:rPr lang="en-US" sz="2600" dirty="0" smtClean="0">
                <a:latin typeface="Arial" charset="0"/>
              </a:rPr>
              <a:t>Clinical information/Clinical Decision Support Information and engineering product  integration is a future trend.</a:t>
            </a:r>
          </a:p>
          <a:p>
            <a:pPr>
              <a:spcBef>
                <a:spcPct val="50000"/>
              </a:spcBef>
              <a:buFontTx/>
              <a:buChar char="•"/>
            </a:pPr>
            <a:r>
              <a:rPr lang="en-US" sz="2600" dirty="0" smtClean="0">
                <a:latin typeface="Arial" charset="0"/>
              </a:rPr>
              <a:t>Being conservative is better than being aggressive in the beginning of designing a product</a:t>
            </a:r>
          </a:p>
        </p:txBody>
      </p:sp>
      <p:sp>
        <p:nvSpPr>
          <p:cNvPr id="2063" name="Text Box 5"/>
          <p:cNvSpPr txBox="1">
            <a:spLocks noChangeArrowheads="1"/>
          </p:cNvSpPr>
          <p:nvPr/>
        </p:nvSpPr>
        <p:spPr bwMode="auto">
          <a:xfrm>
            <a:off x="11506200" y="21793200"/>
            <a:ext cx="84201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spcAft>
                <a:spcPct val="50000"/>
              </a:spcAft>
            </a:pPr>
            <a:r>
              <a:rPr lang="en-US" sz="3600" b="1" dirty="0">
                <a:latin typeface="Arial" charset="0"/>
              </a:rPr>
              <a:t>Future Work</a:t>
            </a:r>
          </a:p>
          <a:p>
            <a:pPr>
              <a:buFontTx/>
              <a:buChar char="•"/>
            </a:pPr>
            <a:r>
              <a:rPr lang="en-US" sz="2600" dirty="0" smtClean="0">
                <a:latin typeface="Arial" charset="0"/>
              </a:rPr>
              <a:t>A more detailed definition of “harder to plan” needs to be defined. The current strategy is very conservative.</a:t>
            </a:r>
            <a:endParaRPr lang="en-US" sz="2600" dirty="0">
              <a:latin typeface="Arial" charset="0"/>
            </a:endParaRPr>
          </a:p>
          <a:p>
            <a:pPr>
              <a:buFontTx/>
              <a:buChar char="•"/>
            </a:pPr>
            <a:r>
              <a:rPr lang="en-US" sz="2600" dirty="0" smtClean="0">
                <a:latin typeface="Arial" charset="0"/>
              </a:rPr>
              <a:t>Clinical effectiveness of the proposed strategy needs to be evaluated, which needs data input of patient toxicity measures and outcome measures, physician satisfaction, and other clinical related variables.</a:t>
            </a:r>
          </a:p>
        </p:txBody>
      </p:sp>
      <p:pic>
        <p:nvPicPr>
          <p:cNvPr id="2071" name="Picture 23" descr="C:\Users\Yang\Documents\Johns Hopkins\Radiation Oncology\Presentation\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450" y="0"/>
            <a:ext cx="3962400" cy="3962400"/>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5276850" y="1905000"/>
            <a:ext cx="11449050" cy="45719"/>
          </a:xfrm>
          <a:prstGeom prst="rect">
            <a:avLst/>
          </a:prstGeom>
          <a:gradFill flip="none" rotWithShape="1">
            <a:gsLst>
              <a:gs pos="20000">
                <a:schemeClr val="bg1"/>
              </a:gs>
              <a:gs pos="68000">
                <a:srgbClr val="00B0F0">
                  <a:lumMod val="71000"/>
                  <a:lumOff val="29000"/>
                </a:srgbClr>
              </a:gs>
              <a:gs pos="53000">
                <a:srgbClr val="002060">
                  <a:lumMod val="86000"/>
                  <a:lumOff val="14000"/>
                </a:srgbClr>
              </a:gs>
              <a:gs pos="38000">
                <a:srgbClr val="00B0F0">
                  <a:lumMod val="71000"/>
                  <a:lumOff val="29000"/>
                </a:srgbClr>
              </a:gs>
              <a:gs pos="86000">
                <a:schemeClr val="bg1"/>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cxnSp>
        <p:nvCxnSpPr>
          <p:cNvPr id="3" name="Straight Connector 2"/>
          <p:cNvCxnSpPr/>
          <p:nvPr/>
        </p:nvCxnSpPr>
        <p:spPr bwMode="auto">
          <a:xfrm>
            <a:off x="0" y="4495800"/>
            <a:ext cx="21945600" cy="0"/>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26" name="Rectangle 25"/>
          <p:cNvSpPr/>
          <p:nvPr/>
        </p:nvSpPr>
        <p:spPr>
          <a:xfrm>
            <a:off x="1228725" y="12573000"/>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sp>
        <p:nvSpPr>
          <p:cNvPr id="27" name="Rectangle 26"/>
          <p:cNvSpPr/>
          <p:nvPr/>
        </p:nvSpPr>
        <p:spPr>
          <a:xfrm>
            <a:off x="1219200" y="5687568"/>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sp>
        <p:nvSpPr>
          <p:cNvPr id="29" name="Rectangle 28"/>
          <p:cNvSpPr/>
          <p:nvPr/>
        </p:nvSpPr>
        <p:spPr>
          <a:xfrm>
            <a:off x="1123950" y="24993600"/>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grpSp>
        <p:nvGrpSpPr>
          <p:cNvPr id="6" name="Group 5"/>
          <p:cNvGrpSpPr/>
          <p:nvPr/>
        </p:nvGrpSpPr>
        <p:grpSpPr>
          <a:xfrm>
            <a:off x="1314450" y="27499686"/>
            <a:ext cx="9163050" cy="3833099"/>
            <a:chOff x="1171575" y="27730518"/>
            <a:chExt cx="9163050" cy="3833099"/>
          </a:xfrm>
        </p:grpSpPr>
        <p:grpSp>
          <p:nvGrpSpPr>
            <p:cNvPr id="30" name="Group 29"/>
            <p:cNvGrpSpPr/>
            <p:nvPr/>
          </p:nvGrpSpPr>
          <p:grpSpPr>
            <a:xfrm>
              <a:off x="1171575" y="27730518"/>
              <a:ext cx="9163050" cy="3206679"/>
              <a:chOff x="444685" y="4738329"/>
              <a:chExt cx="4591981" cy="830833"/>
            </a:xfrm>
          </p:grpSpPr>
          <p:sp>
            <p:nvSpPr>
              <p:cNvPr id="31" name="Rectangle 30"/>
              <p:cNvSpPr/>
              <p:nvPr/>
            </p:nvSpPr>
            <p:spPr>
              <a:xfrm>
                <a:off x="444685" y="4738329"/>
                <a:ext cx="1027409" cy="21023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spc="50" dirty="0" smtClean="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rPr>
                  <a:t>Physician</a:t>
                </a:r>
                <a:endParaRPr lang="en-US" b="1" spc="50" baseline="-25000" dirty="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endParaRPr>
              </a:p>
            </p:txBody>
          </p:sp>
          <p:cxnSp>
            <p:nvCxnSpPr>
              <p:cNvPr id="32" name="Straight Arrow Connector 31"/>
              <p:cNvCxnSpPr>
                <a:stCxn id="31" idx="3"/>
                <a:endCxn id="33" idx="1"/>
              </p:cNvCxnSpPr>
              <p:nvPr/>
            </p:nvCxnSpPr>
            <p:spPr>
              <a:xfrm>
                <a:off x="1472094" y="4843447"/>
                <a:ext cx="882515" cy="1"/>
              </a:xfrm>
              <a:prstGeom prst="straightConnector1">
                <a:avLst/>
              </a:prstGeom>
              <a:ln w="19050">
                <a:solidFill>
                  <a:schemeClr val="tx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354609" y="4738330"/>
                <a:ext cx="1404328" cy="21023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spc="50" dirty="0" smtClean="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rPr>
                  <a:t>Planning System</a:t>
                </a:r>
                <a:endParaRPr lang="en-US" b="1" spc="50" dirty="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endParaRPr>
              </a:p>
            </p:txBody>
          </p:sp>
          <p:cxnSp>
            <p:nvCxnSpPr>
              <p:cNvPr id="34" name="Straight Arrow Connector 33"/>
              <p:cNvCxnSpPr>
                <a:stCxn id="33" idx="3"/>
                <a:endCxn id="35" idx="1"/>
              </p:cNvCxnSpPr>
              <p:nvPr/>
            </p:nvCxnSpPr>
            <p:spPr>
              <a:xfrm>
                <a:off x="3758937" y="4843448"/>
                <a:ext cx="234204" cy="0"/>
              </a:xfrm>
              <a:prstGeom prst="straightConnector1">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3993141" y="4738331"/>
                <a:ext cx="1010870" cy="21023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spc="50" dirty="0" smtClean="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rPr>
                  <a:t>Result</a:t>
                </a:r>
                <a:endParaRPr lang="en-US" b="1" spc="50" dirty="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endParaRPr>
              </a:p>
            </p:txBody>
          </p:sp>
          <p:cxnSp>
            <p:nvCxnSpPr>
              <p:cNvPr id="36" name="Elbow Connector 35"/>
              <p:cNvCxnSpPr>
                <a:stCxn id="33" idx="2"/>
                <a:endCxn id="31" idx="2"/>
              </p:cNvCxnSpPr>
              <p:nvPr/>
            </p:nvCxnSpPr>
            <p:spPr>
              <a:xfrm rot="5400000" flipH="1">
                <a:off x="2007581" y="3899374"/>
                <a:ext cx="1" cy="2098383"/>
              </a:xfrm>
              <a:prstGeom prst="bentConnector3">
                <a:avLst>
                  <a:gd name="adj1" fmla="val -22860000000"/>
                </a:avLst>
              </a:prstGeom>
              <a:ln>
                <a:solidFill>
                  <a:schemeClr val="tx1">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101795" y="5116154"/>
                <a:ext cx="1642358" cy="87717"/>
              </a:xfrm>
              <a:prstGeom prst="rect">
                <a:avLst/>
              </a:prstGeom>
              <a:noFill/>
            </p:spPr>
            <p:txBody>
              <a:bodyPr wrap="square" rtlCol="0">
                <a:spAutoFit/>
              </a:bodyPr>
              <a:lstStyle/>
              <a:p>
                <a:r>
                  <a:rPr lang="en-US" sz="1600" b="1" spc="50" dirty="0" smtClean="0">
                    <a:ln w="13500">
                      <a:solidFill>
                        <a:schemeClr val="accent1">
                          <a:shade val="2500"/>
                          <a:alpha val="6500"/>
                        </a:schemeClr>
                      </a:solidFill>
                      <a:prstDash val="solid"/>
                    </a:ln>
                    <a:effectLst>
                      <a:innerShdw blurRad="50900" dist="38500" dir="13500000">
                        <a:srgbClr val="000000">
                          <a:alpha val="60000"/>
                        </a:srgbClr>
                      </a:innerShdw>
                    </a:effectLst>
                  </a:rPr>
                  <a:t>looping for about 30 times</a:t>
                </a:r>
                <a:endParaRPr lang="en-US" sz="1600" b="1"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cxnSp>
            <p:nvCxnSpPr>
              <p:cNvPr id="38" name="Elbow Connector 37"/>
              <p:cNvCxnSpPr>
                <a:stCxn id="31" idx="1"/>
                <a:endCxn id="39" idx="1"/>
              </p:cNvCxnSpPr>
              <p:nvPr/>
            </p:nvCxnSpPr>
            <p:spPr>
              <a:xfrm rot="10800000" flipH="1" flipV="1">
                <a:off x="444685" y="4843447"/>
                <a:ext cx="2956578" cy="630127"/>
              </a:xfrm>
              <a:prstGeom prst="bentConnector3">
                <a:avLst>
                  <a:gd name="adj1" fmla="val -3875"/>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401263" y="5377984"/>
                <a:ext cx="1635403" cy="19117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spc="50" dirty="0" smtClean="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rPr>
                  <a:t>Data Driven Planning</a:t>
                </a:r>
                <a:endParaRPr lang="en-US" b="1" spc="50" baseline="-25000" dirty="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endParaRPr>
              </a:p>
            </p:txBody>
          </p:sp>
          <p:sp>
            <p:nvSpPr>
              <p:cNvPr id="40" name="TextBox 39"/>
              <p:cNvSpPr txBox="1"/>
              <p:nvPr/>
            </p:nvSpPr>
            <p:spPr>
              <a:xfrm>
                <a:off x="1216415" y="4755729"/>
                <a:ext cx="1413118" cy="87717"/>
              </a:xfrm>
              <a:prstGeom prst="rect">
                <a:avLst/>
              </a:prstGeom>
              <a:noFill/>
            </p:spPr>
            <p:txBody>
              <a:bodyPr wrap="square" rtlCol="0">
                <a:spAutoFit/>
              </a:bodyPr>
              <a:lstStyle/>
              <a:p>
                <a:pPr algn="ctr"/>
                <a:r>
                  <a:rPr lang="en-US" sz="1600" b="1" spc="50" dirty="0" smtClean="0">
                    <a:ln w="13500">
                      <a:solidFill>
                        <a:schemeClr val="accent1">
                          <a:shade val="2500"/>
                          <a:alpha val="6500"/>
                        </a:schemeClr>
                      </a:solidFill>
                      <a:prstDash val="solid"/>
                    </a:ln>
                    <a:effectLst>
                      <a:innerShdw blurRad="50900" dist="38500" dir="13500000">
                        <a:srgbClr val="000000">
                          <a:alpha val="60000"/>
                        </a:srgbClr>
                      </a:innerShdw>
                    </a:effectLst>
                  </a:rPr>
                  <a:t>experience</a:t>
                </a:r>
                <a:endParaRPr lang="en-US" sz="1600" b="1"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cxnSp>
            <p:nvCxnSpPr>
              <p:cNvPr id="41" name="Elbow Connector 40"/>
              <p:cNvCxnSpPr>
                <a:endCxn id="33" idx="2"/>
              </p:cNvCxnSpPr>
              <p:nvPr/>
            </p:nvCxnSpPr>
            <p:spPr>
              <a:xfrm rot="16200000" flipV="1">
                <a:off x="2979693" y="5025645"/>
                <a:ext cx="465994" cy="311834"/>
              </a:xfrm>
              <a:prstGeom prst="bentConnector3">
                <a:avLst>
                  <a:gd name="adj1" fmla="val -1100"/>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49615" y="5384787"/>
                <a:ext cx="2746718" cy="87717"/>
              </a:xfrm>
              <a:prstGeom prst="rect">
                <a:avLst/>
              </a:prstGeom>
              <a:noFill/>
            </p:spPr>
            <p:txBody>
              <a:bodyPr wrap="square" rtlCol="0">
                <a:spAutoFit/>
              </a:bodyPr>
              <a:lstStyle/>
              <a:p>
                <a:r>
                  <a:rPr lang="en-US" sz="1600" b="1" spc="50" dirty="0" smtClean="0">
                    <a:ln w="13500">
                      <a:solidFill>
                        <a:schemeClr val="accent1">
                          <a:shade val="2500"/>
                          <a:alpha val="6500"/>
                        </a:schemeClr>
                      </a:solidFill>
                      <a:prstDash val="solid"/>
                    </a:ln>
                    <a:effectLst>
                      <a:innerShdw blurRad="50900" dist="38500" dir="13500000">
                        <a:srgbClr val="000000">
                          <a:alpha val="60000"/>
                        </a:srgbClr>
                      </a:innerShdw>
                    </a:effectLst>
                  </a:rPr>
                  <a:t>goes first to the data driven planning system</a:t>
                </a:r>
                <a:endParaRPr lang="en-US" sz="1600" b="1"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cxnSp>
            <p:nvCxnSpPr>
              <p:cNvPr id="43" name="Elbow Connector 42"/>
              <p:cNvCxnSpPr>
                <a:endCxn id="39" idx="3"/>
              </p:cNvCxnSpPr>
              <p:nvPr/>
            </p:nvCxnSpPr>
            <p:spPr>
              <a:xfrm>
                <a:off x="3183264" y="5280824"/>
                <a:ext cx="1853402" cy="192750"/>
              </a:xfrm>
              <a:prstGeom prst="bentConnector3">
                <a:avLst>
                  <a:gd name="adj1" fmla="val 106181"/>
                </a:avLst>
              </a:prstGeom>
              <a:ln>
                <a:solidFill>
                  <a:srgbClr val="00B0F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441646" y="5198174"/>
                <a:ext cx="1336638" cy="87717"/>
              </a:xfrm>
              <a:prstGeom prst="rect">
                <a:avLst/>
              </a:prstGeom>
              <a:noFill/>
            </p:spPr>
            <p:txBody>
              <a:bodyPr wrap="square" rtlCol="0">
                <a:spAutoFit/>
              </a:bodyPr>
              <a:lstStyle/>
              <a:p>
                <a:r>
                  <a:rPr lang="en-US" sz="1600" b="1" spc="50" dirty="0" smtClean="0">
                    <a:ln w="13500">
                      <a:solidFill>
                        <a:schemeClr val="accent1">
                          <a:shade val="2500"/>
                          <a:alpha val="6500"/>
                        </a:schemeClr>
                      </a:solidFill>
                      <a:prstDash val="solid"/>
                    </a:ln>
                    <a:effectLst>
                      <a:innerShdw blurRad="50900" dist="38500" dir="13500000">
                        <a:srgbClr val="000000">
                          <a:alpha val="60000"/>
                        </a:srgbClr>
                      </a:innerShdw>
                    </a:effectLst>
                  </a:rPr>
                  <a:t>Only loop about 2 times</a:t>
                </a:r>
                <a:endParaRPr lang="en-US" sz="1600" b="1"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cxnSp>
            <p:nvCxnSpPr>
              <p:cNvPr id="45" name="Straight Connector 44"/>
              <p:cNvCxnSpPr/>
              <p:nvPr/>
            </p:nvCxnSpPr>
            <p:spPr>
              <a:xfrm flipV="1">
                <a:off x="3183264" y="4948566"/>
                <a:ext cx="0" cy="332258"/>
              </a:xfrm>
              <a:prstGeom prst="line">
                <a:avLst/>
              </a:prstGeom>
              <a:ln>
                <a:solidFill>
                  <a:srgbClr val="00B0F0"/>
                </a:solidFill>
                <a:prstDash val="sysDash"/>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3561245" y="31101952"/>
              <a:ext cx="4128048" cy="461665"/>
            </a:xfrm>
            <a:prstGeom prst="rect">
              <a:avLst/>
            </a:prstGeom>
            <a:noFill/>
          </p:spPr>
          <p:txBody>
            <a:bodyPr wrap="square" rtlCol="0">
              <a:spAutoFit/>
            </a:bodyPr>
            <a:lstStyle/>
            <a:p>
              <a:pPr algn="ctr"/>
              <a:r>
                <a:rPr lang="en-US" b="1" u="sng" dirty="0" smtClean="0">
                  <a:solidFill>
                    <a:schemeClr val="tx1">
                      <a:lumMod val="75000"/>
                      <a:lumOff val="25000"/>
                    </a:schemeClr>
                  </a:solidFill>
                </a:rPr>
                <a:t>Proposed Solution Workflow</a:t>
              </a:r>
              <a:endParaRPr lang="en-US" b="1" u="sng" dirty="0">
                <a:solidFill>
                  <a:schemeClr val="tx1">
                    <a:lumMod val="75000"/>
                    <a:lumOff val="25000"/>
                  </a:schemeClr>
                </a:solidFill>
              </a:endParaRPr>
            </a:p>
          </p:txBody>
        </p:sp>
      </p:grpSp>
      <p:sp>
        <p:nvSpPr>
          <p:cNvPr id="51" name="Rectangle 50"/>
          <p:cNvSpPr/>
          <p:nvPr/>
        </p:nvSpPr>
        <p:spPr>
          <a:xfrm>
            <a:off x="178390" y="27279600"/>
            <a:ext cx="11449050" cy="27432"/>
          </a:xfrm>
          <a:prstGeom prst="rect">
            <a:avLst/>
          </a:prstGeom>
          <a:gradFill flip="none" rotWithShape="1">
            <a:gsLst>
              <a:gs pos="20000">
                <a:schemeClr val="bg1"/>
              </a:gs>
              <a:gs pos="68000">
                <a:srgbClr val="00B0F0">
                  <a:lumMod val="71000"/>
                  <a:lumOff val="29000"/>
                </a:srgbClr>
              </a:gs>
              <a:gs pos="53000">
                <a:srgbClr val="002060">
                  <a:lumMod val="86000"/>
                  <a:lumOff val="14000"/>
                </a:srgbClr>
              </a:gs>
              <a:gs pos="38000">
                <a:srgbClr val="00B0F0">
                  <a:lumMod val="71000"/>
                  <a:lumOff val="29000"/>
                </a:srgbClr>
              </a:gs>
              <a:gs pos="86000">
                <a:schemeClr val="bg1"/>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pic>
        <p:nvPicPr>
          <p:cNvPr id="64" name="Picture 3" descr="gantry"/>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50000"/>
                    </a14:imgEffect>
                  </a14:imgLayer>
                </a14:imgProps>
              </a:ext>
            </a:extLst>
          </a:blip>
          <a:srcRect/>
          <a:stretch>
            <a:fillRect/>
          </a:stretch>
        </p:blipFill>
        <p:spPr bwMode="auto">
          <a:xfrm>
            <a:off x="11643905" y="4966881"/>
            <a:ext cx="3841160" cy="6139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 name="Rectangle 72"/>
          <p:cNvSpPr/>
          <p:nvPr/>
        </p:nvSpPr>
        <p:spPr>
          <a:xfrm>
            <a:off x="11627440" y="12697968"/>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pic>
        <p:nvPicPr>
          <p:cNvPr id="1028" name="Picture 4" descr="C:\Users\Yang\Documents\Johns Hopkins\Radiation Oncology\Presentation\未标题-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59100" y="4966881"/>
            <a:ext cx="3886200" cy="613926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descr="C:\Users\Yang\Documents\Johns Hopkins\Radiation Oncology\Presentation\DVH_Results.t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643905" y="16439941"/>
            <a:ext cx="4798089" cy="2838659"/>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Yang\Documents\Johns Hopkins\Radiation Oncology\Presentation\Loaded_objectives.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643905" y="13487400"/>
            <a:ext cx="4798089" cy="28404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25900" y="13614981"/>
            <a:ext cx="3086100" cy="2585323"/>
          </a:xfrm>
          <a:prstGeom prst="rect">
            <a:avLst/>
          </a:prstGeom>
          <a:noFill/>
        </p:spPr>
        <p:txBody>
          <a:bodyPr wrap="square" rtlCol="0">
            <a:spAutoFit/>
          </a:bodyPr>
          <a:lstStyle/>
          <a:p>
            <a:r>
              <a:rPr lang="en-US" sz="1800" dirty="0" smtClean="0"/>
              <a:t>Figure1. </a:t>
            </a:r>
          </a:p>
          <a:p>
            <a:r>
              <a:rPr lang="en-US" sz="1800" dirty="0" smtClean="0"/>
              <a:t>The input of  dose objectives into Pinnacle3 System, these objectives served as a practice evidence because they were generated from our database that represents the past knowledge/experiences of doctors </a:t>
            </a:r>
            <a:endParaRPr lang="en-US" sz="1800" dirty="0"/>
          </a:p>
        </p:txBody>
      </p:sp>
      <p:sp>
        <p:nvSpPr>
          <p:cNvPr id="48" name="TextBox 47"/>
          <p:cNvSpPr txBox="1"/>
          <p:nvPr/>
        </p:nvSpPr>
        <p:spPr>
          <a:xfrm>
            <a:off x="16840200" y="16439941"/>
            <a:ext cx="3086100" cy="2862322"/>
          </a:xfrm>
          <a:prstGeom prst="rect">
            <a:avLst/>
          </a:prstGeom>
          <a:noFill/>
        </p:spPr>
        <p:txBody>
          <a:bodyPr wrap="square" rtlCol="0">
            <a:spAutoFit/>
          </a:bodyPr>
          <a:lstStyle/>
          <a:p>
            <a:r>
              <a:rPr lang="en-US" sz="1800" dirty="0" smtClean="0"/>
              <a:t>Figure2. </a:t>
            </a:r>
          </a:p>
          <a:p>
            <a:r>
              <a:rPr lang="en-US" sz="1800" dirty="0" smtClean="0"/>
              <a:t>As Pinnacle3 calculates the dosage of the new patient can achieve, most of the lines on the left are the dosage of critical structures  generated based on the objective constraint we put into the system. As one can see , most planning objectives were met. </a:t>
            </a:r>
            <a:endParaRPr lang="en-US" sz="1800" dirty="0"/>
          </a:p>
        </p:txBody>
      </p:sp>
      <p:sp>
        <p:nvSpPr>
          <p:cNvPr id="7" name="TextBox 6"/>
          <p:cNvSpPr txBox="1"/>
          <p:nvPr/>
        </p:nvSpPr>
        <p:spPr>
          <a:xfrm>
            <a:off x="11643905" y="19583400"/>
            <a:ext cx="8282395" cy="1938992"/>
          </a:xfrm>
          <a:prstGeom prst="rect">
            <a:avLst/>
          </a:prstGeom>
          <a:noFill/>
        </p:spPr>
        <p:txBody>
          <a:bodyPr wrap="square" rtlCol="0">
            <a:spAutoFit/>
          </a:bodyPr>
          <a:lstStyle/>
          <a:p>
            <a:r>
              <a:rPr lang="en-US" dirty="0" smtClean="0"/>
              <a:t>The result shown here means that we created a planning objective that was evident based, implemented a clinical procedure that reached results in 10 minutes where it usually takes 1 week, and generated dosage plan for patients that is generally acceptable by IMRT planners(critical objectives met).</a:t>
            </a:r>
            <a:endParaRPr lang="en-US" dirty="0"/>
          </a:p>
        </p:txBody>
      </p:sp>
      <p:sp>
        <p:nvSpPr>
          <p:cNvPr id="50" name="Rectangle 49"/>
          <p:cNvSpPr/>
          <p:nvPr/>
        </p:nvSpPr>
        <p:spPr>
          <a:xfrm>
            <a:off x="11506200" y="22479000"/>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sp>
        <p:nvSpPr>
          <p:cNvPr id="52" name="Rectangle 51"/>
          <p:cNvSpPr/>
          <p:nvPr/>
        </p:nvSpPr>
        <p:spPr>
          <a:xfrm>
            <a:off x="11506200" y="26365200"/>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sp>
        <p:nvSpPr>
          <p:cNvPr id="53" name="Rectangle 52"/>
          <p:cNvSpPr/>
          <p:nvPr/>
        </p:nvSpPr>
        <p:spPr>
          <a:xfrm>
            <a:off x="11506200" y="29296490"/>
            <a:ext cx="6419850" cy="27432"/>
          </a:xfrm>
          <a:prstGeom prst="rect">
            <a:avLst/>
          </a:prstGeom>
          <a:gradFill flip="none" rotWithShape="1">
            <a:gsLst>
              <a:gs pos="30000">
                <a:srgbClr val="00B0F0">
                  <a:lumMod val="71000"/>
                  <a:lumOff val="29000"/>
                </a:srgbClr>
              </a:gs>
              <a:gs pos="0">
                <a:srgbClr val="002060">
                  <a:lumMod val="86000"/>
                  <a:lumOff val="14000"/>
                </a:srgbClr>
              </a:gs>
              <a:gs pos="68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grpSp>
        <p:nvGrpSpPr>
          <p:cNvPr id="9" name="Group 8"/>
          <p:cNvGrpSpPr/>
          <p:nvPr/>
        </p:nvGrpSpPr>
        <p:grpSpPr>
          <a:xfrm>
            <a:off x="636992" y="19126821"/>
            <a:ext cx="10262303" cy="4916600"/>
            <a:chOff x="636992" y="19126821"/>
            <a:chExt cx="10262303" cy="4916600"/>
          </a:xfrm>
        </p:grpSpPr>
        <p:grpSp>
          <p:nvGrpSpPr>
            <p:cNvPr id="8" name="Group 7"/>
            <p:cNvGrpSpPr/>
            <p:nvPr/>
          </p:nvGrpSpPr>
          <p:grpSpPr>
            <a:xfrm>
              <a:off x="636992" y="19126821"/>
              <a:ext cx="10262303" cy="4319016"/>
              <a:chOff x="43619" y="19245634"/>
              <a:chExt cx="11462581" cy="4985966"/>
            </a:xfrm>
          </p:grpSpPr>
          <p:pic>
            <p:nvPicPr>
              <p:cNvPr id="1026" name="Picture 2" descr="C:\Users\Yang\Documents\Johns Hopkins\Radiation Oncology\Presentation\3d_fields_2.t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71632" y="19507201"/>
                <a:ext cx="4574370" cy="444674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Yang\Documents\Johns Hopkins\Radiation Oncology\Presentation\3d_fields.tif"/>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19507200"/>
                <a:ext cx="4591050" cy="4446745"/>
              </a:xfrm>
              <a:prstGeom prst="rect">
                <a:avLst/>
              </a:prstGeom>
              <a:noFill/>
              <a:extLst>
                <a:ext uri="{909E8E84-426E-40DD-AFC4-6F175D3DCCD1}">
                  <a14:hiddenFill xmlns:a14="http://schemas.microsoft.com/office/drawing/2010/main">
                    <a:solidFill>
                      <a:srgbClr val="FFFFFF"/>
                    </a:solidFill>
                  </a14:hiddenFill>
                </a:ext>
              </a:extLst>
            </p:spPr>
          </p:pic>
          <p:sp>
            <p:nvSpPr>
              <p:cNvPr id="54" name="Rectangle 53"/>
              <p:cNvSpPr/>
              <p:nvPr/>
            </p:nvSpPr>
            <p:spPr>
              <a:xfrm>
                <a:off x="43619" y="24204168"/>
                <a:ext cx="11449050" cy="27432"/>
              </a:xfrm>
              <a:prstGeom prst="rect">
                <a:avLst/>
              </a:prstGeom>
              <a:gradFill flip="none" rotWithShape="1">
                <a:gsLst>
                  <a:gs pos="20000">
                    <a:schemeClr val="bg1"/>
                  </a:gs>
                  <a:gs pos="68000">
                    <a:srgbClr val="00B0F0">
                      <a:lumMod val="71000"/>
                      <a:lumOff val="29000"/>
                    </a:srgbClr>
                  </a:gs>
                  <a:gs pos="53000">
                    <a:srgbClr val="002060">
                      <a:lumMod val="86000"/>
                      <a:lumOff val="14000"/>
                    </a:srgbClr>
                  </a:gs>
                  <a:gs pos="38000">
                    <a:srgbClr val="00B0F0">
                      <a:lumMod val="71000"/>
                      <a:lumOff val="29000"/>
                    </a:srgbClr>
                  </a:gs>
                  <a:gs pos="86000">
                    <a:schemeClr val="bg1"/>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sp>
            <p:nvSpPr>
              <p:cNvPr id="55" name="Rectangle 54"/>
              <p:cNvSpPr/>
              <p:nvPr/>
            </p:nvSpPr>
            <p:spPr>
              <a:xfrm>
                <a:off x="57150" y="19245634"/>
                <a:ext cx="11449050" cy="27432"/>
              </a:xfrm>
              <a:prstGeom prst="rect">
                <a:avLst/>
              </a:prstGeom>
              <a:gradFill flip="none" rotWithShape="1">
                <a:gsLst>
                  <a:gs pos="20000">
                    <a:schemeClr val="bg1"/>
                  </a:gs>
                  <a:gs pos="68000">
                    <a:srgbClr val="00B0F0">
                      <a:lumMod val="71000"/>
                      <a:lumOff val="29000"/>
                    </a:srgbClr>
                  </a:gs>
                  <a:gs pos="53000">
                    <a:srgbClr val="002060">
                      <a:lumMod val="86000"/>
                      <a:lumOff val="14000"/>
                    </a:srgbClr>
                  </a:gs>
                  <a:gs pos="38000">
                    <a:srgbClr val="00B0F0">
                      <a:lumMod val="71000"/>
                      <a:lumOff val="29000"/>
                    </a:srgbClr>
                  </a:gs>
                  <a:gs pos="86000">
                    <a:schemeClr val="bg1"/>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reflection blurRad="6350" stA="7000" endPos="23000" dir="5400000" sy="-100000" algn="bl" rotWithShape="0"/>
                  </a:effectLst>
                </a:endParaRPr>
              </a:p>
            </p:txBody>
          </p:sp>
        </p:grpSp>
        <p:sp>
          <p:nvSpPr>
            <p:cNvPr id="56" name="TextBox 55"/>
            <p:cNvSpPr txBox="1"/>
            <p:nvPr/>
          </p:nvSpPr>
          <p:spPr>
            <a:xfrm>
              <a:off x="1228725" y="23674089"/>
              <a:ext cx="8542330" cy="369332"/>
            </a:xfrm>
            <a:prstGeom prst="rect">
              <a:avLst/>
            </a:prstGeom>
            <a:noFill/>
          </p:spPr>
          <p:txBody>
            <a:bodyPr wrap="square" rtlCol="0">
              <a:spAutoFit/>
            </a:bodyPr>
            <a:lstStyle/>
            <a:p>
              <a:pPr algn="ctr"/>
              <a:r>
                <a:rPr lang="en-US" sz="1800" dirty="0" smtClean="0"/>
                <a:t>Figures showing 3D reconstruction of  the beam setup for our planned patient</a:t>
              </a:r>
              <a:endParaRPr lang="en-US" sz="1800" dirty="0" smtClean="0"/>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C:\WINNT\Profiles\vaughn\Application Data\Microsoft\Templates\Blank Presentation.pot</Template>
  <TotalTime>860</TotalTime>
  <Words>583</Words>
  <Application>Microsoft Office PowerPoint</Application>
  <PresentationFormat>Custom</PresentationFormat>
  <Paragraphs>43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Radiation Planning For Head And Neck (Data-Driven Strategy For Optimization Of Intensity Modulated  Radiation Therapy (IMRT) Planning For Head And Neck Region) Computer Integrated Surgery II Spring, 2011 Yang Wuyang M.D., under the auspices of Dr. Todd McNutt and Professor Russell Taylor </vt:lpstr>
    </vt:vector>
  </TitlesOfParts>
  <Company>Johns Hopkins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Poster-Template-Large-JLP</dc:title>
  <dc:subject>Poster Template for ERC Site Visit 2001</dc:subject>
  <dc:creator>J.L. Prince</dc:creator>
  <cp:lastModifiedBy>Yang</cp:lastModifiedBy>
  <cp:revision>55</cp:revision>
  <dcterms:created xsi:type="dcterms:W3CDTF">2000-06-11T17:47:40Z</dcterms:created>
  <dcterms:modified xsi:type="dcterms:W3CDTF">2011-05-19T04:20:35Z</dcterms:modified>
</cp:coreProperties>
</file>