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5" r:id="rId2"/>
    <p:sldId id="276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howGuides="1">
      <p:cViewPr varScale="1">
        <p:scale>
          <a:sx n="80" d="100"/>
          <a:sy n="80" d="100"/>
        </p:scale>
        <p:origin x="1450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2019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Accuracy Improvement of the da Vinci Robot</a:t>
            </a:r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/>
            </a:r>
            <a:b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The da Vinci robot accuracy is affected by kinematic and non-kinematic errors such as instrument compliance. The goal is to model these errors, estimate parameters, and improve the accuracy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spcBef>
                <a:spcPts val="1200"/>
              </a:spcBef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endParaRPr lang="en-US" sz="18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spcBef>
                <a:spcPts val="0"/>
              </a:spcBef>
            </a:pP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Improve the accuracy of the da Vinci Research Kit (dVRK) </a:t>
            </a:r>
          </a:p>
          <a:p>
            <a:pPr>
              <a:spcBef>
                <a:spcPts val="1200"/>
              </a:spcBef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</a:p>
          <a:p>
            <a:pPr lvl="1">
              <a:spcBef>
                <a:spcPts val="0"/>
              </a:spcBef>
            </a:pPr>
            <a:r>
              <a:rPr lang="en-US" sz="1800" dirty="0" smtClean="0">
                <a:latin typeface="Verdana" pitchFamily="1" charset="0"/>
              </a:rPr>
              <a:t>Software for kinematic calibration (joint offsets)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>
                <a:latin typeface="Verdana" pitchFamily="1" charset="0"/>
              </a:rPr>
              <a:t>Refine developed compliance model</a:t>
            </a:r>
          </a:p>
          <a:p>
            <a:pPr lvl="1">
              <a:spcBef>
                <a:spcPts val="0"/>
              </a:spcBef>
            </a:pPr>
            <a:r>
              <a:rPr lang="en-US" sz="1800" dirty="0" smtClean="0">
                <a:latin typeface="Verdana" pitchFamily="1" charset="0"/>
              </a:rPr>
              <a:t>Real-time accuracy correction based on measured motor currents and compliance model</a:t>
            </a:r>
            <a:endParaRPr lang="en-US" sz="1800" dirty="0">
              <a:latin typeface="Verdana" pitchFamily="1" charset="0"/>
            </a:endParaRPr>
          </a:p>
          <a:p>
            <a:pPr>
              <a:spcBef>
                <a:spcPts val="1200"/>
              </a:spcBef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1-2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spcBef>
                <a:spcPts val="1200"/>
              </a:spcBef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C++, Python, robot kinematics, data collection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spcBef>
                <a:spcPts val="1200"/>
              </a:spcBef>
            </a:pP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Peter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Kazanzides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(pkaz@jhu.edu), Anton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Deguet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(anton.deguet@jhu.edu)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Accuracy Improvement of the da Vinci Robot</a:t>
            </a:r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/>
            </a:r>
            <a:b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pic>
        <p:nvPicPr>
          <p:cNvPr id="4" name="Picture 2" descr="C:\Peter\JHU\HighSchool\Nick\ICRA-2018\figs\Joint1Ima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262" y="914400"/>
            <a:ext cx="2505075" cy="4760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00225" y="4648201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</a:rPr>
              <a:t>clamp</a:t>
            </a:r>
            <a:endParaRPr lang="en-US" sz="1800" dirty="0">
              <a:solidFill>
                <a:srgbClr val="FFFF00"/>
              </a:solidFill>
            </a:endParaRPr>
          </a:p>
        </p:txBody>
      </p:sp>
      <p:pic>
        <p:nvPicPr>
          <p:cNvPr id="6" name="Picture 3" descr="C:\Peter\JHU\HighSchool\Nick\ICRA-2018\figs\Joint2Imag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02" r="28634"/>
          <a:stretch/>
        </p:blipFill>
        <p:spPr bwMode="auto">
          <a:xfrm>
            <a:off x="4467225" y="943920"/>
            <a:ext cx="2619375" cy="4731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rc 6"/>
          <p:cNvSpPr/>
          <p:nvPr/>
        </p:nvSpPr>
        <p:spPr>
          <a:xfrm>
            <a:off x="2447925" y="3581401"/>
            <a:ext cx="838200" cy="457200"/>
          </a:xfrm>
          <a:prstGeom prst="arc">
            <a:avLst>
              <a:gd name="adj1" fmla="val 10783046"/>
              <a:gd name="adj2" fmla="val 0"/>
            </a:avLst>
          </a:prstGeom>
          <a:ln>
            <a:solidFill>
              <a:srgbClr val="FFFF00"/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6115050" y="4953001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</a:rPr>
              <a:t>clamp</a:t>
            </a:r>
            <a:endParaRPr lang="en-US" sz="1800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00225" y="3810001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</a:rPr>
              <a:t>RCM</a:t>
            </a:r>
            <a:endParaRPr lang="en-US" sz="18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4448176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</a:rPr>
              <a:t>RCM</a:t>
            </a:r>
            <a:endParaRPr lang="en-US" sz="1800" dirty="0">
              <a:solidFill>
                <a:srgbClr val="FFFF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447925" y="3994667"/>
            <a:ext cx="495300" cy="0"/>
          </a:xfrm>
          <a:prstGeom prst="straightConnector1">
            <a:avLst/>
          </a:prstGeom>
          <a:ln w="158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0" idx="1"/>
          </p:cNvCxnSpPr>
          <p:nvPr/>
        </p:nvCxnSpPr>
        <p:spPr>
          <a:xfrm flipH="1">
            <a:off x="5776912" y="4632842"/>
            <a:ext cx="319088" cy="15359"/>
          </a:xfrm>
          <a:prstGeom prst="straightConnector1">
            <a:avLst/>
          </a:prstGeom>
          <a:ln w="158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c 12"/>
          <p:cNvSpPr/>
          <p:nvPr/>
        </p:nvSpPr>
        <p:spPr>
          <a:xfrm>
            <a:off x="5357812" y="4219576"/>
            <a:ext cx="838200" cy="457200"/>
          </a:xfrm>
          <a:prstGeom prst="arc">
            <a:avLst>
              <a:gd name="adj1" fmla="val 10783046"/>
              <a:gd name="adj2" fmla="val 0"/>
            </a:avLst>
          </a:prstGeom>
          <a:ln>
            <a:solidFill>
              <a:srgbClr val="FFFF00"/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38712" y="3810001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</a:rPr>
              <a:t>Joint 2</a:t>
            </a:r>
            <a:endParaRPr lang="en-US" sz="18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52600" y="3209926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</a:rPr>
              <a:t>Joint 1</a:t>
            </a:r>
            <a:endParaRPr lang="en-US" sz="1800" dirty="0">
              <a:solidFill>
                <a:srgbClr val="FF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09850" y="5850454"/>
            <a:ext cx="3652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Measuring instrument compliance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925716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5964</TotalTime>
  <Words>126</Words>
  <Application>Microsoft Office PowerPoint</Application>
  <PresentationFormat>On-screen Show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Times New Roman</vt:lpstr>
      <vt:lpstr>Verdana</vt:lpstr>
      <vt:lpstr>CIS-Lecture</vt:lpstr>
      <vt:lpstr>Accuracy Improvement of the da Vinci Robot </vt:lpstr>
      <vt:lpstr>Accuracy Improvement of the da Vinci Robot 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Peter</cp:lastModifiedBy>
  <cp:revision>74</cp:revision>
  <cp:lastPrinted>1998-01-12T19:42:20Z</cp:lastPrinted>
  <dcterms:created xsi:type="dcterms:W3CDTF">2014-01-14T11:21:36Z</dcterms:created>
  <dcterms:modified xsi:type="dcterms:W3CDTF">2019-01-27T05:02:42Z</dcterms:modified>
</cp:coreProperties>
</file>