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527" r:id="rId2"/>
    <p:sldId id="528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593"/>
    <a:srgbClr val="8BBDBF"/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4" autoAdjust="0"/>
    <p:restoredTop sz="95396" autoAdjust="0"/>
  </p:normalViewPr>
  <p:slideViewPr>
    <p:cSldViewPr snapToGrid="0">
      <p:cViewPr>
        <p:scale>
          <a:sx n="75" d="100"/>
          <a:sy n="75" d="100"/>
        </p:scale>
        <p:origin x="1065" y="30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BF8C59-4957-CB4B-A2D7-B5A4F0FDD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4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BBD214-AA19-854A-A97A-B21DB3FA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BD214-AA19-854A-A97A-B21DB3FA126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047633" y="6542128"/>
            <a:ext cx="5554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</a:rPr>
              <a:t>Engineering Research Center for Computer Integrated Surgical Systems and Technology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47987" y="6541255"/>
            <a:ext cx="2026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dirty="0">
                <a:latin typeface="+mj-lt"/>
              </a:rPr>
              <a:t>CIS 2, Spring 2019 </a:t>
            </a: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814877" y="6437990"/>
            <a:ext cx="329123" cy="365760"/>
          </a:xfrm>
          <a:prstGeom prst="rect">
            <a:avLst/>
          </a:prstGeom>
        </p:spPr>
      </p:pic>
      <p:pic>
        <p:nvPicPr>
          <p:cNvPr id="8" name="Picture 7" descr="ERC logo 12.12.08.pdf"/>
          <p:cNvPicPr>
            <a:picLocks noChangeAspect="1"/>
          </p:cNvPicPr>
          <p:nvPr/>
        </p:nvPicPr>
        <p:blipFill>
          <a:blip r:embed="rId18"/>
          <a:srcRect l="22560" t="19588" r="29205" b="37082"/>
          <a:stretch>
            <a:fillRect/>
          </a:stretch>
        </p:blipFill>
        <p:spPr>
          <a:xfrm>
            <a:off x="8561193" y="6483710"/>
            <a:ext cx="274320" cy="320040"/>
          </a:xfrm>
          <a:prstGeom prst="rect">
            <a:avLst/>
          </a:prstGeom>
        </p:spPr>
      </p:pic>
      <p:pic>
        <p:nvPicPr>
          <p:cNvPr id="9" name="Picture 8" descr="cisst_446_projects_logo_whiteback.png"/>
          <p:cNvPicPr>
            <a:picLocks noChangeAspect="1"/>
          </p:cNvPicPr>
          <p:nvPr userDrawn="1"/>
        </p:nvPicPr>
        <p:blipFill>
          <a:blip r:embed="rId19"/>
          <a:srcRect t="12205" b="18228"/>
          <a:stretch>
            <a:fillRect/>
          </a:stretch>
        </p:blipFill>
        <p:spPr>
          <a:xfrm>
            <a:off x="1" y="6470731"/>
            <a:ext cx="556686" cy="387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microsoft.com/office/2007/relationships/hdphoto" Target="../media/hdphoto2.wdp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video" Target="../media/media2.mp4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jpg"/><Relationship Id="rId5" Type="http://schemas.openxmlformats.org/officeDocument/2006/relationships/image" Target="../media/image13.jpe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EFF46C4-EFD6-4D14-A898-BA049A9DA90A}"/>
              </a:ext>
            </a:extLst>
          </p:cNvPr>
          <p:cNvGrpSpPr/>
          <p:nvPr/>
        </p:nvGrpSpPr>
        <p:grpSpPr>
          <a:xfrm>
            <a:off x="1196946" y="581811"/>
            <a:ext cx="686443" cy="1021958"/>
            <a:chOff x="8828953" y="3336703"/>
            <a:chExt cx="1950417" cy="2903729"/>
          </a:xfrm>
        </p:grpSpPr>
        <p:pic>
          <p:nvPicPr>
            <p:cNvPr id="42" name="Picture 2" descr="Guillotines | The Evil Wiki | Fandom">
              <a:extLst>
                <a:ext uri="{FF2B5EF4-FFF2-40B4-BE49-F238E27FC236}">
                  <a16:creationId xmlns:a16="http://schemas.microsoft.com/office/drawing/2014/main" id="{BFDF5C33-27D6-4BD2-938F-D04D76749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047" y="3336703"/>
              <a:ext cx="1903323" cy="26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Mosquito Cartoon Images, Stock Photos &amp; Vectors | Shutterstock">
              <a:extLst>
                <a:ext uri="{FF2B5EF4-FFF2-40B4-BE49-F238E27FC236}">
                  <a16:creationId xmlns:a16="http://schemas.microsoft.com/office/drawing/2014/main" id="{7E17B885-14F1-4DC5-892E-36511D0274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14" b="77857" l="10000" r="96538">
                          <a14:foregroundMark x1="90769" y1="30357" x2="92692" y2="30357"/>
                          <a14:foregroundMark x1="96538" y1="30714" x2="96538" y2="30714"/>
                          <a14:foregroundMark x1="32692" y1="31429" x2="36538" y2="33571"/>
                          <a14:foregroundMark x1="28462" y1="31429" x2="27692" y2="3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5" b="12711"/>
            <a:stretch/>
          </p:blipFill>
          <p:spPr bwMode="auto">
            <a:xfrm rot="150602" flipH="1">
              <a:off x="8828953" y="4449906"/>
              <a:ext cx="774371" cy="179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Mosquito Cartoon Images, Stock Photos &amp; Vectors | Shutterstock">
              <a:extLst>
                <a:ext uri="{FF2B5EF4-FFF2-40B4-BE49-F238E27FC236}">
                  <a16:creationId xmlns:a16="http://schemas.microsoft.com/office/drawing/2014/main" id="{A2392A81-CB0D-481A-9D6C-12BA4369EB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14" b="77857" l="10000" r="96538">
                          <a14:foregroundMark x1="90769" y1="30357" x2="92692" y2="30357"/>
                          <a14:foregroundMark x1="96538" y1="30714" x2="96538" y2="30714"/>
                          <a14:foregroundMark x1="32692" y1="31429" x2="36538" y2="33571"/>
                          <a14:foregroundMark x1="28462" y1="31429" x2="27692" y2="3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381" b="12711"/>
            <a:stretch/>
          </p:blipFill>
          <p:spPr bwMode="auto">
            <a:xfrm flipH="1">
              <a:off x="9739834" y="4621655"/>
              <a:ext cx="897654" cy="1590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2083" y="1535863"/>
            <a:ext cx="4122135" cy="2575371"/>
          </a:xfrm>
        </p:spPr>
        <p:txBody>
          <a:bodyPr/>
          <a:lstStyle/>
          <a:p>
            <a:pPr>
              <a:buNone/>
            </a:pPr>
            <a:r>
              <a:rPr lang="en-US" sz="1400" b="1" dirty="0" err="1"/>
              <a:t>Backgound</a:t>
            </a:r>
            <a:r>
              <a:rPr lang="en-US" sz="1400" b="1" dirty="0"/>
              <a:t>: </a:t>
            </a:r>
          </a:p>
          <a:p>
            <a:r>
              <a:rPr lang="en-US" sz="1400" dirty="0" err="1"/>
              <a:t>Sanaria</a:t>
            </a:r>
            <a:r>
              <a:rPr lang="en-US" sz="1400" dirty="0"/>
              <a:t> has developed practical and effective malaria vaccines which could be critical in the global fight against malaria [1] [2]</a:t>
            </a:r>
          </a:p>
          <a:p>
            <a:r>
              <a:rPr lang="en-US" sz="1400" dirty="0"/>
              <a:t>Currently, production of malaria vaccine is heavily bottlenecked by manual extraction of mosquito salivary glands</a:t>
            </a:r>
          </a:p>
          <a:p>
            <a:r>
              <a:rPr lang="en-US" sz="1400" dirty="0"/>
              <a:t>Ongoing development of an automated robot system for the mosquito salivary gland extraction</a:t>
            </a:r>
          </a:p>
          <a:p>
            <a:pPr indent="-176213">
              <a:buNone/>
            </a:pPr>
            <a:endParaRPr lang="en-US" sz="14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F4B99E6-61BB-470D-B578-FC0B4D8E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15217"/>
          </a:xfrm>
        </p:spPr>
        <p:txBody>
          <a:bodyPr/>
          <a:lstStyle/>
          <a:p>
            <a:r>
              <a:rPr lang="en-US" sz="2400" dirty="0"/>
              <a:t>Project 5: Vision Guided Mosquito Dissection for the Production of Malaria Vaccine</a:t>
            </a:r>
            <a:br>
              <a:rPr lang="en-US" sz="2000" dirty="0"/>
            </a:br>
            <a:r>
              <a:rPr lang="en-US" sz="1600" b="0" dirty="0"/>
              <a:t>Nick Greene, </a:t>
            </a:r>
            <a:br>
              <a:rPr lang="en-US" sz="1600" b="0" dirty="0"/>
            </a:br>
            <a:r>
              <a:rPr lang="en-US" sz="1600" b="0" dirty="0"/>
              <a:t>Mentors: </a:t>
            </a:r>
            <a:r>
              <a:rPr lang="en-US" sz="1600" b="0" dirty="0" err="1"/>
              <a:t>Balazs</a:t>
            </a:r>
            <a:r>
              <a:rPr lang="en-US" sz="1600" b="0" dirty="0"/>
              <a:t> </a:t>
            </a:r>
            <a:r>
              <a:rPr lang="en-US" sz="1600" b="0" dirty="0" err="1"/>
              <a:t>Vagvolgyi</a:t>
            </a:r>
            <a:r>
              <a:rPr lang="en-US" sz="1600" b="0" dirty="0"/>
              <a:t>, Alan Lai, </a:t>
            </a:r>
            <a:r>
              <a:rPr lang="en-US" sz="1600" b="0" dirty="0" err="1"/>
              <a:t>Parth</a:t>
            </a:r>
            <a:r>
              <a:rPr lang="en-US" sz="1600" b="0" dirty="0"/>
              <a:t> Vora</a:t>
            </a:r>
            <a:endParaRPr lang="en-US" sz="2000" b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E25772-FBED-4329-BAA1-A066E975BC45}"/>
              </a:ext>
            </a:extLst>
          </p:cNvPr>
          <p:cNvSpPr txBox="1"/>
          <p:nvPr/>
        </p:nvSpPr>
        <p:spPr>
          <a:xfrm>
            <a:off x="4404218" y="1535863"/>
            <a:ext cx="445383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/>
              <a:t>Project Aim: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Provide important computer vision algorithms for multiple tasks within the robotic mosquito dissection system. The tasks involve the cutting, squeezing, and cleaning stations shown below.</a:t>
            </a:r>
          </a:p>
          <a:p>
            <a:endParaRPr lang="en-US" sz="600" dirty="0"/>
          </a:p>
          <a:p>
            <a:pPr marL="0" indent="0">
              <a:buNone/>
            </a:pPr>
            <a:r>
              <a:rPr lang="en-US" sz="1400" b="1" dirty="0"/>
              <a:t>Significance:</a:t>
            </a:r>
          </a:p>
          <a:p>
            <a:pPr marL="109537" indent="-285750">
              <a:buFont typeface="Arial" panose="020B0604020202020204" pitchFamily="34" charset="0"/>
              <a:buChar char="•"/>
            </a:pPr>
            <a:r>
              <a:rPr lang="en-US" sz="1400" dirty="0"/>
              <a:t>The computer vision methods are essential for</a:t>
            </a:r>
          </a:p>
          <a:p>
            <a:pPr marL="280987" lvl="1"/>
            <a:r>
              <a:rPr lang="en-US" sz="1400" dirty="0"/>
              <a:t>monitoring and for reliable and efficient operation.</a:t>
            </a:r>
          </a:p>
          <a:p>
            <a:pPr marL="109537" indent="-285750">
              <a:buFont typeface="Arial" panose="020B0604020202020204" pitchFamily="34" charset="0"/>
              <a:buChar char="•"/>
            </a:pPr>
            <a:r>
              <a:rPr lang="en-US" sz="1400" dirty="0"/>
              <a:t>The system could eventually lead to significantly</a:t>
            </a:r>
          </a:p>
          <a:p>
            <a:pPr marL="280987" lvl="1"/>
            <a:r>
              <a:rPr lang="en-US" sz="1400" dirty="0"/>
              <a:t>higher production of malaria vaccine</a:t>
            </a:r>
            <a:endParaRPr lang="en-US" sz="1400" u="sng" dirty="0"/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endParaRPr lang="en-US" sz="1400" b="1" dirty="0"/>
          </a:p>
        </p:txBody>
      </p:sp>
      <p:pic>
        <p:nvPicPr>
          <p:cNvPr id="29" name="squeezeside_210321-15_19_43-595">
            <a:hlinkClick r:id="" action="ppaction://media"/>
            <a:extLst>
              <a:ext uri="{FF2B5EF4-FFF2-40B4-BE49-F238E27FC236}">
                <a16:creationId xmlns:a16="http://schemas.microsoft.com/office/drawing/2014/main" id="{C4270ED9-9A90-47A8-B14F-8F5FE859DA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6867" t="9" r="452" b="-9"/>
          <a:stretch>
            <a:fillRect/>
          </a:stretch>
        </p:blipFill>
        <p:spPr bwMode="auto">
          <a:xfrm>
            <a:off x="5363690" y="4064383"/>
            <a:ext cx="1764474" cy="182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overhead_210326-15_24_4-596">
            <a:hlinkClick r:id="" action="ppaction://media"/>
            <a:extLst>
              <a:ext uri="{FF2B5EF4-FFF2-40B4-BE49-F238E27FC236}">
                <a16:creationId xmlns:a16="http://schemas.microsoft.com/office/drawing/2014/main" id="{C3BE5C74-4E83-4511-8295-1802975C0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00418" y="4063229"/>
            <a:ext cx="1369323" cy="1822912"/>
          </a:xfrm>
          <a:prstGeom prst="rect">
            <a:avLst/>
          </a:prstGeom>
        </p:spPr>
      </p:pic>
      <p:pic>
        <p:nvPicPr>
          <p:cNvPr id="31" name="cleaning_210220-11_32_5-758">
            <a:hlinkClick r:id="" action="ppaction://media"/>
            <a:extLst>
              <a:ext uri="{FF2B5EF4-FFF2-40B4-BE49-F238E27FC236}">
                <a16:creationId xmlns:a16="http://schemas.microsoft.com/office/drawing/2014/main" id="{E10CA1F4-0EE3-4409-8FA1-F244E126A24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32356"/>
          <a:stretch>
            <a:fillRect/>
          </a:stretch>
        </p:blipFill>
        <p:spPr>
          <a:xfrm>
            <a:off x="7215857" y="4064383"/>
            <a:ext cx="1642196" cy="18207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431EF4A-9ABD-4AEB-B2D2-A32F1DE588CA}"/>
              </a:ext>
            </a:extLst>
          </p:cNvPr>
          <p:cNvSpPr txBox="1"/>
          <p:nvPr/>
        </p:nvSpPr>
        <p:spPr>
          <a:xfrm>
            <a:off x="3989403" y="5825306"/>
            <a:ext cx="11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Cutting Station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A94E4D-1496-4554-8621-11F1764A8461}"/>
              </a:ext>
            </a:extLst>
          </p:cNvPr>
          <p:cNvSpPr txBox="1"/>
          <p:nvPr/>
        </p:nvSpPr>
        <p:spPr>
          <a:xfrm>
            <a:off x="5531629" y="5824031"/>
            <a:ext cx="1428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Squeezing Station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A43B56-5036-46FE-B2DF-95606E674D66}"/>
              </a:ext>
            </a:extLst>
          </p:cNvPr>
          <p:cNvSpPr txBox="1"/>
          <p:nvPr/>
        </p:nvSpPr>
        <p:spPr>
          <a:xfrm>
            <a:off x="7383796" y="5831012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Cleaning Station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22215A-8D7A-4912-851C-9E8D6BA6E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736" y="4057403"/>
            <a:ext cx="3281132" cy="182060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B5F8762-B364-493C-97F8-E130B6C66331}"/>
              </a:ext>
            </a:extLst>
          </p:cNvPr>
          <p:cNvSpPr txBox="1"/>
          <p:nvPr/>
        </p:nvSpPr>
        <p:spPr>
          <a:xfrm>
            <a:off x="1049308" y="5831012"/>
            <a:ext cx="1798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3D Model of the system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7FEA4-2DE0-4BD0-8259-9D29742678CB}"/>
              </a:ext>
            </a:extLst>
          </p:cNvPr>
          <p:cNvSpPr txBox="1"/>
          <p:nvPr/>
        </p:nvSpPr>
        <p:spPr>
          <a:xfrm>
            <a:off x="7754423" y="6099306"/>
            <a:ext cx="11913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i="1" dirty="0"/>
              <a:t>[1] </a:t>
            </a:r>
            <a:r>
              <a:rPr lang="en-US" sz="800" i="1" dirty="0" err="1"/>
              <a:t>Jongo</a:t>
            </a:r>
            <a:r>
              <a:rPr lang="en-US" sz="800" i="1" dirty="0"/>
              <a:t> et al. 2018</a:t>
            </a:r>
          </a:p>
          <a:p>
            <a:pPr algn="r"/>
            <a:r>
              <a:rPr lang="en-US" sz="800" i="1" dirty="0"/>
              <a:t>[2] </a:t>
            </a:r>
            <a:r>
              <a:rPr lang="en-US" sz="800" i="1" dirty="0" err="1"/>
              <a:t>Sanaria</a:t>
            </a:r>
            <a:endParaRPr lang="en-US" sz="800" i="1" dirty="0"/>
          </a:p>
        </p:txBody>
      </p:sp>
      <p:pic>
        <p:nvPicPr>
          <p:cNvPr id="45" name="Picture 8" descr="Image result for vaccine">
            <a:extLst>
              <a:ext uri="{FF2B5EF4-FFF2-40B4-BE49-F238E27FC236}">
                <a16:creationId xmlns:a16="http://schemas.microsoft.com/office/drawing/2014/main" id="{8669792B-BBD0-48AD-8238-1F540771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24" b="90000" l="7750" r="95167">
                        <a14:foregroundMark x1="6500" y1="81270" x2="7833" y2="88889"/>
                        <a14:foregroundMark x1="7833" y1="88889" x2="7833" y2="80317"/>
                        <a14:foregroundMark x1="7833" y1="80317" x2="8667" y2="79524"/>
                        <a14:foregroundMark x1="51083" y1="53492" x2="57083" y2="46667"/>
                        <a14:foregroundMark x1="89167" y1="14444" x2="95167" y2="9524"/>
                        <a14:foregroundMark x1="56417" y1="39365" x2="79917" y2="22063"/>
                        <a14:foregroundMark x1="24750" y1="56984" x2="24500" y2="55079"/>
                        <a14:foregroundMark x1="29833" y1="78413" x2="30167" y2="79841"/>
                        <a14:foregroundMark x1="57833" y1="35714" x2="55167" y2="3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347">
            <a:off x="7177747" y="775176"/>
            <a:ext cx="1385828" cy="7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C805E3-A600-42A3-8BB9-8122AD1663F6}"/>
              </a:ext>
            </a:extLst>
          </p:cNvPr>
          <p:cNvSpPr txBox="1"/>
          <p:nvPr/>
        </p:nvSpPr>
        <p:spPr>
          <a:xfrm>
            <a:off x="1443921" y="3896056"/>
            <a:ext cx="779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JHU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ACC00E-3758-4500-9956-0C5D7384DB26}"/>
              </a:ext>
            </a:extLst>
          </p:cNvPr>
          <p:cNvSpPr txBox="1"/>
          <p:nvPr/>
        </p:nvSpPr>
        <p:spPr>
          <a:xfrm>
            <a:off x="4181385" y="3901425"/>
            <a:ext cx="779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JHU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757730-DF24-43DE-A354-0680C91F58A0}"/>
              </a:ext>
            </a:extLst>
          </p:cNvPr>
          <p:cNvSpPr txBox="1"/>
          <p:nvPr/>
        </p:nvSpPr>
        <p:spPr>
          <a:xfrm>
            <a:off x="5855440" y="3901425"/>
            <a:ext cx="779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JHU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755450-F71F-4334-86D5-D3E21A86F5FE}"/>
              </a:ext>
            </a:extLst>
          </p:cNvPr>
          <p:cNvSpPr txBox="1"/>
          <p:nvPr/>
        </p:nvSpPr>
        <p:spPr>
          <a:xfrm>
            <a:off x="7717003" y="3901425"/>
            <a:ext cx="779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JHU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EFA06C-D9A3-463A-AEAA-1F7B1FD0753D}"/>
              </a:ext>
            </a:extLst>
          </p:cNvPr>
          <p:cNvSpPr txBox="1"/>
          <p:nvPr/>
        </p:nvSpPr>
        <p:spPr>
          <a:xfrm>
            <a:off x="32097" y="6053861"/>
            <a:ext cx="3833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Cartoon Sources:</a:t>
            </a:r>
          </a:p>
          <a:p>
            <a:r>
              <a:rPr lang="en-US" sz="600" dirty="0"/>
              <a:t>https://evil.fandom.com/wiki/Guillotines</a:t>
            </a:r>
          </a:p>
          <a:p>
            <a:r>
              <a:rPr lang="en-US" sz="600" dirty="0"/>
              <a:t>https://www.shutterstock.com/image-vector/cartoon-mosquito-character-vector-illustration-285430751</a:t>
            </a:r>
          </a:p>
          <a:p>
            <a:r>
              <a:rPr lang="en-US" sz="600" dirty="0"/>
              <a:t>https://www.cnet.com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9DB67B19-A97F-40B8-AA1C-EE4A6932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15217"/>
          </a:xfrm>
        </p:spPr>
        <p:txBody>
          <a:bodyPr/>
          <a:lstStyle/>
          <a:p>
            <a:r>
              <a:rPr lang="en-US" sz="2400" dirty="0"/>
              <a:t>Project 5: Vision Guided Mosquito Dissection for the Production of Malaria Vaccine</a:t>
            </a:r>
            <a:br>
              <a:rPr lang="en-US" sz="2000" dirty="0"/>
            </a:br>
            <a:r>
              <a:rPr lang="en-US" sz="1600" b="0" dirty="0"/>
              <a:t>Nick Greene, </a:t>
            </a:r>
            <a:br>
              <a:rPr lang="en-US" sz="1600" b="0" dirty="0"/>
            </a:br>
            <a:r>
              <a:rPr lang="en-US" sz="1600" b="0" dirty="0"/>
              <a:t>Mentors: </a:t>
            </a:r>
            <a:r>
              <a:rPr lang="en-US" sz="1600" b="0" dirty="0" err="1"/>
              <a:t>Balazs</a:t>
            </a:r>
            <a:r>
              <a:rPr lang="en-US" sz="1600" b="0" dirty="0"/>
              <a:t> </a:t>
            </a:r>
            <a:r>
              <a:rPr lang="en-US" sz="1600" b="0" dirty="0" err="1"/>
              <a:t>Vagvolgyi</a:t>
            </a:r>
            <a:r>
              <a:rPr lang="en-US" sz="1600" b="0" dirty="0"/>
              <a:t>, Alan Lai, </a:t>
            </a:r>
            <a:r>
              <a:rPr lang="en-US" sz="1600" b="0" dirty="0" err="1"/>
              <a:t>Parth</a:t>
            </a:r>
            <a:r>
              <a:rPr lang="en-US" sz="1600" b="0" dirty="0"/>
              <a:t> Vora</a:t>
            </a:r>
            <a:endParaRPr lang="en-US" sz="2000" b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A2846C-53EE-45AC-9E1F-E8CE66E61DF5}"/>
              </a:ext>
            </a:extLst>
          </p:cNvPr>
          <p:cNvGrpSpPr/>
          <p:nvPr/>
        </p:nvGrpSpPr>
        <p:grpSpPr>
          <a:xfrm>
            <a:off x="5619045" y="1421900"/>
            <a:ext cx="2879623" cy="2783244"/>
            <a:chOff x="8110749" y="235217"/>
            <a:chExt cx="3438068" cy="3322998"/>
          </a:xfrm>
        </p:grpSpPr>
        <p:pic>
          <p:nvPicPr>
            <p:cNvPr id="16" name="Picture 15" descr="A close-up of a car&#10;&#10;Description automatically generated with low confidence">
              <a:extLst>
                <a:ext uri="{FF2B5EF4-FFF2-40B4-BE49-F238E27FC236}">
                  <a16:creationId xmlns:a16="http://schemas.microsoft.com/office/drawing/2014/main" id="{812A8FAD-0337-4C5D-831A-128C8C3D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06"/>
            <a:stretch/>
          </p:blipFill>
          <p:spPr>
            <a:xfrm>
              <a:off x="9817740" y="235217"/>
              <a:ext cx="1731077" cy="1621921"/>
            </a:xfrm>
            <a:prstGeom prst="rect">
              <a:avLst/>
            </a:prstGeom>
          </p:spPr>
        </p:pic>
        <p:pic>
          <p:nvPicPr>
            <p:cNvPr id="17" name="Picture 16" descr="A close-up of a car's tire&#10;&#10;Description automatically generated with low confidence">
              <a:extLst>
                <a:ext uri="{FF2B5EF4-FFF2-40B4-BE49-F238E27FC236}">
                  <a16:creationId xmlns:a16="http://schemas.microsoft.com/office/drawing/2014/main" id="{52E53D82-0E5D-41F5-A06F-30540416B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0749" y="235217"/>
              <a:ext cx="1646021" cy="1646021"/>
            </a:xfrm>
            <a:prstGeom prst="rect">
              <a:avLst/>
            </a:prstGeom>
          </p:spPr>
        </p:pic>
        <p:pic>
          <p:nvPicPr>
            <p:cNvPr id="18" name="Picture 1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87C40D6-9CD5-4CE8-8A1B-BE14036F2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0" r="37698" b="79284"/>
            <a:stretch/>
          </p:blipFill>
          <p:spPr>
            <a:xfrm>
              <a:off x="8110749" y="1933157"/>
              <a:ext cx="1646021" cy="1621920"/>
            </a:xfrm>
            <a:prstGeom prst="rect">
              <a:avLst/>
            </a:prstGeom>
          </p:spPr>
        </p:pic>
        <p:pic>
          <p:nvPicPr>
            <p:cNvPr id="19" name="Picture 18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5C2C27E-0492-43F6-8B80-C001B84C7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17" r="38349" b="83938"/>
            <a:stretch/>
          </p:blipFill>
          <p:spPr>
            <a:xfrm>
              <a:off x="9817740" y="1936295"/>
              <a:ext cx="1731077" cy="162192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9BB3C46-FC13-45C2-AF3B-786C22708FFE}"/>
              </a:ext>
            </a:extLst>
          </p:cNvPr>
          <p:cNvSpPr txBox="1"/>
          <p:nvPr/>
        </p:nvSpPr>
        <p:spPr>
          <a:xfrm>
            <a:off x="282083" y="6301364"/>
            <a:ext cx="1127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All Images from JHU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B9032B4E-A749-4464-B179-3F1136F65E21}"/>
              </a:ext>
            </a:extLst>
          </p:cNvPr>
          <p:cNvSpPr txBox="1">
            <a:spLocks/>
          </p:cNvSpPr>
          <p:nvPr/>
        </p:nvSpPr>
        <p:spPr bwMode="auto">
          <a:xfrm>
            <a:off x="282083" y="1421900"/>
            <a:ext cx="5261467" cy="257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Tx/>
              <a:buNone/>
            </a:pPr>
            <a:r>
              <a:rPr lang="en-US" sz="1400" b="1" kern="0" dirty="0"/>
              <a:t>Methods : </a:t>
            </a:r>
          </a:p>
          <a:p>
            <a:r>
              <a:rPr lang="en-US" sz="1400" dirty="0"/>
              <a:t>Deep learning and classical image Processing methods applied to cleaning detection tasks.</a:t>
            </a:r>
          </a:p>
          <a:p>
            <a:r>
              <a:rPr lang="en-US" sz="1400" dirty="0"/>
              <a:t>Classical image processing applied for volume estimation of the extrudate squeezed out from the mosquito</a:t>
            </a:r>
          </a:p>
          <a:p>
            <a:pPr indent="-176213">
              <a:buFontTx/>
              <a:buNone/>
            </a:pPr>
            <a:endParaRPr lang="en-US" sz="1400" kern="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A5A1FE4-811C-4717-BD88-5116495C686D}"/>
              </a:ext>
            </a:extLst>
          </p:cNvPr>
          <p:cNvGrpSpPr/>
          <p:nvPr/>
        </p:nvGrpSpPr>
        <p:grpSpPr>
          <a:xfrm>
            <a:off x="739381" y="2709585"/>
            <a:ext cx="3492713" cy="1568925"/>
            <a:chOff x="1141781" y="2939720"/>
            <a:chExt cx="2693832" cy="1210068"/>
          </a:xfrm>
        </p:grpSpPr>
        <p:pic>
          <p:nvPicPr>
            <p:cNvPr id="46" name="Picture 45" descr="A crescent moon in a black sky&#10;&#10;Description automatically generated with medium confidence">
              <a:extLst>
                <a:ext uri="{FF2B5EF4-FFF2-40B4-BE49-F238E27FC236}">
                  <a16:creationId xmlns:a16="http://schemas.microsoft.com/office/drawing/2014/main" id="{AE87CB14-40B6-414E-86DA-9A6313492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6597" t="36503" r="31816" b="37581"/>
            <a:stretch/>
          </p:blipFill>
          <p:spPr>
            <a:xfrm>
              <a:off x="2491654" y="2939720"/>
              <a:ext cx="1343959" cy="1210068"/>
            </a:xfrm>
            <a:prstGeom prst="rect">
              <a:avLst/>
            </a:prstGeom>
          </p:spPr>
        </p:pic>
        <p:pic>
          <p:nvPicPr>
            <p:cNvPr id="38" name="Picture 37" descr="Close-up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A7A1C764-551F-493B-A07D-1FBAAAB91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6642" t="36503" r="31771" b="37581"/>
            <a:stretch/>
          </p:blipFill>
          <p:spPr>
            <a:xfrm>
              <a:off x="1141781" y="2939720"/>
              <a:ext cx="1343958" cy="121006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48EEF6D-A3C5-4AA0-BC40-C4DC31FBAF79}"/>
              </a:ext>
            </a:extLst>
          </p:cNvPr>
          <p:cNvGrpSpPr/>
          <p:nvPr/>
        </p:nvGrpSpPr>
        <p:grpSpPr>
          <a:xfrm>
            <a:off x="645332" y="4618402"/>
            <a:ext cx="7853336" cy="1606758"/>
            <a:chOff x="874626" y="4401760"/>
            <a:chExt cx="7853336" cy="1606758"/>
          </a:xfrm>
        </p:grpSpPr>
        <p:pic>
          <p:nvPicPr>
            <p:cNvPr id="21" name="Content Placeholder 5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3165A413-4CED-44EA-8428-FA63BFBB5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0"/>
            <a:stretch/>
          </p:blipFill>
          <p:spPr>
            <a:xfrm>
              <a:off x="4916330" y="4413982"/>
              <a:ext cx="1788143" cy="159087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36EA92A-26B2-4C24-B8C7-7B3BEE932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9" t="50000"/>
            <a:stretch/>
          </p:blipFill>
          <p:spPr>
            <a:xfrm>
              <a:off x="6939819" y="4401760"/>
              <a:ext cx="1788143" cy="15948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AF8D6FF-49D4-47CA-9826-7253C0C25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9" b="50216"/>
            <a:stretch/>
          </p:blipFill>
          <p:spPr>
            <a:xfrm>
              <a:off x="874626" y="4408650"/>
              <a:ext cx="1788143" cy="158794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1082C4C-CDA7-438E-90CC-372751B07670}"/>
                </a:ext>
              </a:extLst>
            </p:cNvPr>
            <p:cNvGrpSpPr/>
            <p:nvPr/>
          </p:nvGrpSpPr>
          <p:grpSpPr>
            <a:xfrm>
              <a:off x="2898115" y="4410319"/>
              <a:ext cx="1782869" cy="1598199"/>
              <a:chOff x="3016542" y="3309505"/>
              <a:chExt cx="3006747" cy="2976638"/>
            </a:xfrm>
          </p:grpSpPr>
          <p:pic>
            <p:nvPicPr>
              <p:cNvPr id="24" name="Picture 23" descr="Diagram&#10;&#10;Description automatically generated">
                <a:extLst>
                  <a:ext uri="{FF2B5EF4-FFF2-40B4-BE49-F238E27FC236}">
                    <a16:creationId xmlns:a16="http://schemas.microsoft.com/office/drawing/2014/main" id="{3475D2F4-97FD-4A7A-BA39-D305EFE87E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95" r="5847"/>
              <a:stretch/>
            </p:blipFill>
            <p:spPr>
              <a:xfrm>
                <a:off x="3016542" y="3309505"/>
                <a:ext cx="3006747" cy="2976638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D7D79D6-E3B9-4DB9-B66D-FA1644F30D71}"/>
                  </a:ext>
                </a:extLst>
              </p:cNvPr>
              <p:cNvSpPr/>
              <p:nvPr/>
            </p:nvSpPr>
            <p:spPr>
              <a:xfrm>
                <a:off x="3768850" y="4859045"/>
                <a:ext cx="124964" cy="124964"/>
              </a:xfrm>
              <a:prstGeom prst="ellipse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6E6FDF6-9069-428B-A01B-8FC577CBB473}"/>
                  </a:ext>
                </a:extLst>
              </p:cNvPr>
              <p:cNvSpPr/>
              <p:nvPr/>
            </p:nvSpPr>
            <p:spPr>
              <a:xfrm>
                <a:off x="3810348" y="5255077"/>
                <a:ext cx="124964" cy="124964"/>
              </a:xfrm>
              <a:prstGeom prst="ellipse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9C3FB6B-4A41-4181-BD27-0DC7479639FF}"/>
              </a:ext>
            </a:extLst>
          </p:cNvPr>
          <p:cNvSpPr txBox="1"/>
          <p:nvPr/>
        </p:nvSpPr>
        <p:spPr>
          <a:xfrm>
            <a:off x="2912351" y="6228536"/>
            <a:ext cx="3549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Cleaning Station Mosquito Segmentation Pipeline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CB0684-1B93-449A-B1DE-A14A73817E4C}"/>
              </a:ext>
            </a:extLst>
          </p:cNvPr>
          <p:cNvSpPr txBox="1"/>
          <p:nvPr/>
        </p:nvSpPr>
        <p:spPr>
          <a:xfrm>
            <a:off x="977778" y="4230424"/>
            <a:ext cx="302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Squeezing Station Exudate Segmentation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C5623C7-8D07-4606-80F6-673D5D7175BB}"/>
              </a:ext>
            </a:extLst>
          </p:cNvPr>
          <p:cNvSpPr txBox="1"/>
          <p:nvPr/>
        </p:nvSpPr>
        <p:spPr>
          <a:xfrm>
            <a:off x="5526998" y="4156098"/>
            <a:ext cx="2971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Deep Learning Training Images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RC 2010 Talk Templat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ERC 2010 Talk Template.potx</Template>
  <TotalTime>101</TotalTime>
  <Words>287</Words>
  <Application>Microsoft Office PowerPoint</Application>
  <PresentationFormat>On-screen Show (4:3)</PresentationFormat>
  <Paragraphs>36</Paragraphs>
  <Slides>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Times New Roman</vt:lpstr>
      <vt:lpstr>ERC 2010 Talk Template</vt:lpstr>
      <vt:lpstr>Project 5: Vision Guided Mosquito Dissection for the Production of Malaria Vaccine Nick Greene,  Mentors: Balazs Vagvolgyi, Alan Lai, Parth Vora</vt:lpstr>
      <vt:lpstr>Project 5: Vision Guided Mosquito Dissection for the Production of Malaria Vaccine Nick Greene,  Mentors: Balazs Vagvolgyi, Alan Lai, Parth Vora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Russell Taylor</dc:creator>
  <cp:lastModifiedBy>Nick Greene</cp:lastModifiedBy>
  <cp:revision>27</cp:revision>
  <cp:lastPrinted>2010-08-24T19:06:24Z</cp:lastPrinted>
  <dcterms:created xsi:type="dcterms:W3CDTF">2013-04-23T14:35:11Z</dcterms:created>
  <dcterms:modified xsi:type="dcterms:W3CDTF">2021-05-04T16:02:42Z</dcterms:modified>
</cp:coreProperties>
</file>