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handoutMasterIdLst>
    <p:handoutMasterId r:id="rId6"/>
  </p:handoutMasterIdLst>
  <p:sldIdLst>
    <p:sldId id="275" r:id="rId2"/>
    <p:sldId id="279" r:id="rId3"/>
    <p:sldId id="280" r:id="rId4"/>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1" charset="0"/>
        <a:ea typeface="+mn-ea"/>
        <a:cs typeface="+mn-cs"/>
      </a:defRPr>
    </a:lvl1pPr>
    <a:lvl2pPr marL="457200" algn="l" rtl="0" eaLnBrk="0" fontAlgn="base" hangingPunct="0">
      <a:spcBef>
        <a:spcPct val="0"/>
      </a:spcBef>
      <a:spcAft>
        <a:spcPct val="0"/>
      </a:spcAft>
      <a:defRPr sz="2400" kern="1200">
        <a:solidFill>
          <a:schemeClr val="tx1"/>
        </a:solidFill>
        <a:latin typeface="Arial" pitchFamily="1" charset="0"/>
        <a:ea typeface="+mn-ea"/>
        <a:cs typeface="+mn-cs"/>
      </a:defRPr>
    </a:lvl2pPr>
    <a:lvl3pPr marL="914400" algn="l" rtl="0" eaLnBrk="0" fontAlgn="base" hangingPunct="0">
      <a:spcBef>
        <a:spcPct val="0"/>
      </a:spcBef>
      <a:spcAft>
        <a:spcPct val="0"/>
      </a:spcAft>
      <a:defRPr sz="2400" kern="1200">
        <a:solidFill>
          <a:schemeClr val="tx1"/>
        </a:solidFill>
        <a:latin typeface="Arial" pitchFamily="1" charset="0"/>
        <a:ea typeface="+mn-ea"/>
        <a:cs typeface="+mn-cs"/>
      </a:defRPr>
    </a:lvl3pPr>
    <a:lvl4pPr marL="1371600" algn="l" rtl="0" eaLnBrk="0" fontAlgn="base" hangingPunct="0">
      <a:spcBef>
        <a:spcPct val="0"/>
      </a:spcBef>
      <a:spcAft>
        <a:spcPct val="0"/>
      </a:spcAft>
      <a:defRPr sz="2400" kern="1200">
        <a:solidFill>
          <a:schemeClr val="tx1"/>
        </a:solidFill>
        <a:latin typeface="Arial" pitchFamily="1" charset="0"/>
        <a:ea typeface="+mn-ea"/>
        <a:cs typeface="+mn-cs"/>
      </a:defRPr>
    </a:lvl4pPr>
    <a:lvl5pPr marL="1828800" algn="l" rtl="0" eaLnBrk="0" fontAlgn="base" hangingPunct="0">
      <a:spcBef>
        <a:spcPct val="0"/>
      </a:spcBef>
      <a:spcAft>
        <a:spcPct val="0"/>
      </a:spcAft>
      <a:defRPr sz="2400" kern="1200">
        <a:solidFill>
          <a:schemeClr val="tx1"/>
        </a:solidFill>
        <a:latin typeface="Arial" pitchFamily="1" charset="0"/>
        <a:ea typeface="+mn-ea"/>
        <a:cs typeface="+mn-cs"/>
      </a:defRPr>
    </a:lvl5pPr>
    <a:lvl6pPr marL="2286000" algn="l" defTabSz="457200" rtl="0" eaLnBrk="1" latinLnBrk="0" hangingPunct="1">
      <a:defRPr sz="2400" kern="1200">
        <a:solidFill>
          <a:schemeClr val="tx1"/>
        </a:solidFill>
        <a:latin typeface="Arial" pitchFamily="1" charset="0"/>
        <a:ea typeface="+mn-ea"/>
        <a:cs typeface="+mn-cs"/>
      </a:defRPr>
    </a:lvl6pPr>
    <a:lvl7pPr marL="2743200" algn="l" defTabSz="457200" rtl="0" eaLnBrk="1" latinLnBrk="0" hangingPunct="1">
      <a:defRPr sz="2400" kern="1200">
        <a:solidFill>
          <a:schemeClr val="tx1"/>
        </a:solidFill>
        <a:latin typeface="Arial" pitchFamily="1" charset="0"/>
        <a:ea typeface="+mn-ea"/>
        <a:cs typeface="+mn-cs"/>
      </a:defRPr>
    </a:lvl7pPr>
    <a:lvl8pPr marL="3200400" algn="l" defTabSz="457200" rtl="0" eaLnBrk="1" latinLnBrk="0" hangingPunct="1">
      <a:defRPr sz="2400" kern="1200">
        <a:solidFill>
          <a:schemeClr val="tx1"/>
        </a:solidFill>
        <a:latin typeface="Arial" pitchFamily="1" charset="0"/>
        <a:ea typeface="+mn-ea"/>
        <a:cs typeface="+mn-cs"/>
      </a:defRPr>
    </a:lvl8pPr>
    <a:lvl9pPr marL="3657600" algn="l" defTabSz="457200" rtl="0" eaLnBrk="1" latinLnBrk="0" hangingPunct="1">
      <a:defRPr sz="2400" kern="1200">
        <a:solidFill>
          <a:schemeClr val="tx1"/>
        </a:solidFill>
        <a:latin typeface="Arial"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and Malpani" initials="AM" lastIdx="2" clrIdx="0">
    <p:extLst/>
  </p:cmAuthor>
  <p:cmAuthor id="2" name="Jeremy D. Brown" initials="JDB"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BB4FD"/>
    <a:srgbClr val="CCCCFF"/>
    <a:srgbClr val="9999FF"/>
    <a:srgbClr val="FFCCCC"/>
    <a:srgbClr val="99CCFF"/>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627"/>
    <p:restoredTop sz="94813"/>
  </p:normalViewPr>
  <p:slideViewPr>
    <p:cSldViewPr showGuides="1">
      <p:cViewPr varScale="1">
        <p:scale>
          <a:sx n="110" d="100"/>
          <a:sy n="110" d="100"/>
        </p:scale>
        <p:origin x="1296"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ableStyles" Target="tableStyles.xml"/><Relationship Id="rId12" Type="http://schemas.microsoft.com/office/2015/10/relationships/revisionInfo" Target="revisionInfo.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notesMaster" Target="notesMasters/notesMaster1.xml"/><Relationship Id="rId6" Type="http://schemas.openxmlformats.org/officeDocument/2006/relationships/handoutMaster" Target="handoutMasters/handoutMaster1.xml"/><Relationship Id="rId7" Type="http://schemas.openxmlformats.org/officeDocument/2006/relationships/commentAuthors" Target="commentAuthors.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92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92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92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512CACE-AF88-ED49-8F85-D65AFFF2FC0A}" type="slidenum">
              <a:rPr lang="en-US"/>
              <a:pPr>
                <a:defRPr/>
              </a:pPr>
              <a:t>‹#›</a:t>
            </a:fld>
            <a:endParaRPr lang="en-US"/>
          </a:p>
        </p:txBody>
      </p:sp>
    </p:spTree>
    <p:extLst>
      <p:ext uri="{BB962C8B-B14F-4D97-AF65-F5344CB8AC3E}">
        <p14:creationId xmlns:p14="http://schemas.microsoft.com/office/powerpoint/2010/main" val="40072417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112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112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F6788FD-083D-3B4A-BCEA-C6203DCA5662}" type="slidenum">
              <a:rPr lang="en-US"/>
              <a:pPr>
                <a:defRPr/>
              </a:pPr>
              <a:t>‹#›</a:t>
            </a:fld>
            <a:endParaRPr lang="en-US"/>
          </a:p>
        </p:txBody>
      </p:sp>
    </p:spTree>
    <p:extLst>
      <p:ext uri="{BB962C8B-B14F-4D97-AF65-F5344CB8AC3E}">
        <p14:creationId xmlns:p14="http://schemas.microsoft.com/office/powerpoint/2010/main" val="40106238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65"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6172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28600"/>
            <a:ext cx="5676900" cy="6172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914400"/>
            <a:ext cx="7772400" cy="548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28" name="Group 12"/>
          <p:cNvGrpSpPr>
            <a:grpSpLocks/>
          </p:cNvGrpSpPr>
          <p:nvPr/>
        </p:nvGrpSpPr>
        <p:grpSpPr bwMode="auto">
          <a:xfrm>
            <a:off x="3302000" y="6477000"/>
            <a:ext cx="5842000" cy="381000"/>
            <a:chOff x="2080" y="4080"/>
            <a:chExt cx="3680" cy="240"/>
          </a:xfrm>
        </p:grpSpPr>
        <p:pic>
          <p:nvPicPr>
            <p:cNvPr id="1030" name="Picture 13" descr="ERCLogoSmallColor"/>
            <p:cNvPicPr>
              <a:picLocks noChangeAspect="1" noChangeArrowheads="1"/>
            </p:cNvPicPr>
            <p:nvPr/>
          </p:nvPicPr>
          <p:blipFill>
            <a:blip r:embed="rId13"/>
            <a:srcRect/>
            <a:stretch>
              <a:fillRect/>
            </a:stretch>
          </p:blipFill>
          <p:spPr bwMode="auto">
            <a:xfrm>
              <a:off x="5589" y="4080"/>
              <a:ext cx="171" cy="240"/>
            </a:xfrm>
            <a:prstGeom prst="rect">
              <a:avLst/>
            </a:prstGeom>
            <a:noFill/>
            <a:ln w="9525">
              <a:noFill/>
              <a:miter lim="800000"/>
              <a:headEnd/>
              <a:tailEnd/>
            </a:ln>
          </p:spPr>
        </p:pic>
        <p:sp>
          <p:nvSpPr>
            <p:cNvPr id="1038" name="Text Box 14"/>
            <p:cNvSpPr txBox="1">
              <a:spLocks noChangeArrowheads="1"/>
            </p:cNvSpPr>
            <p:nvPr/>
          </p:nvSpPr>
          <p:spPr bwMode="auto">
            <a:xfrm>
              <a:off x="2080" y="4118"/>
              <a:ext cx="3488" cy="154"/>
            </a:xfrm>
            <a:prstGeom prst="rect">
              <a:avLst/>
            </a:prstGeom>
            <a:noFill/>
            <a:ln w="9525">
              <a:noFill/>
              <a:miter lim="800000"/>
              <a:headEnd/>
              <a:tailEnd/>
            </a:ln>
            <a:effectLst/>
          </p:spPr>
          <p:txBody>
            <a:bodyPr wrap="none">
              <a:prstTxWarp prst="textNoShape">
                <a:avLst/>
              </a:prstTxWarp>
              <a:spAutoFit/>
            </a:bodyPr>
            <a:lstStyle/>
            <a:p>
              <a:pPr>
                <a:defRPr/>
              </a:pPr>
              <a:r>
                <a:rPr lang="en-US" sz="1000" b="1">
                  <a:solidFill>
                    <a:schemeClr val="bg2"/>
                  </a:solidFill>
                  <a:latin typeface="Arial" pitchFamily="-107" charset="0"/>
                </a:rPr>
                <a:t>Engineering Research Center for Computer Integrated Surgical Systems and Technology</a:t>
              </a:r>
            </a:p>
          </p:txBody>
        </p:sp>
      </p:grpSp>
      <p:sp>
        <p:nvSpPr>
          <p:cNvPr id="1040" name="Text Box 16"/>
          <p:cNvSpPr txBox="1">
            <a:spLocks noChangeArrowheads="1"/>
          </p:cNvSpPr>
          <p:nvPr/>
        </p:nvSpPr>
        <p:spPr bwMode="auto">
          <a:xfrm>
            <a:off x="0" y="6430963"/>
            <a:ext cx="3733800" cy="427037"/>
          </a:xfrm>
          <a:prstGeom prst="rect">
            <a:avLst/>
          </a:prstGeom>
          <a:noFill/>
          <a:ln w="9525">
            <a:noFill/>
            <a:miter lim="800000"/>
            <a:headEnd/>
            <a:tailEnd/>
          </a:ln>
          <a:effectLst/>
        </p:spPr>
        <p:txBody>
          <a:bodyPr>
            <a:prstTxWarp prst="textNoShape">
              <a:avLst/>
            </a:prstTxWarp>
            <a:spAutoFit/>
          </a:bodyPr>
          <a:lstStyle/>
          <a:p>
            <a:pPr marL="341313" indent="-341313">
              <a:defRPr/>
            </a:pPr>
            <a:fld id="{AC6DEC11-5E03-2848-BAEE-A26AD718E783}" type="slidenum">
              <a:rPr lang="en-US" sz="1200" b="1">
                <a:latin typeface="Arial" pitchFamily="-107" charset="0"/>
              </a:rPr>
              <a:pPr marL="341313" indent="-341313">
                <a:defRPr/>
              </a:pPr>
              <a:t>‹#›</a:t>
            </a:fld>
            <a:r>
              <a:rPr lang="en-US" sz="1200" b="1" dirty="0">
                <a:latin typeface="Arial" pitchFamily="-107" charset="0"/>
              </a:rPr>
              <a:t>	</a:t>
            </a:r>
            <a:r>
              <a:rPr lang="en-US" sz="1000" dirty="0">
                <a:latin typeface="Times New Roman" pitchFamily="-107" charset="0"/>
              </a:rPr>
              <a:t>600.456/656 CIS2 Spring 2018</a:t>
            </a:r>
          </a:p>
          <a:p>
            <a:pPr marL="341313" indent="-341313">
              <a:defRPr/>
            </a:pPr>
            <a:r>
              <a:rPr lang="en-US" sz="1000" dirty="0">
                <a:latin typeface="Times New Roman" pitchFamily="-107" charset="0"/>
              </a:rPr>
              <a:t>	Copyright © R. H. Taylor</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2800" b="1">
          <a:solidFill>
            <a:schemeClr val="tx2"/>
          </a:solidFill>
          <a:latin typeface="+mj-lt"/>
          <a:ea typeface="ＭＳ Ｐゴシック" pitchFamily="-107" charset="-128"/>
          <a:cs typeface="ＭＳ Ｐゴシック" pitchFamily="-107" charset="-128"/>
        </a:defRPr>
      </a:lvl1pPr>
      <a:lvl2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2pPr>
      <a:lvl3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3pPr>
      <a:lvl4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4pPr>
      <a:lvl5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5pPr>
      <a:lvl6pPr marL="457200" algn="ctr" rtl="0" eaLnBrk="0" fontAlgn="base" hangingPunct="0">
        <a:spcBef>
          <a:spcPct val="0"/>
        </a:spcBef>
        <a:spcAft>
          <a:spcPct val="0"/>
        </a:spcAft>
        <a:defRPr sz="2800" b="1">
          <a:solidFill>
            <a:schemeClr val="tx2"/>
          </a:solidFill>
          <a:latin typeface="Arial" pitchFamily="-65" charset="0"/>
        </a:defRPr>
      </a:lvl6pPr>
      <a:lvl7pPr marL="914400" algn="ctr" rtl="0" eaLnBrk="0" fontAlgn="base" hangingPunct="0">
        <a:spcBef>
          <a:spcPct val="0"/>
        </a:spcBef>
        <a:spcAft>
          <a:spcPct val="0"/>
        </a:spcAft>
        <a:defRPr sz="2800" b="1">
          <a:solidFill>
            <a:schemeClr val="tx2"/>
          </a:solidFill>
          <a:latin typeface="Arial" pitchFamily="-65" charset="0"/>
        </a:defRPr>
      </a:lvl7pPr>
      <a:lvl8pPr marL="1371600" algn="ctr" rtl="0" eaLnBrk="0" fontAlgn="base" hangingPunct="0">
        <a:spcBef>
          <a:spcPct val="0"/>
        </a:spcBef>
        <a:spcAft>
          <a:spcPct val="0"/>
        </a:spcAft>
        <a:defRPr sz="2800" b="1">
          <a:solidFill>
            <a:schemeClr val="tx2"/>
          </a:solidFill>
          <a:latin typeface="Arial" pitchFamily="-65" charset="0"/>
        </a:defRPr>
      </a:lvl8pPr>
      <a:lvl9pPr marL="1828800" algn="ctr" rtl="0" eaLnBrk="0" fontAlgn="base" hangingPunct="0">
        <a:spcBef>
          <a:spcPct val="0"/>
        </a:spcBef>
        <a:spcAft>
          <a:spcPct val="0"/>
        </a:spcAft>
        <a:defRPr sz="2800" b="1">
          <a:solidFill>
            <a:schemeClr val="tx2"/>
          </a:solidFill>
          <a:latin typeface="Arial" pitchFamily="-65"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ＭＳ Ｐゴシック" pitchFamily="-107" charset="-128"/>
          <a:cs typeface="ＭＳ Ｐゴシック" pitchFamily="-107" charset="-128"/>
        </a:defRPr>
      </a:lvl1pPr>
      <a:lvl2pPr marL="742950" indent="-285750" algn="l" rtl="0" eaLnBrk="0" fontAlgn="base" hangingPunct="0">
        <a:spcBef>
          <a:spcPct val="20000"/>
        </a:spcBef>
        <a:spcAft>
          <a:spcPct val="0"/>
        </a:spcAft>
        <a:buChar char="–"/>
        <a:defRPr sz="2400">
          <a:solidFill>
            <a:schemeClr val="tx1"/>
          </a:solidFill>
          <a:latin typeface="+mn-lt"/>
          <a:ea typeface="ＭＳ Ｐゴシック" pitchFamily="-65" charset="-128"/>
        </a:defRPr>
      </a:lvl2pPr>
      <a:lvl3pPr marL="10858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3pPr>
      <a:lvl4pPr marL="14287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4pPr>
      <a:lvl5pPr marL="1771650" indent="-228600" algn="l" rtl="0" eaLnBrk="0" fontAlgn="base" hangingPunct="0">
        <a:spcBef>
          <a:spcPct val="20000"/>
        </a:spcBef>
        <a:spcAft>
          <a:spcPct val="0"/>
        </a:spcAft>
        <a:buChar char="»"/>
        <a:defRPr>
          <a:solidFill>
            <a:schemeClr val="tx1"/>
          </a:solidFill>
          <a:latin typeface="+mn-lt"/>
          <a:ea typeface="ＭＳ Ｐゴシック" pitchFamily="-65" charset="-128"/>
        </a:defRPr>
      </a:lvl5pPr>
      <a:lvl6pPr marL="2228850" indent="-228600" algn="l" rtl="0" eaLnBrk="0" fontAlgn="base" hangingPunct="0">
        <a:spcBef>
          <a:spcPct val="20000"/>
        </a:spcBef>
        <a:spcAft>
          <a:spcPct val="0"/>
        </a:spcAft>
        <a:buChar char="»"/>
        <a:defRPr>
          <a:solidFill>
            <a:schemeClr val="tx1"/>
          </a:solidFill>
          <a:latin typeface="+mn-lt"/>
          <a:ea typeface="ＭＳ Ｐゴシック" pitchFamily="-65" charset="-128"/>
        </a:defRPr>
      </a:lvl6pPr>
      <a:lvl7pPr marL="2686050" indent="-228600" algn="l" rtl="0" eaLnBrk="0" fontAlgn="base" hangingPunct="0">
        <a:spcBef>
          <a:spcPct val="20000"/>
        </a:spcBef>
        <a:spcAft>
          <a:spcPct val="0"/>
        </a:spcAft>
        <a:buChar char="»"/>
        <a:defRPr>
          <a:solidFill>
            <a:schemeClr val="tx1"/>
          </a:solidFill>
          <a:latin typeface="+mn-lt"/>
          <a:ea typeface="ＭＳ Ｐゴシック" pitchFamily="-65" charset="-128"/>
        </a:defRPr>
      </a:lvl7pPr>
      <a:lvl8pPr marL="3143250" indent="-228600" algn="l" rtl="0" eaLnBrk="0" fontAlgn="base" hangingPunct="0">
        <a:spcBef>
          <a:spcPct val="20000"/>
        </a:spcBef>
        <a:spcAft>
          <a:spcPct val="0"/>
        </a:spcAft>
        <a:buChar char="»"/>
        <a:defRPr>
          <a:solidFill>
            <a:schemeClr val="tx1"/>
          </a:solidFill>
          <a:latin typeface="+mn-lt"/>
          <a:ea typeface="ＭＳ Ｐゴシック" pitchFamily="-65" charset="-128"/>
        </a:defRPr>
      </a:lvl8pPr>
      <a:lvl9pPr marL="3600450" indent="-228600" algn="l" rtl="0" eaLnBrk="0" fontAlgn="base" hangingPunct="0">
        <a:spcBef>
          <a:spcPct val="20000"/>
        </a:spcBef>
        <a:spcAft>
          <a:spcPct val="0"/>
        </a:spcAft>
        <a:buChar char="»"/>
        <a:defRPr>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04800" y="228600"/>
            <a:ext cx="8610600" cy="609600"/>
          </a:xfrm>
        </p:spPr>
        <p:txBody>
          <a:bodyPr/>
          <a:lstStyle/>
          <a:p>
            <a:r>
              <a:rPr lang="en-US" sz="2000" dirty="0">
                <a:solidFill>
                  <a:srgbClr val="0000FF"/>
                </a:solidFill>
                <a:latin typeface="Verdana" pitchFamily="1" charset="0"/>
                <a:ea typeface="ＭＳ Ｐゴシック" pitchFamily="1" charset="-128"/>
                <a:cs typeface="ＭＳ Ｐゴシック" pitchFamily="1" charset="-128"/>
              </a:rPr>
              <a:t>Objective Assessment of Robotic Surgery Skill</a:t>
            </a:r>
            <a:br>
              <a:rPr lang="en-US" sz="2000" dirty="0">
                <a:solidFill>
                  <a:srgbClr val="0000FF"/>
                </a:solidFill>
                <a:latin typeface="Verdana" pitchFamily="1" charset="0"/>
                <a:ea typeface="ＭＳ Ｐゴシック" pitchFamily="1" charset="-128"/>
                <a:cs typeface="ＭＳ Ｐゴシック" pitchFamily="1" charset="-128"/>
              </a:rPr>
            </a:br>
            <a:endParaRPr lang="en-US" sz="2000" dirty="0">
              <a:solidFill>
                <a:srgbClr val="0000FF"/>
              </a:solidFill>
              <a:latin typeface="Verdana" pitchFamily="1" charset="0"/>
              <a:ea typeface="ＭＳ Ｐゴシック" pitchFamily="1" charset="-128"/>
              <a:cs typeface="ＭＳ Ｐゴシック" pitchFamily="1" charset="-128"/>
            </a:endParaRPr>
          </a:p>
        </p:txBody>
      </p:sp>
      <p:sp>
        <p:nvSpPr>
          <p:cNvPr id="15363" name="Rectangle 3"/>
          <p:cNvSpPr>
            <a:spLocks noGrp="1" noChangeArrowheads="1"/>
          </p:cNvSpPr>
          <p:nvPr>
            <p:ph type="body" idx="1"/>
          </p:nvPr>
        </p:nvSpPr>
        <p:spPr>
          <a:xfrm>
            <a:off x="304800" y="838200"/>
            <a:ext cx="8534400" cy="5486400"/>
          </a:xfrm>
        </p:spPr>
        <p:txBody>
          <a:bodyPr/>
          <a:lstStyle/>
          <a:p>
            <a:pPr>
              <a:spcBef>
                <a:spcPts val="600"/>
              </a:spcBef>
              <a:spcAft>
                <a:spcPts val="600"/>
              </a:spcAft>
            </a:pPr>
            <a:r>
              <a:rPr lang="en-US" sz="1600" dirty="0" smtClean="0">
                <a:latin typeface="Verdana" pitchFamily="1" charset="0"/>
                <a:ea typeface="ＭＳ Ｐゴシック" pitchFamily="1" charset="-128"/>
                <a:cs typeface="ＭＳ Ｐゴシック" pitchFamily="1" charset="-128"/>
              </a:rPr>
              <a:t>Robot-assisted </a:t>
            </a:r>
            <a:r>
              <a:rPr lang="en-US" sz="1600" dirty="0">
                <a:latin typeface="Verdana" pitchFamily="1" charset="0"/>
                <a:ea typeface="ＭＳ Ｐゴシック" pitchFamily="1" charset="-128"/>
                <a:cs typeface="ＭＳ Ｐゴシック" pitchFamily="1" charset="-128"/>
              </a:rPr>
              <a:t>minimally invasive surgery (</a:t>
            </a:r>
            <a:r>
              <a:rPr lang="en-US" sz="1600" dirty="0" smtClean="0">
                <a:latin typeface="Verdana" pitchFamily="1" charset="0"/>
                <a:ea typeface="ＭＳ Ｐゴシック" pitchFamily="1" charset="-128"/>
                <a:cs typeface="ＭＳ Ｐゴシック" pitchFamily="1" charset="-128"/>
              </a:rPr>
              <a:t>RAMIS</a:t>
            </a:r>
            <a:r>
              <a:rPr lang="en-US" sz="1600" dirty="0">
                <a:latin typeface="Verdana" pitchFamily="1" charset="0"/>
                <a:ea typeface="ＭＳ Ｐゴシック" pitchFamily="1" charset="-128"/>
                <a:cs typeface="ＭＳ Ｐゴシック" pitchFamily="1" charset="-128"/>
              </a:rPr>
              <a:t>) is quickly becoming the prescribed method of treatment for many different routine and non-routine surgical procedures.</a:t>
            </a:r>
          </a:p>
          <a:p>
            <a:pPr lvl="1">
              <a:spcBef>
                <a:spcPts val="600"/>
              </a:spcBef>
              <a:spcAft>
                <a:spcPts val="600"/>
              </a:spcAft>
            </a:pPr>
            <a:r>
              <a:rPr lang="en-US" sz="1600" dirty="0">
                <a:latin typeface="Verdana" pitchFamily="1" charset="0"/>
                <a:ea typeface="ＭＳ Ｐゴシック" pitchFamily="1" charset="-128"/>
                <a:cs typeface="ＭＳ Ｐゴシック" pitchFamily="1" charset="-128"/>
              </a:rPr>
              <a:t>There is a need to ensure that all robotic surgeons have a minimal level of skill proficiency before they operate on patients.</a:t>
            </a:r>
          </a:p>
          <a:p>
            <a:pPr lvl="1">
              <a:spcBef>
                <a:spcPts val="600"/>
              </a:spcBef>
              <a:spcAft>
                <a:spcPts val="600"/>
              </a:spcAft>
            </a:pPr>
            <a:r>
              <a:rPr lang="en-US" sz="1600" dirty="0">
                <a:latin typeface="Verdana" pitchFamily="1" charset="0"/>
                <a:ea typeface="ＭＳ Ｐゴシック" pitchFamily="1" charset="-128"/>
                <a:cs typeface="ＭＳ Ｐゴシック" pitchFamily="1" charset="-128"/>
              </a:rPr>
              <a:t>Current methods of skill assessment rely almost exclusively on structured human grading (which relies heavily on the visual acuity of the grader).</a:t>
            </a:r>
          </a:p>
          <a:p>
            <a:pPr>
              <a:spcBef>
                <a:spcPts val="600"/>
              </a:spcBef>
              <a:spcAft>
                <a:spcPts val="600"/>
              </a:spcAft>
            </a:pPr>
            <a:r>
              <a:rPr lang="en-US" sz="1600" dirty="0">
                <a:latin typeface="Verdana" pitchFamily="1" charset="0"/>
                <a:ea typeface="ＭＳ Ｐゴシック" pitchFamily="1" charset="-128"/>
                <a:cs typeface="ＭＳ Ｐゴシック" pitchFamily="1" charset="-128"/>
              </a:rPr>
              <a:t>The goal of this project is to develop an intelligent system that can objectively assess surgical skill using performance data about how surgeons move their hands and connected instruments, as well as how the instruments interact with the surgical workspace (i.e. anatomy). </a:t>
            </a:r>
          </a:p>
          <a:p>
            <a:pPr marL="0" indent="0">
              <a:lnSpc>
                <a:spcPct val="90000"/>
              </a:lnSpc>
              <a:buNone/>
            </a:pPr>
            <a:endParaRPr lang="en-US" sz="1600" b="1" dirty="0">
              <a:latin typeface="Verdana" pitchFamily="1" charset="0"/>
              <a:ea typeface="ＭＳ Ｐゴシック" pitchFamily="1" charset="-128"/>
              <a:cs typeface="ＭＳ Ｐゴシック" pitchFamily="1" charset="-128"/>
            </a:endParaRPr>
          </a:p>
        </p:txBody>
      </p:sp>
      <p:pic>
        <p:nvPicPr>
          <p:cNvPr id="3" name="Picture 2">
            <a:extLst>
              <a:ext uri="{FF2B5EF4-FFF2-40B4-BE49-F238E27FC236}">
                <a16:creationId xmlns="" xmlns:a16="http://schemas.microsoft.com/office/drawing/2014/main" id="{D440EAD5-62E3-45AE-A668-46BA12DCA7F2}"/>
              </a:ext>
            </a:extLst>
          </p:cNvPr>
          <p:cNvPicPr>
            <a:picLocks noChangeAspect="1"/>
          </p:cNvPicPr>
          <p:nvPr/>
        </p:nvPicPr>
        <p:blipFill rotWithShape="1">
          <a:blip r:embed="rId2"/>
          <a:srcRect t="12063" b="26776"/>
          <a:stretch/>
        </p:blipFill>
        <p:spPr>
          <a:xfrm>
            <a:off x="2247900" y="4190999"/>
            <a:ext cx="4648200" cy="2133601"/>
          </a:xfrm>
          <a:prstGeom prst="rect">
            <a:avLst/>
          </a:prstGeom>
        </p:spPr>
      </p:pic>
      <p:sp>
        <p:nvSpPr>
          <p:cNvPr id="4" name="TextBox 3">
            <a:extLst>
              <a:ext uri="{FF2B5EF4-FFF2-40B4-BE49-F238E27FC236}">
                <a16:creationId xmlns="" xmlns:a16="http://schemas.microsoft.com/office/drawing/2014/main" id="{81095B1E-2379-4A21-90CA-049E68FF2F8E}"/>
              </a:ext>
            </a:extLst>
          </p:cNvPr>
          <p:cNvSpPr txBox="1"/>
          <p:nvPr/>
        </p:nvSpPr>
        <p:spPr>
          <a:xfrm>
            <a:off x="6248400" y="6019800"/>
            <a:ext cx="2209800" cy="261610"/>
          </a:xfrm>
          <a:prstGeom prst="rect">
            <a:avLst/>
          </a:prstGeom>
          <a:noFill/>
        </p:spPr>
        <p:txBody>
          <a:bodyPr wrap="square" rtlCol="0">
            <a:spAutoFit/>
          </a:bodyPr>
          <a:lstStyle/>
          <a:p>
            <a:r>
              <a:rPr lang="en-US" sz="1100" i="1" dirty="0"/>
              <a:t>© 2018 Intuitive Surgical, Inc.</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04800" y="228600"/>
            <a:ext cx="8610600" cy="609600"/>
          </a:xfrm>
        </p:spPr>
        <p:txBody>
          <a:bodyPr/>
          <a:lstStyle/>
          <a:p>
            <a:r>
              <a:rPr lang="en-US" sz="2000" dirty="0">
                <a:solidFill>
                  <a:srgbClr val="0000FF"/>
                </a:solidFill>
                <a:latin typeface="Verdana" pitchFamily="1" charset="0"/>
                <a:ea typeface="ＭＳ Ｐゴシック" pitchFamily="1" charset="-128"/>
                <a:cs typeface="ＭＳ Ｐゴシック" pitchFamily="1" charset="-128"/>
              </a:rPr>
              <a:t>Objective Assessment of Robotic Surgery Skill</a:t>
            </a:r>
            <a:br>
              <a:rPr lang="en-US" sz="2000" dirty="0">
                <a:solidFill>
                  <a:srgbClr val="0000FF"/>
                </a:solidFill>
                <a:latin typeface="Verdana" pitchFamily="1" charset="0"/>
                <a:ea typeface="ＭＳ Ｐゴシック" pitchFamily="1" charset="-128"/>
                <a:cs typeface="ＭＳ Ｐゴシック" pitchFamily="1" charset="-128"/>
              </a:rPr>
            </a:br>
            <a:endParaRPr lang="en-US" sz="2000" dirty="0">
              <a:solidFill>
                <a:srgbClr val="0000FF"/>
              </a:solidFill>
              <a:latin typeface="Verdana" pitchFamily="1" charset="0"/>
              <a:ea typeface="ＭＳ Ｐゴシック" pitchFamily="1" charset="-128"/>
              <a:cs typeface="ＭＳ Ｐゴシック" pitchFamily="1" charset="-128"/>
            </a:endParaRPr>
          </a:p>
        </p:txBody>
      </p:sp>
      <p:sp>
        <p:nvSpPr>
          <p:cNvPr id="15363" name="Rectangle 3"/>
          <p:cNvSpPr>
            <a:spLocks noGrp="1" noChangeArrowheads="1"/>
          </p:cNvSpPr>
          <p:nvPr>
            <p:ph type="body" idx="1"/>
          </p:nvPr>
        </p:nvSpPr>
        <p:spPr>
          <a:xfrm>
            <a:off x="304800" y="838200"/>
            <a:ext cx="8534400" cy="5486400"/>
          </a:xfrm>
        </p:spPr>
        <p:txBody>
          <a:bodyPr/>
          <a:lstStyle/>
          <a:p>
            <a:pPr marL="0" lvl="0" indent="0">
              <a:lnSpc>
                <a:spcPct val="150000"/>
              </a:lnSpc>
              <a:buNone/>
            </a:pPr>
            <a:r>
              <a:rPr lang="en-US" sz="1800" b="1" dirty="0">
                <a:solidFill>
                  <a:srgbClr val="000000"/>
                </a:solidFill>
                <a:latin typeface="Verdana" pitchFamily="1" charset="0"/>
                <a:ea typeface="ＭＳ Ｐゴシック" pitchFamily="1" charset="-128"/>
                <a:cs typeface="ＭＳ Ｐゴシック" pitchFamily="1" charset="-128"/>
              </a:rPr>
              <a:t>What Students Will Do: </a:t>
            </a:r>
          </a:p>
          <a:p>
            <a:pPr lvl="0">
              <a:lnSpc>
                <a:spcPct val="150000"/>
              </a:lnSpc>
              <a:spcBef>
                <a:spcPts val="600"/>
              </a:spcBef>
              <a:spcAft>
                <a:spcPts val="600"/>
              </a:spcAft>
              <a:buFontTx/>
              <a:buAutoNum type="arabicPeriod"/>
            </a:pPr>
            <a:r>
              <a:rPr lang="en-US" sz="1600" dirty="0">
                <a:solidFill>
                  <a:srgbClr val="000000"/>
                </a:solidFill>
                <a:latin typeface="Verdana" pitchFamily="1" charset="0"/>
                <a:ea typeface="ＭＳ Ｐゴシック" pitchFamily="1" charset="-128"/>
                <a:cs typeface="ＭＳ Ｐゴシック" pitchFamily="1" charset="-128"/>
              </a:rPr>
              <a:t>Develop a hardware + software platform using ROS (Python) that collects synchronous streams of motion and </a:t>
            </a:r>
            <a:r>
              <a:rPr lang="en-US" sz="1600">
                <a:solidFill>
                  <a:srgbClr val="000000"/>
                </a:solidFill>
                <a:latin typeface="Verdana" pitchFamily="1" charset="0"/>
                <a:ea typeface="ＭＳ Ｐゴシック" pitchFamily="1" charset="-128"/>
                <a:cs typeface="ＭＳ Ｐゴシック" pitchFamily="1" charset="-128"/>
              </a:rPr>
              <a:t>physical </a:t>
            </a:r>
            <a:r>
              <a:rPr lang="en-US" sz="1600" smtClean="0">
                <a:solidFill>
                  <a:srgbClr val="000000"/>
                </a:solidFill>
                <a:latin typeface="Verdana" pitchFamily="1" charset="0"/>
                <a:ea typeface="ＭＳ Ｐゴシック" pitchFamily="1" charset="-128"/>
                <a:cs typeface="ＭＳ Ｐゴシック" pitchFamily="1" charset="-128"/>
              </a:rPr>
              <a:t>interaction </a:t>
            </a:r>
            <a:r>
              <a:rPr lang="en-US" sz="1600" dirty="0" smtClean="0">
                <a:solidFill>
                  <a:srgbClr val="000000"/>
                </a:solidFill>
                <a:latin typeface="Verdana" pitchFamily="1" charset="0"/>
                <a:ea typeface="ＭＳ Ｐゴシック" pitchFamily="1" charset="-128"/>
                <a:cs typeface="ＭＳ Ｐゴシック" pitchFamily="1" charset="-128"/>
              </a:rPr>
              <a:t>data (forces and vibrations). </a:t>
            </a:r>
            <a:r>
              <a:rPr lang="en-US" sz="1600" dirty="0">
                <a:solidFill>
                  <a:srgbClr val="000000"/>
                </a:solidFill>
                <a:latin typeface="Verdana" pitchFamily="1" charset="0"/>
                <a:ea typeface="ＭＳ Ｐゴシック" pitchFamily="1" charset="-128"/>
                <a:cs typeface="ＭＳ Ｐゴシック" pitchFamily="1" charset="-128"/>
              </a:rPr>
              <a:t>This will combine two previously developed surgical skill assessment platforms.</a:t>
            </a:r>
          </a:p>
          <a:p>
            <a:pPr lvl="0">
              <a:lnSpc>
                <a:spcPct val="150000"/>
              </a:lnSpc>
              <a:spcBef>
                <a:spcPts val="600"/>
              </a:spcBef>
              <a:spcAft>
                <a:spcPts val="600"/>
              </a:spcAft>
              <a:buFontTx/>
              <a:buAutoNum type="arabicPeriod"/>
            </a:pPr>
            <a:r>
              <a:rPr lang="en-US" sz="1600" dirty="0">
                <a:solidFill>
                  <a:srgbClr val="000000"/>
                </a:solidFill>
                <a:latin typeface="Verdana" pitchFamily="1" charset="0"/>
                <a:ea typeface="ＭＳ Ｐゴシック" pitchFamily="1" charset="-128"/>
                <a:cs typeface="ＭＳ Ｐゴシック" pitchFamily="1" charset="-128"/>
              </a:rPr>
              <a:t>Collect pilot training data from clinicians of various skill level on a da Vinci surgical robot</a:t>
            </a:r>
          </a:p>
          <a:p>
            <a:pPr lvl="0">
              <a:lnSpc>
                <a:spcPct val="150000"/>
              </a:lnSpc>
              <a:spcBef>
                <a:spcPts val="600"/>
              </a:spcBef>
              <a:spcAft>
                <a:spcPts val="600"/>
              </a:spcAft>
              <a:buFontTx/>
              <a:buAutoNum type="arabicPeriod"/>
            </a:pPr>
            <a:r>
              <a:rPr lang="en-US" sz="1600" dirty="0">
                <a:solidFill>
                  <a:srgbClr val="000000"/>
                </a:solidFill>
                <a:latin typeface="Verdana" pitchFamily="1" charset="0"/>
                <a:ea typeface="ＭＳ Ｐゴシック" pitchFamily="1" charset="-128"/>
                <a:cs typeface="ＭＳ Ｐゴシック" pitchFamily="1" charset="-128"/>
              </a:rPr>
              <a:t>Analyze pilot data using standard statistical approaches to determine best approaches for finding patterns in data</a:t>
            </a:r>
          </a:p>
          <a:p>
            <a:pPr lvl="0">
              <a:lnSpc>
                <a:spcPct val="150000"/>
              </a:lnSpc>
              <a:spcBef>
                <a:spcPts val="600"/>
              </a:spcBef>
              <a:spcAft>
                <a:spcPts val="600"/>
              </a:spcAft>
              <a:buFontTx/>
              <a:buAutoNum type="arabicPeriod"/>
            </a:pPr>
            <a:r>
              <a:rPr lang="en-US" sz="1600" dirty="0">
                <a:solidFill>
                  <a:srgbClr val="000000"/>
                </a:solidFill>
                <a:latin typeface="Verdana" pitchFamily="1" charset="0"/>
                <a:ea typeface="ＭＳ Ｐゴシック" pitchFamily="1" charset="-128"/>
                <a:cs typeface="ＭＳ Ｐゴシック" pitchFamily="1" charset="-128"/>
              </a:rPr>
              <a:t>(Optional) Develop experimental protocol for a large-scale data collection</a:t>
            </a:r>
            <a:endParaRPr lang="en-US" sz="1900" dirty="0">
              <a:solidFill>
                <a:srgbClr val="000000"/>
              </a:solidFill>
              <a:latin typeface="Verdana" pitchFamily="1" charset="0"/>
              <a:ea typeface="ＭＳ Ｐゴシック" pitchFamily="1" charset="-128"/>
              <a:cs typeface="ＭＳ Ｐゴシック" pitchFamily="1" charset="-128"/>
            </a:endParaRPr>
          </a:p>
        </p:txBody>
      </p:sp>
    </p:spTree>
    <p:extLst>
      <p:ext uri="{BB962C8B-B14F-4D97-AF65-F5344CB8AC3E}">
        <p14:creationId xmlns:p14="http://schemas.microsoft.com/office/powerpoint/2010/main" val="2628359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04800" y="228600"/>
            <a:ext cx="8610600" cy="609600"/>
          </a:xfrm>
        </p:spPr>
        <p:txBody>
          <a:bodyPr/>
          <a:lstStyle/>
          <a:p>
            <a:r>
              <a:rPr lang="en-US" sz="2000" dirty="0">
                <a:solidFill>
                  <a:srgbClr val="0000FF"/>
                </a:solidFill>
                <a:latin typeface="Verdana" pitchFamily="1" charset="0"/>
                <a:ea typeface="ＭＳ Ｐゴシック" pitchFamily="1" charset="-128"/>
                <a:cs typeface="ＭＳ Ｐゴシック" pitchFamily="1" charset="-128"/>
              </a:rPr>
              <a:t>Objective Assessment of Robotic Surgery Skill</a:t>
            </a:r>
            <a:br>
              <a:rPr lang="en-US" sz="2000" dirty="0">
                <a:solidFill>
                  <a:srgbClr val="0000FF"/>
                </a:solidFill>
                <a:latin typeface="Verdana" pitchFamily="1" charset="0"/>
                <a:ea typeface="ＭＳ Ｐゴシック" pitchFamily="1" charset="-128"/>
                <a:cs typeface="ＭＳ Ｐゴシック" pitchFamily="1" charset="-128"/>
              </a:rPr>
            </a:br>
            <a:endParaRPr lang="en-US" sz="2000" dirty="0">
              <a:solidFill>
                <a:srgbClr val="0000FF"/>
              </a:solidFill>
              <a:latin typeface="Verdana" pitchFamily="1" charset="0"/>
              <a:ea typeface="ＭＳ Ｐゴシック" pitchFamily="1" charset="-128"/>
              <a:cs typeface="ＭＳ Ｐゴシック" pitchFamily="1" charset="-128"/>
            </a:endParaRPr>
          </a:p>
        </p:txBody>
      </p:sp>
      <p:sp>
        <p:nvSpPr>
          <p:cNvPr id="15363" name="Rectangle 3"/>
          <p:cNvSpPr>
            <a:spLocks noGrp="1" noChangeArrowheads="1"/>
          </p:cNvSpPr>
          <p:nvPr>
            <p:ph type="body" idx="1"/>
          </p:nvPr>
        </p:nvSpPr>
        <p:spPr>
          <a:xfrm>
            <a:off x="304800" y="838200"/>
            <a:ext cx="8534400" cy="5486400"/>
          </a:xfrm>
        </p:spPr>
        <p:txBody>
          <a:bodyPr/>
          <a:lstStyle/>
          <a:p>
            <a:pPr>
              <a:lnSpc>
                <a:spcPct val="150000"/>
              </a:lnSpc>
              <a:spcBef>
                <a:spcPts val="600"/>
              </a:spcBef>
              <a:spcAft>
                <a:spcPts val="600"/>
              </a:spcAft>
            </a:pPr>
            <a:r>
              <a:rPr lang="en-US" sz="1800" b="1" dirty="0">
                <a:latin typeface="Verdana" pitchFamily="1" charset="0"/>
                <a:ea typeface="ＭＳ Ｐゴシック" pitchFamily="1" charset="-128"/>
                <a:cs typeface="ＭＳ Ｐゴシック" pitchFamily="1" charset="-128"/>
              </a:rPr>
              <a:t>Deliverables:</a:t>
            </a:r>
            <a:endParaRPr lang="en-US" sz="1800" dirty="0">
              <a:latin typeface="Verdana" pitchFamily="1" charset="0"/>
              <a:ea typeface="ＭＳ Ｐゴシック" pitchFamily="1" charset="-128"/>
              <a:cs typeface="ＭＳ Ｐゴシック" pitchFamily="1" charset="-128"/>
            </a:endParaRPr>
          </a:p>
          <a:p>
            <a:pPr lvl="1">
              <a:lnSpc>
                <a:spcPct val="150000"/>
              </a:lnSpc>
              <a:spcBef>
                <a:spcPts val="600"/>
              </a:spcBef>
              <a:spcAft>
                <a:spcPts val="600"/>
              </a:spcAft>
            </a:pPr>
            <a:r>
              <a:rPr lang="en-US" sz="1600" dirty="0" err="1">
                <a:latin typeface="Verdana" pitchFamily="1" charset="0"/>
                <a:ea typeface="ＭＳ Ｐゴシック" pitchFamily="1" charset="-128"/>
                <a:cs typeface="ＭＳ Ｐゴシック" pitchFamily="1" charset="-128"/>
              </a:rPr>
              <a:t>Hardware+software</a:t>
            </a:r>
            <a:r>
              <a:rPr lang="en-US" sz="1600" dirty="0">
                <a:latin typeface="Verdana" pitchFamily="1" charset="0"/>
                <a:ea typeface="ＭＳ Ｐゴシック" pitchFamily="1" charset="-128"/>
                <a:cs typeface="ＭＳ Ｐゴシック" pitchFamily="1" charset="-128"/>
              </a:rPr>
              <a:t> platform for surgical skill assessment based on robot motion and physical interactions,</a:t>
            </a:r>
          </a:p>
          <a:p>
            <a:pPr lvl="1">
              <a:lnSpc>
                <a:spcPct val="150000"/>
              </a:lnSpc>
              <a:spcBef>
                <a:spcPts val="600"/>
              </a:spcBef>
              <a:spcAft>
                <a:spcPts val="600"/>
              </a:spcAft>
            </a:pPr>
            <a:r>
              <a:rPr lang="en-US" sz="1600" dirty="0">
                <a:latin typeface="Verdana" pitchFamily="1" charset="0"/>
                <a:ea typeface="ＭＳ Ｐゴシック" pitchFamily="1" charset="-128"/>
                <a:cs typeface="ＭＳ Ｐゴシック" pitchFamily="1" charset="-128"/>
              </a:rPr>
              <a:t>Pilot data from clinicians of various skill level,</a:t>
            </a:r>
          </a:p>
          <a:p>
            <a:pPr lvl="1">
              <a:lnSpc>
                <a:spcPct val="150000"/>
              </a:lnSpc>
              <a:spcBef>
                <a:spcPts val="600"/>
              </a:spcBef>
              <a:spcAft>
                <a:spcPts val="600"/>
              </a:spcAft>
            </a:pPr>
            <a:r>
              <a:rPr lang="en-US" sz="1600" dirty="0">
                <a:latin typeface="Verdana" pitchFamily="1" charset="0"/>
                <a:ea typeface="ＭＳ Ｐゴシック" pitchFamily="1" charset="-128"/>
                <a:cs typeface="ＭＳ Ｐゴシック" pitchFamily="1" charset="-128"/>
              </a:rPr>
              <a:t>Analysis of pilot data and recommendations for best pattern recognition approaches to understand the data. </a:t>
            </a:r>
          </a:p>
          <a:p>
            <a:pPr lvl="1">
              <a:lnSpc>
                <a:spcPct val="150000"/>
              </a:lnSpc>
              <a:spcBef>
                <a:spcPts val="600"/>
              </a:spcBef>
              <a:spcAft>
                <a:spcPts val="600"/>
              </a:spcAft>
            </a:pPr>
            <a:r>
              <a:rPr lang="en-US" sz="1600" dirty="0">
                <a:latin typeface="Verdana" pitchFamily="1" charset="0"/>
                <a:ea typeface="ＭＳ Ｐゴシック" pitchFamily="1" charset="-128"/>
                <a:cs typeface="ＭＳ Ｐゴシック" pitchFamily="1" charset="-128"/>
              </a:rPr>
              <a:t>(Optional): Experimental protocol for large scale data collection</a:t>
            </a:r>
          </a:p>
          <a:p>
            <a:pPr>
              <a:lnSpc>
                <a:spcPct val="150000"/>
              </a:lnSpc>
              <a:spcBef>
                <a:spcPts val="600"/>
              </a:spcBef>
              <a:spcAft>
                <a:spcPts val="600"/>
              </a:spcAft>
            </a:pPr>
            <a:r>
              <a:rPr lang="en-US" sz="1800" b="1" dirty="0">
                <a:latin typeface="Verdana" pitchFamily="1" charset="0"/>
                <a:ea typeface="ＭＳ Ｐゴシック" pitchFamily="1" charset="-128"/>
                <a:cs typeface="ＭＳ Ｐゴシック" pitchFamily="1" charset="-128"/>
              </a:rPr>
              <a:t>Size group:</a:t>
            </a:r>
            <a:r>
              <a:rPr lang="en-US" sz="1900" b="1" dirty="0">
                <a:latin typeface="Verdana" pitchFamily="1" charset="0"/>
                <a:ea typeface="ＭＳ Ｐゴシック" pitchFamily="1" charset="-128"/>
                <a:cs typeface="ＭＳ Ｐゴシック" pitchFamily="1" charset="-128"/>
              </a:rPr>
              <a:t> </a:t>
            </a:r>
            <a:r>
              <a:rPr lang="en-US" sz="1600" dirty="0">
                <a:latin typeface="Verdana" pitchFamily="1" charset="0"/>
                <a:ea typeface="ＭＳ Ｐゴシック" pitchFamily="1" charset="-128"/>
                <a:cs typeface="ＭＳ Ｐゴシック" pitchFamily="1" charset="-128"/>
              </a:rPr>
              <a:t>2 (3 if optional deliverable is part of the proposal as well)</a:t>
            </a:r>
          </a:p>
          <a:p>
            <a:pPr>
              <a:lnSpc>
                <a:spcPct val="150000"/>
              </a:lnSpc>
              <a:spcBef>
                <a:spcPts val="600"/>
              </a:spcBef>
              <a:spcAft>
                <a:spcPts val="600"/>
              </a:spcAft>
            </a:pPr>
            <a:r>
              <a:rPr lang="en-US" sz="1800" b="1" dirty="0">
                <a:latin typeface="Verdana" pitchFamily="1" charset="0"/>
                <a:ea typeface="ＭＳ Ｐゴシック" pitchFamily="1" charset="-128"/>
                <a:cs typeface="ＭＳ Ｐゴシック" pitchFamily="1" charset="-128"/>
              </a:rPr>
              <a:t>Skills:</a:t>
            </a:r>
            <a:r>
              <a:rPr lang="en-US" sz="1900" b="1" dirty="0">
                <a:latin typeface="Verdana" pitchFamily="1" charset="0"/>
                <a:ea typeface="ＭＳ Ｐゴシック" pitchFamily="1" charset="-128"/>
                <a:cs typeface="ＭＳ Ｐゴシック" pitchFamily="1" charset="-128"/>
              </a:rPr>
              <a:t> </a:t>
            </a:r>
            <a:r>
              <a:rPr lang="en-US" sz="1600" dirty="0">
                <a:latin typeface="Verdana" pitchFamily="1" charset="0"/>
                <a:ea typeface="ＭＳ Ｐゴシック" pitchFamily="1" charset="-128"/>
                <a:cs typeface="ＭＳ Ｐゴシック" pitchFamily="1" charset="-128"/>
              </a:rPr>
              <a:t>Python, ROS, C++, Mechatronics</a:t>
            </a:r>
            <a:endParaRPr lang="en-US" sz="1600" b="1" dirty="0">
              <a:latin typeface="Verdana" pitchFamily="1" charset="0"/>
              <a:ea typeface="ＭＳ Ｐゴシック" pitchFamily="1" charset="-128"/>
              <a:cs typeface="ＭＳ Ｐゴシック" pitchFamily="1" charset="-128"/>
            </a:endParaRPr>
          </a:p>
          <a:p>
            <a:pPr>
              <a:lnSpc>
                <a:spcPct val="150000"/>
              </a:lnSpc>
              <a:spcBef>
                <a:spcPts val="600"/>
              </a:spcBef>
              <a:spcAft>
                <a:spcPts val="600"/>
              </a:spcAft>
            </a:pPr>
            <a:r>
              <a:rPr lang="en-US" sz="1800" b="1" dirty="0">
                <a:latin typeface="Verdana" pitchFamily="1" charset="0"/>
                <a:ea typeface="ＭＳ Ｐゴシック" pitchFamily="1" charset="-128"/>
                <a:cs typeface="ＭＳ Ｐゴシック" pitchFamily="1" charset="-128"/>
              </a:rPr>
              <a:t>Mentors:</a:t>
            </a:r>
            <a:r>
              <a:rPr lang="en-US" sz="1900" b="1" dirty="0">
                <a:latin typeface="Verdana" pitchFamily="1" charset="0"/>
                <a:ea typeface="ＭＳ Ｐゴシック" pitchFamily="1" charset="-128"/>
                <a:cs typeface="ＭＳ Ｐゴシック" pitchFamily="1" charset="-128"/>
              </a:rPr>
              <a:t> </a:t>
            </a:r>
            <a:r>
              <a:rPr lang="en-US" sz="1600" dirty="0">
                <a:latin typeface="Verdana" pitchFamily="1" charset="0"/>
                <a:ea typeface="ＭＳ Ｐゴシック" pitchFamily="1" charset="-128"/>
                <a:cs typeface="ＭＳ Ｐゴシック" pitchFamily="1" charset="-128"/>
              </a:rPr>
              <a:t>Jeremy Brown; Anand Malpani</a:t>
            </a:r>
          </a:p>
        </p:txBody>
      </p:sp>
    </p:spTree>
    <p:extLst>
      <p:ext uri="{BB962C8B-B14F-4D97-AF65-F5344CB8AC3E}">
        <p14:creationId xmlns:p14="http://schemas.microsoft.com/office/powerpoint/2010/main" val="3028839587"/>
      </p:ext>
    </p:extLst>
  </p:cSld>
  <p:clrMapOvr>
    <a:masterClrMapping/>
  </p:clrMapOvr>
</p:sld>
</file>

<file path=ppt/theme/theme1.xml><?xml version="1.0" encoding="utf-8"?>
<a:theme xmlns:a="http://schemas.openxmlformats.org/drawingml/2006/main" name="CIS-Lecture">
  <a:themeElements>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IS-Lectur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lnDef>
  </a:objectDefaults>
  <a:extraClrSchemeLst>
    <a:extraClrScheme>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IS-Lectur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IS-Lectur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IS-Lectur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IS-Lectur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IS-Lectur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IS-Lectur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CIS-Lecture</Template>
  <TotalTime>6235</TotalTime>
  <Words>311</Words>
  <Application>Microsoft Macintosh PowerPoint</Application>
  <PresentationFormat>On-screen Show (4:3)</PresentationFormat>
  <Paragraphs>21</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ＭＳ Ｐゴシック</vt:lpstr>
      <vt:lpstr>Times New Roman</vt:lpstr>
      <vt:lpstr>Verdana</vt:lpstr>
      <vt:lpstr>Arial</vt:lpstr>
      <vt:lpstr>CIS-Lecture</vt:lpstr>
      <vt:lpstr>Objective Assessment of Robotic Surgery Skill </vt:lpstr>
      <vt:lpstr>Objective Assessment of Robotic Surgery Skill </vt:lpstr>
      <vt:lpstr>Objective Assessment of Robotic Surgery Skill </vt:lpstr>
    </vt:vector>
  </TitlesOfParts>
  <Company>Johns Hopkins University</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Possible projects (examples)</dc:title>
  <dc:creator>R. H. Taylor</dc:creator>
  <cp:lastModifiedBy>Russell Taylor</cp:lastModifiedBy>
  <cp:revision>80</cp:revision>
  <cp:lastPrinted>1998-01-12T19:42:20Z</cp:lastPrinted>
  <dcterms:created xsi:type="dcterms:W3CDTF">2014-01-14T11:21:36Z</dcterms:created>
  <dcterms:modified xsi:type="dcterms:W3CDTF">2018-01-24T14:38:17Z</dcterms:modified>
</cp:coreProperties>
</file>