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0" r:id="rId1"/>
  </p:sldMasterIdLst>
  <p:notesMasterIdLst>
    <p:notesMasterId r:id="rId3"/>
  </p:notesMasterIdLst>
  <p:sldIdLst>
    <p:sldId id="272" r:id="rId2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724" y="-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7317687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618977" y="1336432"/>
            <a:ext cx="11000937" cy="4965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800"/>
              <a:buFont typeface="Arial"/>
              <a:buChar char="•"/>
              <a:defRPr sz="28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800"/>
              <a:buFont typeface="Arial"/>
              <a:buChar char="•"/>
              <a:defRPr sz="28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800"/>
              <a:buFont typeface="Arial"/>
              <a:buChar char="•"/>
              <a:defRPr sz="28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800"/>
              <a:buFont typeface="Arial"/>
              <a:buChar char="•"/>
              <a:defRPr sz="28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838200" y="1434905"/>
            <a:ext cx="10852052" cy="4742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800"/>
              <a:buFont typeface="Arial"/>
              <a:buChar char="•"/>
              <a:defRPr sz="28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800"/>
              <a:buFont typeface="Arial"/>
              <a:buChar char="•"/>
              <a:defRPr sz="28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800"/>
              <a:buFont typeface="Arial"/>
              <a:buChar char="•"/>
              <a:defRPr sz="28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800"/>
              <a:buFont typeface="Arial"/>
              <a:buChar char="•"/>
              <a:defRPr sz="28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7" name="Shape 7"/>
          <p:cNvPicPr preferRelativeResize="0"/>
          <p:nvPr/>
        </p:nvPicPr>
        <p:blipFill rotWithShape="1">
          <a:blip r:embed="rId3">
            <a:alphaModFix/>
          </a:blip>
          <a:srcRect l="9767" t="24429" r="10823" b="25377"/>
          <a:stretch/>
        </p:blipFill>
        <p:spPr>
          <a:xfrm>
            <a:off x="9429052" y="299185"/>
            <a:ext cx="2705102" cy="71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8" descr="LCSR.gi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938422"/>
            <a:ext cx="2259722" cy="80150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595500" y="1200176"/>
            <a:ext cx="10013406" cy="45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228600" marR="0" lvl="0" indent="-18415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6230"/>
              </a:buClr>
              <a:buSzPts val="2100"/>
              <a:buFont typeface="Arial"/>
              <a:buChar char="•"/>
            </a:pPr>
            <a:r>
              <a:rPr lang="en-US" sz="1800" dirty="0"/>
              <a:t>Existing breast screening methods use low-dose radiation resulting in increased cancer risk.</a:t>
            </a:r>
            <a:endParaRPr sz="1800" dirty="0"/>
          </a:p>
          <a:p>
            <a:pPr marL="228600" marR="0" lvl="0" indent="-18415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6230"/>
              </a:buClr>
              <a:buSzPts val="2100"/>
              <a:buFont typeface="Arial"/>
              <a:buChar char="•"/>
            </a:pPr>
            <a:r>
              <a:rPr lang="en-US" sz="1800" dirty="0"/>
              <a:t>Many third world countries lack the medical facility and expertise.</a:t>
            </a:r>
            <a:endParaRPr sz="1800" dirty="0"/>
          </a:p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050505"/>
                </a:solidFill>
              </a:rPr>
              <a:t>Aim </a:t>
            </a:r>
          </a:p>
          <a:p>
            <a:pPr marL="228600" indent="-184150" algn="just">
              <a:spcBef>
                <a:spcPts val="0"/>
              </a:spcBef>
              <a:buSzPts val="2100"/>
            </a:pPr>
            <a:r>
              <a:rPr lang="en-US" sz="1800" dirty="0"/>
              <a:t>Develop a simple, low-cost and low-risk vest for automated detection of breast lumps</a:t>
            </a:r>
            <a:endParaRPr lang="en-US" sz="1800" b="1" i="0" u="none" strike="noStrike" cap="none" dirty="0">
              <a:solidFill>
                <a:srgbClr val="050505"/>
              </a:solidFill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050505"/>
                </a:solidFill>
              </a:rPr>
              <a:t>Methods</a:t>
            </a:r>
            <a:endParaRPr sz="1800" b="1" dirty="0"/>
          </a:p>
          <a:p>
            <a:pPr marL="542925" marR="0" lvl="1" indent="-246062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100"/>
              <a:buFont typeface="Arial"/>
              <a:buChar char="•"/>
            </a:pPr>
            <a:r>
              <a:rPr lang="en-US" sz="1800" dirty="0"/>
              <a:t>High density Fabric pressure sensor is used to measure the surface features.</a:t>
            </a:r>
          </a:p>
          <a:p>
            <a:pPr marL="542925" marR="0" lvl="1" indent="-246062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100"/>
              <a:buFont typeface="Arial"/>
              <a:buChar char="•"/>
            </a:pPr>
            <a:r>
              <a:rPr lang="en-US" sz="1800" dirty="0"/>
              <a:t>1:6 multiplex Analog to Digital conversion circuit  is used to read output voltage into </a:t>
            </a:r>
            <a:r>
              <a:rPr lang="en-US" sz="1800" dirty="0" err="1"/>
              <a:t>Matlab</a:t>
            </a:r>
            <a:r>
              <a:rPr lang="en-US" sz="1800" dirty="0"/>
              <a:t>.</a:t>
            </a:r>
          </a:p>
          <a:p>
            <a:pPr marL="542925" marR="0" lvl="1" indent="-246062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100"/>
              <a:buFont typeface="Arial"/>
              <a:buChar char="•"/>
            </a:pPr>
            <a:r>
              <a:rPr lang="en-US" sz="1800" dirty="0"/>
              <a:t>Lump is detected and localized by interpolation, thresholding and connected component search. </a:t>
            </a:r>
          </a:p>
          <a:p>
            <a:pPr marL="542925" marR="0" lvl="1" indent="-246062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100"/>
              <a:buFont typeface="Arial"/>
              <a:buChar char="•"/>
            </a:pPr>
            <a:r>
              <a:rPr lang="en-US" sz="1800" dirty="0"/>
              <a:t>Lump type is determined using stiffness estimations by first principles and trained classifier outputs.</a:t>
            </a:r>
          </a:p>
          <a:p>
            <a:pPr marL="542925" marR="0" lvl="1" indent="-246062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100"/>
              <a:buFont typeface="Arial"/>
              <a:buChar char="•"/>
            </a:pPr>
            <a:r>
              <a:rPr lang="en-US" sz="1800" dirty="0"/>
              <a:t>Lumps are visualized in </a:t>
            </a:r>
            <a:r>
              <a:rPr lang="en-US" sz="1800" dirty="0" err="1"/>
              <a:t>Matlab</a:t>
            </a:r>
            <a:r>
              <a:rPr lang="en-US" sz="1800" dirty="0"/>
              <a:t> GUI after background subtraction. </a:t>
            </a:r>
          </a:p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050505"/>
                </a:solidFill>
              </a:rPr>
              <a:t>Results</a:t>
            </a:r>
            <a:endParaRPr sz="1800" b="1" dirty="0"/>
          </a:p>
          <a:p>
            <a:pPr marL="542925" marR="0" lvl="1" indent="-246062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100"/>
              <a:buFont typeface="Arial"/>
              <a:buChar char="•"/>
            </a:pPr>
            <a:r>
              <a:rPr lang="en-US" sz="1800" dirty="0"/>
              <a:t>Sensitivity: depth (d) &lt; 6 mm:  78 %</a:t>
            </a:r>
            <a:endParaRPr sz="1800" dirty="0"/>
          </a:p>
          <a:p>
            <a:pPr marL="45720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800" dirty="0"/>
              <a:t>                      6 mm &lt; d &gt; 10 mm: 37%</a:t>
            </a:r>
            <a:endParaRPr sz="1800" dirty="0"/>
          </a:p>
          <a:p>
            <a:pPr marL="45720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200" dirty="0"/>
              <a:t>                       </a:t>
            </a:r>
            <a:endParaRPr sz="2200" dirty="0"/>
          </a:p>
          <a:p>
            <a:pPr marL="45720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200" dirty="0"/>
              <a:t>                     </a:t>
            </a:r>
            <a:endParaRPr sz="2200" dirty="0"/>
          </a:p>
          <a:p>
            <a:pPr marL="542925" marR="0" lvl="1" indent="-112712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6230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rgbClr val="05050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Shape 181"/>
          <p:cNvSpPr txBox="1"/>
          <p:nvPr/>
        </p:nvSpPr>
        <p:spPr>
          <a:xfrm>
            <a:off x="618975" y="138749"/>
            <a:ext cx="8868000" cy="6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0505"/>
              </a:buClr>
              <a:buSzPts val="3200"/>
              <a:buFont typeface="Calibri"/>
              <a:buNone/>
            </a:pPr>
            <a:r>
              <a:rPr lang="en-US" sz="3000" b="1" dirty="0">
                <a:solidFill>
                  <a:srgbClr val="3333CC"/>
                </a:solidFill>
                <a:latin typeface="Calibri"/>
                <a:ea typeface="Calibri"/>
                <a:cs typeface="Calibri"/>
                <a:sym typeface="Calibri"/>
              </a:rPr>
              <a:t>Design and Fabrication of Tactile Method for Breast Lump Detection</a:t>
            </a:r>
            <a:r>
              <a:rPr lang="en-US" sz="3000" b="1" i="0" u="none" strike="noStrike" cap="none" dirty="0">
                <a:solidFill>
                  <a:srgbClr val="3333C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3000" dirty="0">
              <a:solidFill>
                <a:srgbClr val="3333CC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0505"/>
              </a:buClr>
              <a:buSzPts val="3200"/>
              <a:buFont typeface="Calibri"/>
              <a:buNone/>
            </a:pPr>
            <a:endParaRPr sz="3200" b="1" i="0" u="none" strike="noStrike" cap="none" dirty="0">
              <a:solidFill>
                <a:srgbClr val="05050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Shape 182"/>
          <p:cNvSpPr txBox="1"/>
          <p:nvPr/>
        </p:nvSpPr>
        <p:spPr>
          <a:xfrm>
            <a:off x="2259722" y="6017909"/>
            <a:ext cx="8040300" cy="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0505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rPr>
              <a:t>Member(s):</a:t>
            </a:r>
            <a:r>
              <a:rPr lang="en-US" sz="2000" i="1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rPr>
              <a:t> Amrita Krishnaraj</a:t>
            </a:r>
            <a:endParaRPr sz="2000" i="1">
              <a:solidFill>
                <a:srgbClr val="05050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0505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rPr>
              <a:t> Mentor(s): </a:t>
            </a:r>
            <a:r>
              <a:rPr lang="en-US" sz="2000" i="1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rPr>
              <a:t>Dr. Jeremy Brown</a:t>
            </a:r>
            <a:r>
              <a:rPr lang="en-US" sz="2000" b="0" i="1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000" i="1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rPr>
              <a:t>Dr. Nitish Thakor</a:t>
            </a:r>
            <a:r>
              <a:rPr lang="en-US" sz="2000" b="0" i="1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 b="0" i="0" u="none" strike="noStrike" cap="none">
              <a:solidFill>
                <a:srgbClr val="05050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Shape 183"/>
          <p:cNvSpPr txBox="1"/>
          <p:nvPr/>
        </p:nvSpPr>
        <p:spPr>
          <a:xfrm>
            <a:off x="9932275" y="6017900"/>
            <a:ext cx="22596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0505"/>
              </a:buClr>
              <a:buSzPts val="3200"/>
              <a:buFont typeface="Calibri"/>
              <a:buNone/>
            </a:pPr>
            <a:r>
              <a:rPr lang="en-US" sz="3200" b="1" i="0" u="none" strike="noStrike" cap="none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rPr>
              <a:t>Group ID: </a:t>
            </a:r>
            <a:r>
              <a:rPr lang="en-US" sz="3200" b="1">
                <a:solidFill>
                  <a:srgbClr val="050505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endParaRPr sz="3200" b="1" i="0" u="none" strike="noStrike" cap="none">
              <a:solidFill>
                <a:srgbClr val="05050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1B92A7C0-7954-43E7-89AF-3904FB0B730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1667" t="29249" r="12500" b="15909"/>
          <a:stretch/>
        </p:blipFill>
        <p:spPr>
          <a:xfrm>
            <a:off x="9568338" y="4391003"/>
            <a:ext cx="1932855" cy="171121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FC3C4F4-7A98-44BD-A660-A4E5A5A128E6}"/>
              </a:ext>
            </a:extLst>
          </p:cNvPr>
          <p:cNvSpPr/>
          <p:nvPr/>
        </p:nvSpPr>
        <p:spPr bwMode="auto">
          <a:xfrm>
            <a:off x="7389853" y="4391003"/>
            <a:ext cx="1814397" cy="170098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N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65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00031FF5-A68A-4812-8A54-A8646F4DBF8D}"/>
              </a:ext>
            </a:extLst>
          </p:cNvPr>
          <p:cNvSpPr/>
          <p:nvPr/>
        </p:nvSpPr>
        <p:spPr bwMode="auto">
          <a:xfrm>
            <a:off x="7694653" y="4714933"/>
            <a:ext cx="381000" cy="292511"/>
          </a:xfrm>
          <a:prstGeom prst="ellipse">
            <a:avLst/>
          </a:prstGeom>
          <a:solidFill>
            <a:srgbClr val="00206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N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65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46392166-31B3-488F-BA85-A0589C003314}"/>
              </a:ext>
            </a:extLst>
          </p:cNvPr>
          <p:cNvSpPr/>
          <p:nvPr/>
        </p:nvSpPr>
        <p:spPr bwMode="auto">
          <a:xfrm rot="880200">
            <a:off x="8133573" y="5394783"/>
            <a:ext cx="685800" cy="545691"/>
          </a:xfrm>
          <a:prstGeom prst="roundRect">
            <a:avLst>
              <a:gd name="adj" fmla="val 0"/>
            </a:avLst>
          </a:prstGeom>
          <a:solidFill>
            <a:srgbClr val="00206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N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65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50505"/>
      </a:dk1>
      <a:lt1>
        <a:srgbClr val="FFFFFF"/>
      </a:lt1>
      <a:dk2>
        <a:srgbClr val="A7A7A7"/>
      </a:dk2>
      <a:lt2>
        <a:srgbClr val="535353"/>
      </a:lt2>
      <a:accent1>
        <a:srgbClr val="F5DE7D"/>
      </a:accent1>
      <a:accent2>
        <a:srgbClr val="FCD4C7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50505"/>
      </a:dk1>
      <a:lt1>
        <a:srgbClr val="FFFFFF"/>
      </a:lt1>
      <a:dk2>
        <a:srgbClr val="A7A7A7"/>
      </a:dk2>
      <a:lt2>
        <a:srgbClr val="535353"/>
      </a:lt2>
      <a:accent1>
        <a:srgbClr val="F5DE7D"/>
      </a:accent1>
      <a:accent2>
        <a:srgbClr val="FCD4C7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164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Kiran</dc:creator>
  <cp:lastModifiedBy>Windows User</cp:lastModifiedBy>
  <cp:revision>7</cp:revision>
  <dcterms:modified xsi:type="dcterms:W3CDTF">2018-05-11T00:54:51Z</dcterms:modified>
</cp:coreProperties>
</file>