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5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8C308-9AEB-E14A-ACAC-9DC611AC2692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61F6E-AA8D-1F47-A83C-A57BD76BD7D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730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36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0F14E-75BB-4146-92FF-9DF230EBC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96353E-1308-B941-8D46-C20D3AEE2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16591C-1963-D74C-88D9-284C8F63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E7-1318-F348-ACF6-86A94DCE4D58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6424A5-78B6-3A48-AFAB-ACE294CB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4A45-941A-9040-9F06-D2ADBCCF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B9EC-C5E7-0642-975B-7DC37813F3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349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7532F-B2F5-B041-A172-20FD5086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F3E801-0D12-3340-A58D-C9ED415CA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B5EE13-6581-6643-A74F-A79712E8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E7-1318-F348-ACF6-86A94DCE4D58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DAE052-974B-614F-9031-54AC6B92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F14934-2613-BE4C-B758-3CB17ABE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B9EC-C5E7-0642-975B-7DC37813F3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227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DDA194-0C6F-F84F-9F12-B0CB1C74B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B9ED21-7F34-0649-9D4B-472331E2D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006BF4-4E66-4943-B1B0-02AE7657C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E7-1318-F348-ACF6-86A94DCE4D58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B4487F-48CD-2D46-89FC-299B39EF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0980C5-1B5C-7244-89D0-1DF53C95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B9EC-C5E7-0642-975B-7DC37813F3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300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D9C38-0C4F-8843-A222-4D9208E4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D49E33-4C36-404C-AEB8-AEE2E36D0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8036E5-09E4-FA48-88E0-83386038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E7-1318-F348-ACF6-86A94DCE4D58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F7DE41-6B72-084B-BA02-CE7C1A5A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4415A4-C1D7-E443-B570-833403EB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B9EC-C5E7-0642-975B-7DC37813F3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755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27C22-CB93-544B-A81F-830CE03F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570911-FFB0-074E-8FC2-5D93F685D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36A720-A5FF-BC48-840F-406B019E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E7-1318-F348-ACF6-86A94DCE4D58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184C4-3C0F-AD44-BED7-64C4E80D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6DFAA7-AAD0-F146-BB14-5891F5C8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B9EC-C5E7-0642-975B-7DC37813F3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811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182618-50FA-0A47-BA90-DD2B9C16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690BC-8238-764C-853A-C16A4DBB3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05FE91-32D9-634E-8008-0053443DF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7F5BDF-7F23-7046-97FD-61E70AB2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E7-1318-F348-ACF6-86A94DCE4D58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D70D97-320F-6C41-8262-DE10AFAC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F4D13-FC16-D547-8670-38D432CF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B9EC-C5E7-0642-975B-7DC37813F3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216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115E6-EDBF-BF46-9058-78D5296B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4E36C4-E91B-AC47-8382-E170ECA1C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8E0686-756E-8B46-B9F9-6121423B7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D543F2-A964-1146-BA44-9560A43C2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76A245-3E52-F14F-A89A-A752B99C3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21EB27-A458-4F44-8EEB-3D6AE3F4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E7-1318-F348-ACF6-86A94DCE4D58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ABE456-EF75-DB45-84DB-08D13B21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90F566-42F1-1246-A34D-076DBFB8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B9EC-C5E7-0642-975B-7DC37813F3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612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DABF68-5D3B-8244-A11F-1F378DCD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21A516-C383-A848-88CC-F31554AB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E7-1318-F348-ACF6-86A94DCE4D58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114354-ADB4-9D47-9AC1-867932B8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B6F2BE-8B90-2544-BDEA-3FD753E9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B9EC-C5E7-0642-975B-7DC37813F3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853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A287C6-AAB0-2641-87EA-A44631D9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E7-1318-F348-ACF6-86A94DCE4D58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BA7A2B5-BD18-0B46-81CF-0DDE0737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5927A4-FEC3-F34B-9062-88B83D89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B9EC-C5E7-0642-975B-7DC37813F3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113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EFEF6-B258-C24D-B409-0747FD57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4D2D6A-DE40-2E47-BEE4-2720E87E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8F599E-B890-3B47-BEEB-8EFD5B5B1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FCFB54-CEDE-5A4C-BFA0-56192605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E7-1318-F348-ACF6-86A94DCE4D58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E7BB4D-431A-5D42-9E40-C041CDFD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622A34-FD35-B541-8A27-584DB96F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B9EC-C5E7-0642-975B-7DC37813F3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34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15BC9-8965-BA41-A446-49B092E1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A660D6D-E639-6A4C-B5D6-5130F30A5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4231C-D9DF-CD4C-9236-2DB44D223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44534F-6537-964D-94A6-A45F2224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BCE7-1318-F348-ACF6-86A94DCE4D58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7D2718-4D8E-114D-8F29-991B9BF6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E7D5C2-D445-6E40-8201-FCA0C803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B9EC-C5E7-0642-975B-7DC37813F3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048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C4F1446-1DE9-554D-9E4B-9A80A2A7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ABEA8D-6694-3D48-AB84-25E40109B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703174-4105-BC43-AC96-794862A4A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BCE7-1318-F348-ACF6-86A94DCE4D58}" type="datetimeFigureOut">
              <a:rPr kumimoji="1" lang="zh-CN" altLang="en-US" smtClean="0"/>
              <a:t>2020/3/11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8A0BF8-0265-F442-ABF5-2C803CAD3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EDB86A-5C23-C241-9835-C8F3ABE4E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B9EC-C5E7-0642-975B-7DC37813F3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612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9097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Evaluation of Various Sensing Modalities for Accurate Measurement of Neck Flexion Angle during Thyroid and Ear Surgery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44148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Team Member : Zhen Hu,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Hanqing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Duan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Mentor: Dr. Russell Taylor, Dr. Deepa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Galaiya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64259" cy="16049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3573BFC-44BE-654A-B2E1-1F6A57634A65}"/>
              </a:ext>
            </a:extLst>
          </p:cNvPr>
          <p:cNvSpPr txBox="1"/>
          <p:nvPr/>
        </p:nvSpPr>
        <p:spPr>
          <a:xfrm>
            <a:off x="4099034" y="1909763"/>
            <a:ext cx="381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Project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6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55BE75-CA5A-A844-BAFF-7FE54212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73" y="119791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Review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04">
            <a:extLst>
              <a:ext uri="{FF2B5EF4-FFF2-40B4-BE49-F238E27FC236}">
                <a16:creationId xmlns:a16="http://schemas.microsoft.com/office/drawing/2014/main" id="{285CCD1F-3A42-4F54-9754-42BE1F59D888}"/>
              </a:ext>
            </a:extLst>
          </p:cNvPr>
          <p:cNvGrpSpPr/>
          <p:nvPr/>
        </p:nvGrpSpPr>
        <p:grpSpPr>
          <a:xfrm flipH="1">
            <a:off x="7716507" y="1037282"/>
            <a:ext cx="2555454" cy="4258949"/>
            <a:chOff x="8499841" y="3027505"/>
            <a:chExt cx="2569047" cy="4258949"/>
          </a:xfrm>
        </p:grpSpPr>
        <p:grpSp>
          <p:nvGrpSpPr>
            <p:cNvPr id="5" name="Group 203">
              <a:extLst>
                <a:ext uri="{FF2B5EF4-FFF2-40B4-BE49-F238E27FC236}">
                  <a16:creationId xmlns:a16="http://schemas.microsoft.com/office/drawing/2014/main" id="{27F6B7EC-803D-4E0E-A24D-0A843C0CB355}"/>
                </a:ext>
              </a:extLst>
            </p:cNvPr>
            <p:cNvGrpSpPr/>
            <p:nvPr/>
          </p:nvGrpSpPr>
          <p:grpSpPr>
            <a:xfrm>
              <a:off x="8499841" y="3027505"/>
              <a:ext cx="2569047" cy="4258949"/>
              <a:chOff x="8499841" y="3027505"/>
              <a:chExt cx="2569047" cy="4258949"/>
            </a:xfrm>
          </p:grpSpPr>
          <p:grpSp>
            <p:nvGrpSpPr>
              <p:cNvPr id="7" name="Group 190">
                <a:extLst>
                  <a:ext uri="{FF2B5EF4-FFF2-40B4-BE49-F238E27FC236}">
                    <a16:creationId xmlns:a16="http://schemas.microsoft.com/office/drawing/2014/main" id="{27563299-B76A-4994-A7CA-EFFD65D04A94}"/>
                  </a:ext>
                </a:extLst>
              </p:cNvPr>
              <p:cNvGrpSpPr/>
              <p:nvPr/>
            </p:nvGrpSpPr>
            <p:grpSpPr>
              <a:xfrm>
                <a:off x="8499841" y="3027505"/>
                <a:ext cx="2569047" cy="4258949"/>
                <a:chOff x="7433987" y="1461251"/>
                <a:chExt cx="3402463" cy="5860486"/>
              </a:xfrm>
            </p:grpSpPr>
            <p:grpSp>
              <p:nvGrpSpPr>
                <p:cNvPr id="12" name="Group 189">
                  <a:extLst>
                    <a:ext uri="{FF2B5EF4-FFF2-40B4-BE49-F238E27FC236}">
                      <a16:creationId xmlns:a16="http://schemas.microsoft.com/office/drawing/2014/main" id="{16B54C1C-11FA-4D9E-B26C-105079C6BB80}"/>
                    </a:ext>
                  </a:extLst>
                </p:cNvPr>
                <p:cNvGrpSpPr/>
                <p:nvPr/>
              </p:nvGrpSpPr>
              <p:grpSpPr>
                <a:xfrm>
                  <a:off x="7433987" y="1461251"/>
                  <a:ext cx="3402463" cy="5860486"/>
                  <a:chOff x="5719046" y="1311787"/>
                  <a:chExt cx="3402463" cy="5860486"/>
                </a:xfrm>
              </p:grpSpPr>
              <p:pic>
                <p:nvPicPr>
                  <p:cNvPr id="14" name="Picture 185" descr="A picture containing object, clock&#10;&#10;Description automatically generated">
                    <a:extLst>
                      <a:ext uri="{FF2B5EF4-FFF2-40B4-BE49-F238E27FC236}">
                        <a16:creationId xmlns:a16="http://schemas.microsoft.com/office/drawing/2014/main" id="{B048B465-E1E8-44DC-BB1D-63345D5833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7011" y1="38702" x2="52746" y2="51603"/>
                                <a14:foregroundMark x1="52746" y1="51603" x2="47334" y2="38782"/>
                                <a14:foregroundMark x1="47334" y1="38782" x2="47173" y2="38702"/>
                                <a14:foregroundMark x1="63813" y1="43510" x2="61470" y2="43510"/>
                                <a14:foregroundMark x1="62763" y1="45272" x2="63166" y2="46474"/>
                                <a14:foregroundMark x1="23183" y1="49599" x2="23183" y2="49599"/>
                                <a14:foregroundMark x1="23021" y1="86138" x2="23021" y2="86138"/>
                                <a14:backgroundMark x1="10258" y1="57292" x2="10258" y2="57292"/>
                                <a14:backgroundMark x1="12601" y1="58173" x2="12601" y2="58173"/>
                                <a14:backgroundMark x1="11551" y1="57933" x2="11551" y2="57933"/>
                                <a14:backgroundMark x1="21567" y1="70833" x2="21567" y2="70833"/>
                                <a14:backgroundMark x1="22213" y1="70593" x2="22213" y2="70593"/>
                                <a14:backgroundMark x1="22213" y1="70593" x2="22213" y2="70593"/>
                                <a14:backgroundMark x1="22213" y1="41667" x2="22213" y2="45833"/>
                                <a14:backgroundMark x1="22456" y1="39984" x2="23102" y2="43510"/>
                                <a14:backgroundMark x1="22544" y1="49599" x2="21809" y2="78686"/>
                                <a14:backgroundMark x1="22698" y1="43510" x2="22544" y2="49599"/>
                                <a14:backgroundMark x1="22859" y1="60897" x2="21567" y2="70433"/>
                                <a14:backgroundMark x1="23910" y1="66827" x2="18174" y2="74199"/>
                                <a14:backgroundMark x1="23748" y1="69551" x2="18417" y2="76362"/>
                                <a14:backgroundMark x1="24152" y1="71875" x2="17367" y2="79487"/>
                                <a14:backgroundMark x1="34006" y1="85256" x2="26898" y2="97676"/>
                                <a14:backgroundMark x1="26898" y1="97676" x2="26898" y2="97676"/>
                                <a14:backgroundMark x1="80695" y1="79968" x2="99031" y2="92628"/>
                                <a14:backgroundMark x1="77868" y1="91186" x2="87480" y2="98958"/>
                                <a14:backgroundMark x1="20517" y1="87740" x2="23344" y2="87740"/>
                                <a14:backgroundMark x1="21567" y1="75240" x2="22375" y2="74199"/>
                                <a14:backgroundMark x1="23344" y1="58013" x2="22617" y2="57372"/>
                                <a14:backgroundMark x1="23021" y1="56571" x2="22779" y2="57772"/>
                                <a14:backgroundMark x1="22698" y1="55689" x2="22698" y2="56410"/>
                                <a14:backgroundMark x1="22859" y1="56330" x2="22375" y2="55529"/>
                                <a14:backgroundMark x1="23344" y1="57532" x2="22698" y2="55849"/>
                                <a14:backgroundMark x1="22536" y1="49119" x2="22698" y2="47356"/>
                                <a14:backgroundMark x1="22859" y1="48958" x2="23263" y2="47676"/>
                                <a14:backgroundMark x1="36511" y1="70192" x2="36511" y2="70192"/>
                                <a14:backgroundMark x1="67044" y1="49920" x2="67044" y2="49920"/>
                                <a14:backgroundMark x1="21567" y1="86779" x2="23748" y2="8774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611121">
                    <a:off x="5719046" y="1311787"/>
                    <a:ext cx="3402463" cy="3429947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87">
                    <a:extLst>
                      <a:ext uri="{FF2B5EF4-FFF2-40B4-BE49-F238E27FC236}">
                        <a16:creationId xmlns:a16="http://schemas.microsoft.com/office/drawing/2014/main" id="{06F7B275-B1D1-4B56-A7E7-959C7539F8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112329" y="3951831"/>
                    <a:ext cx="584104" cy="1502300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75">
                    <a:extLst>
                      <a:ext uri="{FF2B5EF4-FFF2-40B4-BE49-F238E27FC236}">
                        <a16:creationId xmlns:a16="http://schemas.microsoft.com/office/drawing/2014/main" id="{70286F0F-05B4-4195-BB99-994D2A398ACA}"/>
                      </a:ext>
                    </a:extLst>
                  </p:cNvPr>
                  <p:cNvGrpSpPr/>
                  <p:nvPr/>
                </p:nvGrpSpPr>
                <p:grpSpPr>
                  <a:xfrm rot="2204425">
                    <a:off x="6557079" y="3348497"/>
                    <a:ext cx="963124" cy="1625600"/>
                    <a:chOff x="7133771" y="3055257"/>
                    <a:chExt cx="1763486" cy="1625600"/>
                  </a:xfrm>
                </p:grpSpPr>
                <p:cxnSp>
                  <p:nvCxnSpPr>
                    <p:cNvPr id="21" name="Straight Arrow Connector 161">
                      <a:extLst>
                        <a:ext uri="{FF2B5EF4-FFF2-40B4-BE49-F238E27FC236}">
                          <a16:creationId xmlns:a16="http://schemas.microsoft.com/office/drawing/2014/main" id="{8B707F2B-1F91-46F3-BA92-B27EB038AB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52229" y="4151086"/>
                      <a:ext cx="1045028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Arrow Connector 163">
                      <a:extLst>
                        <a:ext uri="{FF2B5EF4-FFF2-40B4-BE49-F238E27FC236}">
                          <a16:creationId xmlns:a16="http://schemas.microsoft.com/office/drawing/2014/main" id="{DDC1EC64-FCFC-4107-8015-CE0A8F618B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133771" y="4151086"/>
                      <a:ext cx="718458" cy="52977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Arrow Connector 165">
                      <a:extLst>
                        <a:ext uri="{FF2B5EF4-FFF2-40B4-BE49-F238E27FC236}">
                          <a16:creationId xmlns:a16="http://schemas.microsoft.com/office/drawing/2014/main" id="{98B54D45-2C8F-4278-894C-289EF518F8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52229" y="3055257"/>
                      <a:ext cx="0" cy="109583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" name="Group 176">
                    <a:extLst>
                      <a:ext uri="{FF2B5EF4-FFF2-40B4-BE49-F238E27FC236}">
                        <a16:creationId xmlns:a16="http://schemas.microsoft.com/office/drawing/2014/main" id="{81CE1F3D-6024-4B10-B975-00599BF6903A}"/>
                      </a:ext>
                    </a:extLst>
                  </p:cNvPr>
                  <p:cNvGrpSpPr/>
                  <p:nvPr/>
                </p:nvGrpSpPr>
                <p:grpSpPr>
                  <a:xfrm>
                    <a:off x="6404381" y="5546673"/>
                    <a:ext cx="807820" cy="1625600"/>
                    <a:chOff x="7133771" y="3055257"/>
                    <a:chExt cx="1763486" cy="1625600"/>
                  </a:xfrm>
                </p:grpSpPr>
                <p:cxnSp>
                  <p:nvCxnSpPr>
                    <p:cNvPr id="18" name="Straight Arrow Connector 177">
                      <a:extLst>
                        <a:ext uri="{FF2B5EF4-FFF2-40B4-BE49-F238E27FC236}">
                          <a16:creationId xmlns:a16="http://schemas.microsoft.com/office/drawing/2014/main" id="{52512834-E453-40A4-86BB-6285F83073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52229" y="4151086"/>
                      <a:ext cx="1045028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78">
                      <a:extLst>
                        <a:ext uri="{FF2B5EF4-FFF2-40B4-BE49-F238E27FC236}">
                          <a16:creationId xmlns:a16="http://schemas.microsoft.com/office/drawing/2014/main" id="{F677EBEA-3ED6-4509-8F5E-CC143064BE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133771" y="4151086"/>
                      <a:ext cx="718458" cy="52977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Arrow Connector 179">
                      <a:extLst>
                        <a:ext uri="{FF2B5EF4-FFF2-40B4-BE49-F238E27FC236}">
                          <a16:creationId xmlns:a16="http://schemas.microsoft.com/office/drawing/2014/main" id="{F5ABACD6-7C98-4A59-9D4A-6893F24CF2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52229" y="3055257"/>
                      <a:ext cx="0" cy="109583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13" name="Picture 186">
                  <a:extLst>
                    <a:ext uri="{FF2B5EF4-FFF2-40B4-BE49-F238E27FC236}">
                      <a16:creationId xmlns:a16="http://schemas.microsoft.com/office/drawing/2014/main" id="{88477DAA-46A5-4E86-84BD-345BB3FA75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06609" y="4363199"/>
                  <a:ext cx="450425" cy="439571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201">
                <a:extLst>
                  <a:ext uri="{FF2B5EF4-FFF2-40B4-BE49-F238E27FC236}">
                    <a16:creationId xmlns:a16="http://schemas.microsoft.com/office/drawing/2014/main" id="{B99B098D-4606-441C-AC48-B9CD9A59708D}"/>
                  </a:ext>
                </a:extLst>
              </p:cNvPr>
              <p:cNvGrpSpPr/>
              <p:nvPr/>
            </p:nvGrpSpPr>
            <p:grpSpPr>
              <a:xfrm>
                <a:off x="9227407" y="3932709"/>
                <a:ext cx="1266671" cy="2726861"/>
                <a:chOff x="5969287" y="3797578"/>
                <a:chExt cx="1266671" cy="2726861"/>
              </a:xfrm>
            </p:grpSpPr>
            <p:cxnSp>
              <p:nvCxnSpPr>
                <p:cNvPr id="9" name="Straight Arrow Connector 197">
                  <a:extLst>
                    <a:ext uri="{FF2B5EF4-FFF2-40B4-BE49-F238E27FC236}">
                      <a16:creationId xmlns:a16="http://schemas.microsoft.com/office/drawing/2014/main" id="{A7FE6FF4-90C1-46C7-B42D-AB558C2ADC8B}"/>
                    </a:ext>
                  </a:extLst>
                </p:cNvPr>
                <p:cNvCxnSpPr/>
                <p:nvPr/>
              </p:nvCxnSpPr>
              <p:spPr>
                <a:xfrm flipV="1">
                  <a:off x="6360417" y="3797578"/>
                  <a:ext cx="875541" cy="11610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198">
                  <a:extLst>
                    <a:ext uri="{FF2B5EF4-FFF2-40B4-BE49-F238E27FC236}">
                      <a16:creationId xmlns:a16="http://schemas.microsoft.com/office/drawing/2014/main" id="{DB082444-3056-44D5-A212-F866E22DE4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7791" y="4958653"/>
                  <a:ext cx="0" cy="15657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1" name="Arc 200">
                  <a:extLst>
                    <a:ext uri="{FF2B5EF4-FFF2-40B4-BE49-F238E27FC236}">
                      <a16:creationId xmlns:a16="http://schemas.microsoft.com/office/drawing/2014/main" id="{3F22827C-3882-4F14-9F35-85DB53320D64}"/>
                    </a:ext>
                  </a:extLst>
                </p:cNvPr>
                <p:cNvSpPr/>
                <p:nvPr/>
              </p:nvSpPr>
              <p:spPr>
                <a:xfrm rot="3666347">
                  <a:off x="5968014" y="4683857"/>
                  <a:ext cx="550793" cy="548247"/>
                </a:xfrm>
                <a:prstGeom prst="arc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202">
                  <a:extLst>
                    <a:ext uri="{FF2B5EF4-FFF2-40B4-BE49-F238E27FC236}">
                      <a16:creationId xmlns:a16="http://schemas.microsoft.com/office/drawing/2014/main" id="{3FC7F1D2-B9B9-45EB-A677-15D0388100DD}"/>
                    </a:ext>
                  </a:extLst>
                </p:cNvPr>
                <p:cNvSpPr txBox="1"/>
                <p:nvPr/>
              </p:nvSpPr>
              <p:spPr>
                <a:xfrm>
                  <a:off x="9749782" y="5008853"/>
                  <a:ext cx="3375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" name="TextBox 202">
                  <a:extLst>
                    <a:ext uri="{FF2B5EF4-FFF2-40B4-BE49-F238E27FC236}">
                      <a16:creationId xmlns:a16="http://schemas.microsoft.com/office/drawing/2014/main" id="{3FC7F1D2-B9B9-45EB-A677-15D0388100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9782" y="5008853"/>
                  <a:ext cx="337584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9DA22CAA-AFC8-3644-9148-FE01081FB2A9}"/>
              </a:ext>
            </a:extLst>
          </p:cNvPr>
          <p:cNvSpPr txBox="1"/>
          <p:nvPr/>
        </p:nvSpPr>
        <p:spPr>
          <a:xfrm>
            <a:off x="333592" y="1417586"/>
            <a:ext cx="7184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 the calibration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 the Mock OR data with the help of Deepa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9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13AF7-2A5D-F14B-84B5-D6607B9B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setup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F873566E-FCCA-492E-9C94-DBF975B2ECD9}"/>
              </a:ext>
            </a:extLst>
          </p:cNvPr>
          <p:cNvGrpSpPr/>
          <p:nvPr/>
        </p:nvGrpSpPr>
        <p:grpSpPr>
          <a:xfrm>
            <a:off x="1262671" y="2409425"/>
            <a:ext cx="9666658" cy="2039151"/>
            <a:chOff x="1494972" y="3577884"/>
            <a:chExt cx="9666658" cy="2039151"/>
          </a:xfrm>
        </p:grpSpPr>
        <p:pic>
          <p:nvPicPr>
            <p:cNvPr id="5" name="Picture 5" descr="A picture containing building, white, photo, large&#10;&#10;Description automatically generated">
              <a:extLst>
                <a:ext uri="{FF2B5EF4-FFF2-40B4-BE49-F238E27FC236}">
                  <a16:creationId xmlns:a16="http://schemas.microsoft.com/office/drawing/2014/main" id="{AE188DFE-592B-4C18-BFB0-C66D691E0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972" y="3577884"/>
              <a:ext cx="2718866" cy="2039150"/>
            </a:xfrm>
            <a:prstGeom prst="rect">
              <a:avLst/>
            </a:prstGeom>
          </p:spPr>
        </p:pic>
        <p:pic>
          <p:nvPicPr>
            <p:cNvPr id="6" name="Picture 7" descr="A picture containing table, indoor, sitting, desk&#10;&#10;Description automatically generated">
              <a:extLst>
                <a:ext uri="{FF2B5EF4-FFF2-40B4-BE49-F238E27FC236}">
                  <a16:creationId xmlns:a16="http://schemas.microsoft.com/office/drawing/2014/main" id="{A5047A71-82CC-4F5D-8213-97B5E35B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867" y="3577884"/>
              <a:ext cx="2718866" cy="2039150"/>
            </a:xfrm>
            <a:prstGeom prst="rect">
              <a:avLst/>
            </a:prstGeom>
          </p:spPr>
        </p:pic>
        <p:pic>
          <p:nvPicPr>
            <p:cNvPr id="7" name="Picture 9" descr="A picture containing indoor, table, sitting, white&#10;&#10;Description automatically generated">
              <a:extLst>
                <a:ext uri="{FF2B5EF4-FFF2-40B4-BE49-F238E27FC236}">
                  <a16:creationId xmlns:a16="http://schemas.microsoft.com/office/drawing/2014/main" id="{B93E95B7-3947-42AD-BEFC-F6572C5E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762" y="3577884"/>
              <a:ext cx="2718868" cy="2039151"/>
            </a:xfrm>
            <a:prstGeom prst="rect">
              <a:avLst/>
            </a:prstGeom>
          </p:spPr>
        </p:pic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C60E8272-FBF0-4F2B-9AF6-DC8DAAADF9DB}"/>
                </a:ext>
              </a:extLst>
            </p:cNvPr>
            <p:cNvSpPr/>
            <p:nvPr/>
          </p:nvSpPr>
          <p:spPr>
            <a:xfrm>
              <a:off x="1494972" y="3577884"/>
              <a:ext cx="798285" cy="5804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24E9AC69-89F2-48CC-BDB3-EE9347B8D37C}"/>
                </a:ext>
              </a:extLst>
            </p:cNvPr>
            <p:cNvSpPr/>
            <p:nvPr/>
          </p:nvSpPr>
          <p:spPr>
            <a:xfrm>
              <a:off x="3393925" y="3577884"/>
              <a:ext cx="798285" cy="5804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13" name="曲线连接符 12">
            <a:extLst>
              <a:ext uri="{FF2B5EF4-FFF2-40B4-BE49-F238E27FC236}">
                <a16:creationId xmlns:a16="http://schemas.microsoft.com/office/drawing/2014/main" id="{4D30205D-142F-8B43-B97D-0EAE6E773AF7}"/>
              </a:ext>
            </a:extLst>
          </p:cNvPr>
          <p:cNvCxnSpPr/>
          <p:nvPr/>
        </p:nvCxnSpPr>
        <p:spPr>
          <a:xfrm rot="16200000" flipH="1">
            <a:off x="7903685" y="1760124"/>
            <a:ext cx="718737" cy="57986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80EE507B-5B2B-7341-8A4D-B6CAB00F3F33}"/>
              </a:ext>
            </a:extLst>
          </p:cNvPr>
          <p:cNvSpPr txBox="1"/>
          <p:nvPr/>
        </p:nvSpPr>
        <p:spPr>
          <a:xfrm>
            <a:off x="7554951" y="1366695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曲线连接符 14">
            <a:extLst>
              <a:ext uri="{FF2B5EF4-FFF2-40B4-BE49-F238E27FC236}">
                <a16:creationId xmlns:a16="http://schemas.microsoft.com/office/drawing/2014/main" id="{9D436310-B2EC-5D47-AAC7-A8C65FC1FE45}"/>
              </a:ext>
            </a:extLst>
          </p:cNvPr>
          <p:cNvCxnSpPr/>
          <p:nvPr/>
        </p:nvCxnSpPr>
        <p:spPr>
          <a:xfrm rot="16200000" flipH="1">
            <a:off x="8796916" y="1905089"/>
            <a:ext cx="718737" cy="57986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E5C13F68-D78E-3F49-BB2B-A1A9C9854938}"/>
              </a:ext>
            </a:extLst>
          </p:cNvPr>
          <p:cNvSpPr txBox="1"/>
          <p:nvPr/>
        </p:nvSpPr>
        <p:spPr>
          <a:xfrm>
            <a:off x="8787161" y="1366695"/>
            <a:ext cx="159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tracker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曲线连接符 16">
            <a:extLst>
              <a:ext uri="{FF2B5EF4-FFF2-40B4-BE49-F238E27FC236}">
                <a16:creationId xmlns:a16="http://schemas.microsoft.com/office/drawing/2014/main" id="{519E5806-2059-6D45-AC69-205309F0131F}"/>
              </a:ext>
            </a:extLst>
          </p:cNvPr>
          <p:cNvCxnSpPr/>
          <p:nvPr/>
        </p:nvCxnSpPr>
        <p:spPr>
          <a:xfrm rot="16200000" flipH="1">
            <a:off x="9086847" y="4158643"/>
            <a:ext cx="718737" cy="57986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D4ADD03-544F-B345-8F83-208AE5BD4A54}"/>
              </a:ext>
            </a:extLst>
          </p:cNvPr>
          <p:cNvSpPr txBox="1"/>
          <p:nvPr/>
        </p:nvSpPr>
        <p:spPr>
          <a:xfrm>
            <a:off x="9156284" y="4807943"/>
            <a:ext cx="158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Laptop Stand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1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5D4CA-CF26-4F46-BF69-CE5A4A52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2434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Data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88DBF322-4062-534A-B2FD-C358E35320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782084"/>
              </p:ext>
            </p:extLst>
          </p:nvPr>
        </p:nvGraphicFramePr>
        <p:xfrm>
          <a:off x="6374934" y="481078"/>
          <a:ext cx="5817066" cy="5895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066">
                  <a:extLst>
                    <a:ext uri="{9D8B030D-6E8A-4147-A177-3AD203B41FA5}">
                      <a16:colId xmlns:a16="http://schemas.microsoft.com/office/drawing/2014/main" val="158378811"/>
                    </a:ext>
                  </a:extLst>
                </a:gridCol>
              </a:tblGrid>
              <a:tr h="759079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measurement result from IMU</a:t>
                      </a:r>
                    </a:p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(after calculated from quaternion 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413237"/>
                  </a:ext>
                </a:extLst>
              </a:tr>
              <a:tr h="493317">
                <a:tc>
                  <a:txBody>
                    <a:bodyPr/>
                    <a:lstStyle/>
                    <a:p>
                      <a:r>
                        <a:rPr lang="en-US" altLang="zh-CN" dirty="0"/>
                        <a:t>3.8791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254852"/>
                  </a:ext>
                </a:extLst>
              </a:tr>
              <a:tr h="562612">
                <a:tc>
                  <a:txBody>
                    <a:bodyPr/>
                    <a:lstStyle/>
                    <a:p>
                      <a:r>
                        <a:rPr lang="en-US" altLang="zh-CN" dirty="0"/>
                        <a:t>15.3880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84642"/>
                  </a:ext>
                </a:extLst>
              </a:tr>
              <a:tr h="573862">
                <a:tc>
                  <a:txBody>
                    <a:bodyPr/>
                    <a:lstStyle/>
                    <a:p>
                      <a:r>
                        <a:rPr lang="en-US" altLang="zh-CN" dirty="0"/>
                        <a:t>90 - 62.3222 = 27.6778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15265"/>
                  </a:ext>
                </a:extLst>
              </a:tr>
              <a:tr h="391577">
                <a:tc>
                  <a:txBody>
                    <a:bodyPr/>
                    <a:lstStyle/>
                    <a:p>
                      <a:r>
                        <a:rPr lang="en-US" altLang="zh-CN" dirty="0"/>
                        <a:t>90 -  56.5900 = 33.41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767963"/>
                  </a:ext>
                </a:extLst>
              </a:tr>
              <a:tr h="563736">
                <a:tc>
                  <a:txBody>
                    <a:bodyPr/>
                    <a:lstStyle/>
                    <a:p>
                      <a:r>
                        <a:rPr lang="en-US" altLang="zh-CN" dirty="0"/>
                        <a:t>90- 51.5817 = 38.4184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838115"/>
                  </a:ext>
                </a:extLst>
              </a:tr>
              <a:tr h="462027">
                <a:tc>
                  <a:txBody>
                    <a:bodyPr/>
                    <a:lstStyle/>
                    <a:p>
                      <a:r>
                        <a:rPr lang="en-US" altLang="zh-CN" dirty="0"/>
                        <a:t>90 - 47.4800 = 42.52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75557"/>
                  </a:ext>
                </a:extLst>
              </a:tr>
              <a:tr h="502816">
                <a:tc>
                  <a:txBody>
                    <a:bodyPr/>
                    <a:lstStyle/>
                    <a:p>
                      <a:r>
                        <a:rPr lang="en-US" altLang="zh-CN" dirty="0"/>
                        <a:t>90 - 44.1791 = 45.8209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154822"/>
                  </a:ext>
                </a:extLst>
              </a:tr>
              <a:tr h="436161">
                <a:tc>
                  <a:txBody>
                    <a:bodyPr/>
                    <a:lstStyle/>
                    <a:p>
                      <a:r>
                        <a:rPr lang="en-US" altLang="zh-CN" dirty="0"/>
                        <a:t>90 - 41.5314 = 48.4686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143554"/>
                  </a:ext>
                </a:extLst>
              </a:tr>
              <a:tr h="391577">
                <a:tc>
                  <a:txBody>
                    <a:bodyPr/>
                    <a:lstStyle/>
                    <a:p>
                      <a:r>
                        <a:rPr lang="en-US" altLang="zh-CN" dirty="0"/>
                        <a:t>90 - 39.7661 = 50.2339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77200"/>
                  </a:ext>
                </a:extLst>
              </a:tr>
              <a:tr h="759079">
                <a:tc>
                  <a:txBody>
                    <a:bodyPr/>
                    <a:lstStyle/>
                    <a:p>
                      <a:r>
                        <a:rPr lang="en-US" altLang="zh-CN" dirty="0"/>
                        <a:t>90 - 36.8317= 53.1683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39358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B1823322-F303-A549-9336-CEB2B33E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3" y="1286559"/>
            <a:ext cx="62103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9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123</Words>
  <Application>Microsoft Macintosh PowerPoint</Application>
  <PresentationFormat>宽屏</PresentationFormat>
  <Paragraphs>27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等线 Light</vt:lpstr>
      <vt:lpstr>Arial</vt:lpstr>
      <vt:lpstr>Cambria Math</vt:lpstr>
      <vt:lpstr>Times New Roman</vt:lpstr>
      <vt:lpstr>Office 主题​​</vt:lpstr>
      <vt:lpstr>Evaluation of Various Sensing Modalities for Accurate Measurement of Neck Flexion Angle during Thyroid and Ear Surgery</vt:lpstr>
      <vt:lpstr>Project Review</vt:lpstr>
      <vt:lpstr>Calibration setup</vt:lpstr>
      <vt:lpstr>Calibration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Various Sensing Modalities for Accurate Measurement of Neck Flexion Angle during Thyroid and Ear Surgery</dc:title>
  <dc:creator>胡 臻</dc:creator>
  <cp:lastModifiedBy>胡 臻</cp:lastModifiedBy>
  <cp:revision>2</cp:revision>
  <dcterms:created xsi:type="dcterms:W3CDTF">2020-03-11T20:02:40Z</dcterms:created>
  <dcterms:modified xsi:type="dcterms:W3CDTF">2020-03-11T20:24:08Z</dcterms:modified>
</cp:coreProperties>
</file>