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5" r:id="rId2"/>
    <p:sldId id="279" r:id="rId3"/>
    <p:sldId id="280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nd Malpani" initials="AM" lastIdx="2" clrIdx="0">
    <p:extLst/>
  </p:cmAuthor>
  <p:cmAuthor id="2" name="Jeremy D. Brown" initials="JDB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27"/>
    <p:restoredTop sz="94813"/>
  </p:normalViewPr>
  <p:slideViewPr>
    <p:cSldViewPr showGuides="1">
      <p:cViewPr varScale="1">
        <p:scale>
          <a:sx n="82" d="100"/>
          <a:sy n="82" d="100"/>
        </p:scale>
        <p:origin x="1243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2018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8976" y="152400"/>
            <a:ext cx="8610600" cy="4572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Content Generation for HMD Based Medical Training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599917"/>
            <a:ext cx="8534400" cy="54864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With the increasing global interest for head mounted displays (OST-HMDs) across medical and educational settings, many systems with different capabilities have recently entered the market.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We recently evaluated the benefits of using HMDs for training of caregivers in an emergency medical environment.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Current methods of content creation are mostly manual and tedious. There is a need for an easier method to create content for such tasks.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The goal of this project is to semi-automatically generate the step by step training modules while a surgeon is performing the task with the HMD.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095B1E-2379-4A21-90CA-049E68FF2F8E}"/>
              </a:ext>
            </a:extLst>
          </p:cNvPr>
          <p:cNvSpPr txBox="1"/>
          <p:nvPr/>
        </p:nvSpPr>
        <p:spPr>
          <a:xfrm>
            <a:off x="6248400" y="6019800"/>
            <a:ext cx="2209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© 2018 Intuitive Surgical, Inc.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309C337-9519-4FEF-97D5-0001201192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581401"/>
            <a:ext cx="8214153" cy="2819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Content Generation for HMD Based Medical Training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534400" cy="5486400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endParaRPr lang="en-US" sz="1800" b="1" dirty="0">
              <a:solidFill>
                <a:srgbClr val="000000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marL="0" lvl="0" indent="0">
              <a:lnSpc>
                <a:spcPct val="150000"/>
              </a:lnSpc>
              <a:buNone/>
            </a:pPr>
            <a:endParaRPr lang="en-US" sz="1800" b="1" dirty="0">
              <a:solidFill>
                <a:srgbClr val="000000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marL="0" lvl="0" indent="0">
              <a:lnSpc>
                <a:spcPct val="150000"/>
              </a:lnSpc>
              <a:buNone/>
            </a:pPr>
            <a:endParaRPr lang="en-US" sz="1800" b="1" dirty="0">
              <a:solidFill>
                <a:srgbClr val="000000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marL="0" lvl="0" indent="0">
              <a:lnSpc>
                <a:spcPct val="150000"/>
              </a:lnSpc>
              <a:buNone/>
            </a:pPr>
            <a:endParaRPr lang="en-US" sz="1800" b="1" dirty="0">
              <a:solidFill>
                <a:srgbClr val="000000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marL="0" lvl="0" indent="0">
              <a:lnSpc>
                <a:spcPct val="150000"/>
              </a:lnSpc>
              <a:buNone/>
            </a:pPr>
            <a:endParaRPr lang="en-US" sz="1800" b="1" dirty="0">
              <a:solidFill>
                <a:srgbClr val="000000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marL="0" lvl="0" indent="0">
              <a:lnSpc>
                <a:spcPct val="150000"/>
              </a:lnSpc>
              <a:buNone/>
            </a:pPr>
            <a:endParaRPr lang="en-US" sz="1800" b="1" dirty="0">
              <a:solidFill>
                <a:srgbClr val="000000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 </a:t>
            </a:r>
          </a:p>
          <a:p>
            <a:pPr lv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Develop software platform that generates step by step instructions in form of texts and graphics and serialize it in a compatible (</a:t>
            </a:r>
            <a:r>
              <a:rPr lang="en-US" sz="1600" dirty="0" err="1">
                <a:solidFill>
                  <a:srgbClr val="000000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json</a:t>
            </a:r>
            <a:r>
              <a:rPr lang="en-US" sz="1600" dirty="0">
                <a:solidFill>
                  <a:srgbClr val="000000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) format for HoloLens</a:t>
            </a:r>
          </a:p>
          <a:p>
            <a:pPr lv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First, the data can be extracted from an instructional video, and next from the HMD (Microsoft HoloLens) while surgeon is performing task</a:t>
            </a:r>
          </a:p>
          <a:p>
            <a:pPr lv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(Optional) Perform a user-study to assess the developed module</a:t>
            </a:r>
            <a:endParaRPr lang="en-US" sz="1900" dirty="0">
              <a:solidFill>
                <a:srgbClr val="000000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7788249-763B-4A9B-8D92-13FD1CD32F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1219200"/>
            <a:ext cx="2324024" cy="2209800"/>
          </a:xfrm>
          <a:prstGeom prst="rect">
            <a:avLst/>
          </a:prstGeom>
        </p:spPr>
      </p:pic>
      <p:pic>
        <p:nvPicPr>
          <p:cNvPr id="1026" name="Picture 2" descr="https://writelatex.s3.amazonaws.com/ngxtjsppyrfv/uploads/6305/17742762/1.png?X-Amz-Expires=14400&amp;X-Amz-Date=20180125T094523Z&amp;X-Amz-Algorithm=AWS4-HMAC-SHA256&amp;X-Amz-Credential=AKIAJF667VKUK4OW3LCA/20180125/us-east-1/s3/aws4_request&amp;X-Amz-SignedHeaders=host&amp;X-Amz-Signature=27f84c09e8f314dfa2b17951c7c9ec9773c2e379a7b9b59c483d30df30c07049">
            <a:extLst>
              <a:ext uri="{FF2B5EF4-FFF2-40B4-BE49-F238E27FC236}">
                <a16:creationId xmlns:a16="http://schemas.microsoft.com/office/drawing/2014/main" id="{A2069BD8-C790-4DA3-9B38-58F521824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225842"/>
            <a:ext cx="2603500" cy="2203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writelatex.s3.amazonaws.com/ngxtjsppyrfv/uploads/3761/17728647/1.png?X-Amz-Expires=14400&amp;X-Amz-Date=20180125T094842Z&amp;X-Amz-Algorithm=AWS4-HMAC-SHA256&amp;X-Amz-Credential=AKIAJF667VKUK4OW3LCA/20180125/us-east-1/s3/aws4_request&amp;X-Amz-SignedHeaders=host&amp;X-Amz-Signature=51e7de67675f5db9357c7da2a3173e3de63199847ba81b1bdc1a4d48d25cc04f">
            <a:extLst>
              <a:ext uri="{FF2B5EF4-FFF2-40B4-BE49-F238E27FC236}">
                <a16:creationId xmlns:a16="http://schemas.microsoft.com/office/drawing/2014/main" id="{06864052-55CB-4776-9141-8C7974BE95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43154"/>
            <a:ext cx="3657600" cy="255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6F620EB-273A-4FC8-836F-A211B0309A22}"/>
              </a:ext>
            </a:extLst>
          </p:cNvPr>
          <p:cNvSpPr txBox="1"/>
          <p:nvPr/>
        </p:nvSpPr>
        <p:spPr>
          <a:xfrm>
            <a:off x="4495800" y="3493314"/>
            <a:ext cx="198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System Architecture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B64FC4-4D5D-452D-B79C-D0A6B993937A}"/>
              </a:ext>
            </a:extLst>
          </p:cNvPr>
          <p:cNvSpPr txBox="1"/>
          <p:nvPr/>
        </p:nvSpPr>
        <p:spPr>
          <a:xfrm>
            <a:off x="914400" y="3502223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Sample step of the </a:t>
            </a:r>
            <a:r>
              <a:rPr lang="en-US" sz="1400" dirty="0" err="1"/>
              <a:t>json</a:t>
            </a:r>
            <a:r>
              <a:rPr lang="en-US" sz="1400" dirty="0"/>
              <a:t> file</a:t>
            </a:r>
          </a:p>
        </p:txBody>
      </p:sp>
    </p:spTree>
    <p:extLst>
      <p:ext uri="{BB962C8B-B14F-4D97-AF65-F5344CB8AC3E}">
        <p14:creationId xmlns:p14="http://schemas.microsoft.com/office/powerpoint/2010/main" val="2628359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Content Generation for HMD Based Medical Training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534400" cy="54864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Software that can extract instructions from a video and record the appropriate text, graphics, etc. in a compatible </a:t>
            </a:r>
            <a:r>
              <a:rPr lang="en-US" sz="16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json</a:t>
            </a: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file. 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Software that creates the training module while the surgeon is performing a task, such as </a:t>
            </a:r>
            <a:r>
              <a:rPr lang="en-US" sz="16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ventriculostomy</a:t>
            </a: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training, and saves it in a compatible instruction file.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(Optional): A user study to evaluate the system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</a:t>
            </a: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2 (3 if user study is in the deliverables)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</a:t>
            </a: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Experienced in at least </a:t>
            </a:r>
            <a:r>
              <a:rPr lang="en-US" sz="160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one language: Python </a:t>
            </a: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or C++ or C</a:t>
            </a:r>
            <a:r>
              <a:rPr lang="en-US" sz="160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#, Unity3D</a:t>
            </a:r>
            <a:endParaRPr lang="en-US" sz="16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</a:t>
            </a: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Ehsan </a:t>
            </a:r>
            <a:r>
              <a:rPr lang="en-US" sz="16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Azimi</a:t>
            </a: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, Dr. </a:t>
            </a:r>
            <a:r>
              <a:rPr lang="en-US" sz="16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Chien</a:t>
            </a: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-Ming Huang, Dr. Peter </a:t>
            </a:r>
            <a:r>
              <a:rPr lang="en-US" sz="16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Kazanzides</a:t>
            </a: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, Dr. Camilo Molina (Clinical Collaborator) </a:t>
            </a:r>
          </a:p>
        </p:txBody>
      </p:sp>
    </p:spTree>
    <p:extLst>
      <p:ext uri="{BB962C8B-B14F-4D97-AF65-F5344CB8AC3E}">
        <p14:creationId xmlns:p14="http://schemas.microsoft.com/office/powerpoint/2010/main" val="3028839587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6501</TotalTime>
  <Words>322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Times New Roman</vt:lpstr>
      <vt:lpstr>Verdana</vt:lpstr>
      <vt:lpstr>CIS-Lecture</vt:lpstr>
      <vt:lpstr>Content Generation for HMD Based Medical Training</vt:lpstr>
      <vt:lpstr>Content Generation for HMD Based Medical Training</vt:lpstr>
      <vt:lpstr>Content Generation for HMD Based Medical Training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Ehsan M</cp:lastModifiedBy>
  <cp:revision>94</cp:revision>
  <cp:lastPrinted>1998-01-12T19:42:20Z</cp:lastPrinted>
  <dcterms:created xsi:type="dcterms:W3CDTF">2014-01-14T11:21:36Z</dcterms:created>
  <dcterms:modified xsi:type="dcterms:W3CDTF">2018-01-25T19:52:00Z</dcterms:modified>
</cp:coreProperties>
</file>