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5" r:id="rId2"/>
    <p:sldId id="276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B4FD"/>
    <a:srgbClr val="CCCCFF"/>
    <a:srgbClr val="9999FF"/>
    <a:srgbClr val="FFCCCC"/>
    <a:srgbClr val="99CC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 showGuides="1"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512CACE-AF88-ED49-8F85-D65AFFF2F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41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F6788FD-083D-3B4A-BCEA-C6203DCA5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23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12"/>
          <p:cNvGrpSpPr>
            <a:grpSpLocks/>
          </p:cNvGrpSpPr>
          <p:nvPr/>
        </p:nvGrpSpPr>
        <p:grpSpPr bwMode="auto">
          <a:xfrm>
            <a:off x="3302000" y="6477000"/>
            <a:ext cx="5842000" cy="381000"/>
            <a:chOff x="2080" y="4080"/>
            <a:chExt cx="3680" cy="240"/>
          </a:xfrm>
        </p:grpSpPr>
        <p:pic>
          <p:nvPicPr>
            <p:cNvPr id="1030" name="Picture 13" descr="ERCLogoSmallColor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589" y="4080"/>
              <a:ext cx="17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2080" y="4118"/>
              <a:ext cx="348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2"/>
                  </a:solidFill>
                  <a:latin typeface="Arial" pitchFamily="-107" charset="0"/>
                </a:rPr>
                <a:t>Engineering Research Center for Computer Integrated Surgical Systems and Technology</a:t>
              </a:r>
            </a:p>
          </p:txBody>
        </p:sp>
      </p:grp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0" y="6430963"/>
            <a:ext cx="3733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1313" indent="-341313">
              <a:defRPr/>
            </a:pPr>
            <a:fld id="{AC6DEC11-5E03-2848-BAEE-A26AD718E783}" type="slidenum">
              <a:rPr lang="en-US" sz="1200" b="1">
                <a:latin typeface="Arial" pitchFamily="-107" charset="0"/>
              </a:rPr>
              <a:pPr marL="341313" indent="-341313">
                <a:defRPr/>
              </a:pPr>
              <a:t>‹#›</a:t>
            </a:fld>
            <a:r>
              <a:rPr lang="en-US" sz="1200" b="1" dirty="0">
                <a:latin typeface="Arial" pitchFamily="-107" charset="0"/>
              </a:rPr>
              <a:t>	</a:t>
            </a:r>
            <a:r>
              <a:rPr lang="en-US" sz="1000" dirty="0">
                <a:latin typeface="Times New Roman" pitchFamily="-107" charset="0"/>
              </a:rPr>
              <a:t>600.456/656 CIS2 Spring 2019</a:t>
            </a:r>
          </a:p>
          <a:p>
            <a:pPr marL="341313" indent="-341313">
              <a:defRPr/>
            </a:pPr>
            <a:r>
              <a:rPr lang="en-US" sz="1000" dirty="0">
                <a:latin typeface="Times New Roman" pitchFamily="-107" charset="0"/>
              </a:rPr>
              <a:t>	Copyright © R. H. Taylor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609600"/>
          </a:xfrm>
        </p:spPr>
        <p:txBody>
          <a:bodyPr/>
          <a:lstStyle/>
          <a:p>
            <a: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Mobile Telesurgery Platform in Mixed-Realty</a:t>
            </a:r>
            <a:b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</a:br>
            <a:endParaRPr lang="en-US" sz="2000" dirty="0">
              <a:solidFill>
                <a:srgbClr val="0000FF"/>
              </a:solidFill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458200" cy="54864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Da Vinci surgeons </a:t>
            </a: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currently </a:t>
            </a: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use a bulky master console that is located remotely from the patient. </a:t>
            </a: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The aim of this project is to design and implement </a:t>
            </a: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an alternative teleoperation </a:t>
            </a: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system that </a:t>
            </a: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can be integrated with head-mounted display (HMD</a:t>
            </a: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) to enable </a:t>
            </a: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the robotic surgeon to </a:t>
            </a: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be </a:t>
            </a: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mobile and in the sterile field.</a:t>
            </a: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​</a:t>
            </a:r>
          </a:p>
          <a:p>
            <a:pPr>
              <a:spcBef>
                <a:spcPts val="600"/>
              </a:spcBef>
            </a:pP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What Students Will Do:</a:t>
            </a:r>
          </a:p>
          <a:p>
            <a:pPr lvl="1">
              <a:spcBef>
                <a:spcPts val="600"/>
              </a:spcBef>
            </a:pP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Implement </a:t>
            </a: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 mobile </a:t>
            </a: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input system for da Vinci teleoperation</a:t>
            </a:r>
            <a:endParaRPr lang="en-US" sz="1800" b="1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spcBef>
                <a:spcPts val="1200"/>
              </a:spcBef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Deliverables: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Finding a suitable alternative human interaction for robot teleoperation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Implementation of the interaction method and interface with the robot control module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Evaluation of the efficiency/accuracy of system vs. the existing setup</a:t>
            </a:r>
          </a:p>
          <a:p>
            <a:pPr>
              <a:spcBef>
                <a:spcPts val="1200"/>
              </a:spcBef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Size group: 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2-3 students</a:t>
            </a:r>
            <a:endParaRPr lang="en-US" sz="1800" b="1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spcBef>
                <a:spcPts val="1200"/>
              </a:spcBef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Skills: </a:t>
            </a: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Tracking, sensor fusion</a:t>
            </a: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, </a:t>
            </a: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mechanical </a:t>
            </a: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design and </a:t>
            </a: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prototyping, C++ </a:t>
            </a: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or </a:t>
            </a: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Python (for dVRK), Unity (for HMD)</a:t>
            </a:r>
            <a:endParaRPr lang="en-US" sz="1600" b="1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spcBef>
                <a:spcPts val="1200"/>
              </a:spcBef>
            </a:pPr>
            <a:r>
              <a:rPr lang="en-US" sz="18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Mentors: </a:t>
            </a: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Ehsan </a:t>
            </a:r>
            <a:r>
              <a:rPr lang="en-US" sz="1800" dirty="0" err="1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Azimi</a:t>
            </a: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(eazimi1@jhu.edu), Peter </a:t>
            </a:r>
            <a:r>
              <a:rPr lang="en-US" sz="1800" dirty="0" err="1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Kazanzides</a:t>
            </a: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(pkaz@jhu.edu) </a:t>
            </a:r>
          </a:p>
          <a:p>
            <a:pPr>
              <a:lnSpc>
                <a:spcPct val="90000"/>
              </a:lnSpc>
            </a:pPr>
            <a:endParaRPr lang="en-US" sz="19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609600"/>
          </a:xfrm>
        </p:spPr>
        <p:txBody>
          <a:bodyPr/>
          <a:lstStyle/>
          <a:p>
            <a: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Mobile Telesurgery Platform in Mixed-Realty</a:t>
            </a:r>
            <a:b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</a:br>
            <a:endParaRPr lang="en-US" sz="2000" dirty="0">
              <a:solidFill>
                <a:srgbClr val="0000FF"/>
              </a:solidFill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229600" cy="5486400"/>
          </a:xfrm>
        </p:spPr>
        <p:txBody>
          <a:bodyPr/>
          <a:lstStyle/>
          <a:p>
            <a:pPr lvl="1">
              <a:spcBef>
                <a:spcPts val="600"/>
              </a:spcBef>
            </a:pPr>
            <a:endParaRPr lang="en-US" sz="19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90000"/>
              </a:lnSpc>
            </a:pPr>
            <a:endParaRPr lang="en-US" sz="19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13" name="Google Shape;221;p23" descr="Image result for davinci console">
            <a:extLst>
              <a:ext uri="{FF2B5EF4-FFF2-40B4-BE49-F238E27FC236}">
                <a16:creationId xmlns:a16="http://schemas.microsoft.com/office/drawing/2014/main" id="{7244AEF4-ABCF-4B76-A1B9-4B166DDD77C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9347" y="1236228"/>
            <a:ext cx="3363454" cy="249510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225;p23">
            <a:extLst>
              <a:ext uri="{FF2B5EF4-FFF2-40B4-BE49-F238E27FC236}">
                <a16:creationId xmlns:a16="http://schemas.microsoft.com/office/drawing/2014/main" id="{43CA311A-0001-4E51-84FE-7836F1DDFF7F}"/>
              </a:ext>
            </a:extLst>
          </p:cNvPr>
          <p:cNvSpPr/>
          <p:nvPr/>
        </p:nvSpPr>
        <p:spPr>
          <a:xfrm>
            <a:off x="704448" y="4053162"/>
            <a:ext cx="338835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Stationary – Not sterile – Contact</a:t>
            </a:r>
            <a:endParaRPr dirty="0"/>
          </a:p>
        </p:txBody>
      </p:sp>
      <p:pic>
        <p:nvPicPr>
          <p:cNvPr id="16" name="Picture 4" descr="https://lh6.googleusercontent.com/t16MRQndN9sjmo-oYYLSk-guiSXNpgxqvh7l04fXAr6DLOKR0mdjtca-52I8Vn19YpG2GcKTaPynPid-OzSRQyY9OOP_ec56SEaAAPMZQ2ReY5E58P83xLQbcVG3Op_wSPHsc-WMB5I">
            <a:extLst>
              <a:ext uri="{FF2B5EF4-FFF2-40B4-BE49-F238E27FC236}">
                <a16:creationId xmlns:a16="http://schemas.microsoft.com/office/drawing/2014/main" id="{6604FA4B-9822-44AA-ADF9-3423710FD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73" y="4601619"/>
            <a:ext cx="2321480" cy="138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oogle Shape;222;p23">
            <a:extLst>
              <a:ext uri="{FF2B5EF4-FFF2-40B4-BE49-F238E27FC236}">
                <a16:creationId xmlns:a16="http://schemas.microsoft.com/office/drawing/2014/main" id="{86773152-D5F4-435B-8448-3295C64D234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67400" y="1028798"/>
            <a:ext cx="3084373" cy="1514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23;p23" descr="Image result for plus sign png">
            <a:extLst>
              <a:ext uri="{FF2B5EF4-FFF2-40B4-BE49-F238E27FC236}">
                <a16:creationId xmlns:a16="http://schemas.microsoft.com/office/drawing/2014/main" id="{0597E37F-C4C1-45AB-BD71-94DDD45CC19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10021" y="2844340"/>
            <a:ext cx="1173229" cy="1169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51;p24" descr="Odoo image and text block">
            <a:extLst>
              <a:ext uri="{FF2B5EF4-FFF2-40B4-BE49-F238E27FC236}">
                <a16:creationId xmlns:a16="http://schemas.microsoft.com/office/drawing/2014/main" id="{D165A287-83DE-4CD0-9F0E-AEB7D490BB5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3140913">
            <a:off x="6268947" y="3459887"/>
            <a:ext cx="1693997" cy="3213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24;p23" descr="Related image">
            <a:extLst>
              <a:ext uri="{FF2B5EF4-FFF2-40B4-BE49-F238E27FC236}">
                <a16:creationId xmlns:a16="http://schemas.microsoft.com/office/drawing/2014/main" id="{130BA118-1313-4B66-96CA-888E36D289D4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29083" y="2989252"/>
            <a:ext cx="1507826" cy="162773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26;p23">
            <a:extLst>
              <a:ext uri="{FF2B5EF4-FFF2-40B4-BE49-F238E27FC236}">
                <a16:creationId xmlns:a16="http://schemas.microsoft.com/office/drawing/2014/main" id="{957AF389-2A62-4495-A9C6-F8FE7EDC33EE}"/>
              </a:ext>
            </a:extLst>
          </p:cNvPr>
          <p:cNvSpPr/>
          <p:nvPr/>
        </p:nvSpPr>
        <p:spPr>
          <a:xfrm>
            <a:off x="5664959" y="6104425"/>
            <a:ext cx="30633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Mobile – Sterile – Noncontact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93208227"/>
      </p:ext>
    </p:extLst>
  </p:cSld>
  <p:clrMapOvr>
    <a:masterClrMapping/>
  </p:clrMapOvr>
</p:sld>
</file>

<file path=ppt/theme/theme1.xml><?xml version="1.0" encoding="utf-8"?>
<a:theme xmlns:a="http://schemas.openxmlformats.org/drawingml/2006/main" name="CIS-Lecture">
  <a:themeElements>
    <a:clrScheme name="CIS-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S-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CIS-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-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CIS-Lecture</Template>
  <TotalTime>6098</TotalTime>
  <Words>168</Words>
  <Application>Microsoft Office PowerPoint</Application>
  <PresentationFormat>On-screen Show (4:3)</PresentationFormat>
  <Paragraphs>14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ＭＳ Ｐゴシック</vt:lpstr>
      <vt:lpstr>Arial</vt:lpstr>
      <vt:lpstr>Calibri</vt:lpstr>
      <vt:lpstr>Times New Roman</vt:lpstr>
      <vt:lpstr>Verdana</vt:lpstr>
      <vt:lpstr>CIS-Lecture</vt:lpstr>
      <vt:lpstr>Mobile Telesurgery Platform in Mixed-Realty </vt:lpstr>
      <vt:lpstr>Mobile Telesurgery Platform in Mixed-Realty </vt:lpstr>
    </vt:vector>
  </TitlesOfParts>
  <Company>Johns Hopkins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Possible projects (examples)</dc:title>
  <dc:creator>R. H. Taylor</dc:creator>
  <cp:lastModifiedBy>Peter</cp:lastModifiedBy>
  <cp:revision>91</cp:revision>
  <cp:lastPrinted>1998-01-12T19:42:20Z</cp:lastPrinted>
  <dcterms:created xsi:type="dcterms:W3CDTF">2014-01-14T11:21:36Z</dcterms:created>
  <dcterms:modified xsi:type="dcterms:W3CDTF">2019-01-29T02:21:44Z</dcterms:modified>
</cp:coreProperties>
</file>