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61" r:id="rId4"/>
    <p:sldId id="268" r:id="rId5"/>
    <p:sldId id="264" r:id="rId6"/>
    <p:sldId id="277" r:id="rId7"/>
    <p:sldId id="269" r:id="rId8"/>
    <p:sldId id="263" r:id="rId9"/>
    <p:sldId id="271" r:id="rId10"/>
    <p:sldId id="273" r:id="rId11"/>
    <p:sldId id="274" r:id="rId12"/>
    <p:sldId id="270" r:id="rId13"/>
    <p:sldId id="275" r:id="rId14"/>
    <p:sldId id="278" r:id="rId15"/>
    <p:sldId id="267" r:id="rId16"/>
    <p:sldId id="266" r:id="rId17"/>
    <p:sldId id="25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>
        <p:scale>
          <a:sx n="75" d="100"/>
          <a:sy n="75" d="100"/>
        </p:scale>
        <p:origin x="1095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8B59AC-6A29-4C00-9E0D-F530606F3E3F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0646A-4917-468C-A8FC-B7F9B0F51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473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ED24B-2613-44E7-B261-29384ACF32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73F038-BBCC-4FFB-9529-4152FA3E6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EE1E8-BA0A-416B-A9AE-0441C48D83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BB6653-DE76-452B-9F61-84C31A9B5155}" type="datetime1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BF6096-60EE-42E5-9726-994B0113D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3D834-B457-44CD-8AD7-25F3E3C62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932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83DBF-2B0C-461F-8540-8B1FD19F2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E0F1C-5D78-49D8-BADA-43DD995A10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DE7DA-BEF3-4105-AAC4-B572FAC27C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2C9EB8-8E60-47C2-8FED-9A1EC8CC1CCC}" type="datetime1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ACA68-6473-41E2-9AEE-872966D46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1448D-AFFD-4686-99FC-3D6C32683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953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94A607-9C24-458F-AEF4-D70EFF2110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F03358-3684-424E-8E6C-61D8E6DD1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2C422-FCCF-4E48-941D-03D8A30BF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9006B-9E91-44C3-ADEC-B55BFD8867D0}" type="datetime1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18441F-DF15-4BD9-B0C0-926AC9E57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A10C5-0867-4257-96AD-DE0C191C1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7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71097-BABC-45AD-BA97-1CC1269E8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85217-F64B-4CF9-9F57-CC01A4E98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DF53B-9268-4817-94CA-F130418B31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D0ABC1-7E54-476E-95A2-61AB64663FBF}" type="datetime1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73FC-67C5-4DA8-86B9-3695F741E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80CDBD-C073-4A93-B943-F863E9B19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80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771C6-E55E-4753-8148-21846E567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C96963-8924-4AC7-8D3A-BBE8969BC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AA651-2736-41B8-AE06-590623D6E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7E9C44-BEE3-4B20-B8CD-306AF7346FAF}" type="datetime1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9ED59-6234-4D0B-8626-A558ABD5B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0D55D-CE93-46C0-A827-2C99BBE97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930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F1287-60C6-4098-8D0C-BA729755A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E8577-E5DE-4572-AD6F-6C42483325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C0B149-B731-4D12-8EF3-B629B7B5D1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EA59E6-BE38-4C1E-B8EA-66F3D3566E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47D39C-38E6-48D5-AC08-36535FEA9374}" type="datetime1">
              <a:rPr lang="en-US" smtClean="0"/>
              <a:t>4/1/2021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6FE85E-E4EF-4F76-9EEF-5AD9D78A4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9CCDA-51E7-4376-B4FE-7E540D5A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6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975BA-BB0D-452D-9AD8-59FF441CF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73287-A1BC-4EC7-8548-4400474D1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72A5FF-BAE8-402C-A6E2-F444B2F4B4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A65B0D-A11C-4168-886C-C7ED2A1453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54DFAB-BACB-4797-A087-1C7FF70DB6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3557C2-A884-46C7-A405-12B4C35C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F05683-1A80-4FE2-AD7D-6BCAD63906DD}" type="datetime1">
              <a:rPr lang="en-US" smtClean="0"/>
              <a:t>4/1/2021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8C6FE9-2641-46BF-A380-D4D21227F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AC335F-88D4-4009-A24A-1ABFA6EFC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61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EB42D-259B-4F16-BDA4-A03E1D55C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A8E03C-3776-4580-976D-CBBDF94D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4276CF-1E77-4A8A-B577-BBEF7766BB79}" type="datetime1">
              <a:rPr lang="en-US" smtClean="0"/>
              <a:t>4/1/2021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330870-71F3-4E24-B455-F538BC4CA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90EFC7-F804-4E47-89DD-1E3DF90B2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77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19656C-70AA-482C-9ED3-C3633358B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4D63EE-E3A8-4291-8658-DD0B49F08738}" type="datetime1">
              <a:rPr lang="en-US" smtClean="0"/>
              <a:t>4/1/2021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C3FA6F-5821-4077-8D7E-3C87017EE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30316-8AFF-4250-9B68-B504BA4AB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25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F8DB8-12D4-4C66-A5E3-509775B35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5DBA2-87D8-4743-9170-57481219B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79085D-E2A7-414C-9F05-8748B5B66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D5077-C4E1-469B-AA75-9263D6D73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C1D6C-8161-455C-A757-555FA7FB824A}" type="datetime1">
              <a:rPr lang="en-US" smtClean="0"/>
              <a:t>4/1/2021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78EB08-B8CB-49DE-A476-7D7DE8679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07CD78-6707-4B93-A682-DB88C29F2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62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C998C-C8CD-4F37-8198-8926DEB06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E550F5-A1F2-4B5E-83C5-9290784591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C11070-C69B-4499-B5CA-8C1976413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CBAA75-B533-4ACF-B56F-00FCC51219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4B60E-DBAF-4FB8-8946-2E1D07068496}" type="datetime1">
              <a:rPr lang="en-US" smtClean="0"/>
              <a:t>4/1/2021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525ED2-90DE-4C97-B036-4F4F8B661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9E1F0B-D2A1-45EE-921E-89955B88B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38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AEA686-A413-4FB8-94D9-C843D137A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DDEFF-CF02-45D6-AA1A-6AF30776E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3172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91087-DE76-4264-B73D-21072A842D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3923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6DDC6-9D31-4423-90E8-CAA498F47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940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55117-BA60-4DC7-810D-BC0AA1D9FA3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 descr="Image result for lcsr">
            <a:extLst>
              <a:ext uri="{FF2B5EF4-FFF2-40B4-BE49-F238E27FC236}">
                <a16:creationId xmlns:a16="http://schemas.microsoft.com/office/drawing/2014/main" id="{94FDEB42-81EC-4F7F-AE49-F808364A14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00" y="6391052"/>
            <a:ext cx="1418703" cy="46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johns hopkins engineering logo">
            <a:extLst>
              <a:ext uri="{FF2B5EF4-FFF2-40B4-BE49-F238E27FC236}">
                <a16:creationId xmlns:a16="http://schemas.microsoft.com/office/drawing/2014/main" id="{8080CCEF-7B19-487B-8530-0E6778D280A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30920" r="12945" b="31638"/>
          <a:stretch/>
        </p:blipFill>
        <p:spPr bwMode="auto">
          <a:xfrm>
            <a:off x="1562503" y="6390332"/>
            <a:ext cx="2212725" cy="46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58B9CD7-76F7-4A77-82C4-ADD3C41FE354}"/>
              </a:ext>
            </a:extLst>
          </p:cNvPr>
          <p:cNvSpPr txBox="1">
            <a:spLocks/>
          </p:cNvSpPr>
          <p:nvPr userDrawn="1"/>
        </p:nvSpPr>
        <p:spPr>
          <a:xfrm>
            <a:off x="10503408" y="6594093"/>
            <a:ext cx="11323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Slide     / 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B70981-80F3-44CA-B53D-A0455770FCF7}"/>
              </a:ext>
            </a:extLst>
          </p:cNvPr>
          <p:cNvSpPr txBox="1"/>
          <p:nvPr userDrawn="1"/>
        </p:nvSpPr>
        <p:spPr>
          <a:xfrm>
            <a:off x="5036254" y="6362070"/>
            <a:ext cx="21194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 i="0" dirty="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EN.601.656 CIS II Spring 2021</a:t>
            </a:r>
            <a:endParaRPr lang="en-US" sz="11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8307EB-1BD3-49CF-84FD-11356DCCC4A2}"/>
              </a:ext>
            </a:extLst>
          </p:cNvPr>
          <p:cNvSpPr txBox="1"/>
          <p:nvPr userDrawn="1"/>
        </p:nvSpPr>
        <p:spPr>
          <a:xfrm>
            <a:off x="10824299" y="6440824"/>
            <a:ext cx="8114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 i="0" dirty="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2/16/2021</a:t>
            </a:r>
            <a:endParaRPr lang="en-US" sz="11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66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9.png"/><Relationship Id="rId4" Type="http://schemas.openxmlformats.org/officeDocument/2006/relationships/video" Target="../media/media2.mp4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40278-3FFE-4D7A-9FBA-CA1537979E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Vision Guided Mosquito Dissection for the Production of Malaria Vaccine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87748A-A276-41BD-BD77-A660B87622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Nick Greene</a:t>
            </a:r>
          </a:p>
          <a:p>
            <a:r>
              <a:rPr lang="en-US" dirty="0"/>
              <a:t>Project Group 5</a:t>
            </a:r>
          </a:p>
          <a:p>
            <a:r>
              <a:rPr lang="en-US" dirty="0"/>
              <a:t>Checkpoint Presentation</a:t>
            </a:r>
          </a:p>
          <a:p>
            <a:r>
              <a:rPr lang="en-US" sz="1800" dirty="0"/>
              <a:t>Mentors: </a:t>
            </a:r>
            <a:r>
              <a:rPr lang="en-US" sz="1800" dirty="0" err="1"/>
              <a:t>Balazs</a:t>
            </a:r>
            <a:r>
              <a:rPr lang="en-US" sz="1800" dirty="0"/>
              <a:t> </a:t>
            </a:r>
            <a:r>
              <a:rPr lang="en-US" sz="1800" dirty="0" err="1"/>
              <a:t>Vagvolgyi</a:t>
            </a:r>
            <a:r>
              <a:rPr lang="en-US" sz="1800" dirty="0"/>
              <a:t>, Alan Lai, </a:t>
            </a:r>
            <a:r>
              <a:rPr lang="en-US" sz="1800" dirty="0" err="1"/>
              <a:t>Parth</a:t>
            </a:r>
            <a:r>
              <a:rPr lang="en-US" sz="1800" dirty="0"/>
              <a:t> Vora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1CCE9-1A36-4800-B85C-1D67703A8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2E187-4FA3-4799-A99E-8FE8E01A8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669789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36C45-6327-47D2-B4DC-8865EB5CE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Segmentation – Image Processing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7DAFF2-9981-451E-B5E9-F7EF3520B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486D2A-98EC-4B67-B98C-75E568DD1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10</a:t>
            </a:fld>
            <a:endParaRPr lang="en-US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68C74E0A-3802-4486-8ECA-1C5B68D6996C}"/>
              </a:ext>
            </a:extLst>
          </p:cNvPr>
          <p:cNvSpPr txBox="1">
            <a:spLocks/>
          </p:cNvSpPr>
          <p:nvPr/>
        </p:nvSpPr>
        <p:spPr>
          <a:xfrm>
            <a:off x="838200" y="1809070"/>
            <a:ext cx="569248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Perform a brightness threshold and subtract from previous result</a:t>
            </a:r>
          </a:p>
          <a:p>
            <a:pPr lvl="1"/>
            <a:r>
              <a:rPr lang="en-US" dirty="0"/>
              <a:t>Remove specular reflections which interfere with the segmentation</a:t>
            </a:r>
          </a:p>
          <a:p>
            <a:r>
              <a:rPr lang="en-US" dirty="0"/>
              <a:t>Only consider predefined region of interest</a:t>
            </a:r>
          </a:p>
          <a:p>
            <a:r>
              <a:rPr lang="en-US" dirty="0"/>
              <a:t>Gaussian and Median filtering used to clean up the results more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1F98C8-DD07-4B75-9FFE-75E0E13DA2A6}"/>
              </a:ext>
            </a:extLst>
          </p:cNvPr>
          <p:cNvSpPr txBox="1"/>
          <p:nvPr/>
        </p:nvSpPr>
        <p:spPr>
          <a:xfrm>
            <a:off x="10377800" y="5898798"/>
            <a:ext cx="165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All Images from JHU</a:t>
            </a:r>
          </a:p>
          <a:p>
            <a:r>
              <a:rPr lang="en-US" sz="1400" i="1" dirty="0"/>
              <a:t>except where noted</a:t>
            </a:r>
          </a:p>
        </p:txBody>
      </p:sp>
      <p:pic>
        <p:nvPicPr>
          <p:cNvPr id="11" name="Picture 10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0EB2D33B-C091-448D-8E67-147FF2CE45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5"/>
          <a:stretch/>
        </p:blipFill>
        <p:spPr>
          <a:xfrm>
            <a:off x="6836520" y="1468541"/>
            <a:ext cx="2894565" cy="232620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DBD4E89-1258-49AE-BEE7-3B1A26769669}"/>
              </a:ext>
            </a:extLst>
          </p:cNvPr>
          <p:cNvGrpSpPr/>
          <p:nvPr/>
        </p:nvGrpSpPr>
        <p:grpSpPr>
          <a:xfrm>
            <a:off x="6836520" y="3925991"/>
            <a:ext cx="2894565" cy="2326202"/>
            <a:chOff x="1212933" y="2202672"/>
            <a:chExt cx="4759036" cy="382457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1A3759B-4CE3-4B9E-9AB6-6D621BA01F3D}"/>
                </a:ext>
              </a:extLst>
            </p:cNvPr>
            <p:cNvSpPr/>
            <p:nvPr/>
          </p:nvSpPr>
          <p:spPr>
            <a:xfrm>
              <a:off x="1212933" y="2202672"/>
              <a:ext cx="4759036" cy="3824574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EDF5C5E-75D4-470C-8C7A-0CE6F70447CF}"/>
                </a:ext>
              </a:extLst>
            </p:cNvPr>
            <p:cNvSpPr/>
            <p:nvPr/>
          </p:nvSpPr>
          <p:spPr>
            <a:xfrm>
              <a:off x="3229713" y="3350105"/>
              <a:ext cx="2277469" cy="18122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22408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36C45-6327-47D2-B4DC-8865EB5CE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Segmentation Results – Image Processing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7DAFF2-9981-451E-B5E9-F7EF3520B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486D2A-98EC-4B67-B98C-75E568DD1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11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1F98C8-DD07-4B75-9FFE-75E0E13DA2A6}"/>
              </a:ext>
            </a:extLst>
          </p:cNvPr>
          <p:cNvSpPr txBox="1"/>
          <p:nvPr/>
        </p:nvSpPr>
        <p:spPr>
          <a:xfrm>
            <a:off x="10377800" y="5898798"/>
            <a:ext cx="165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All Images from JHU</a:t>
            </a:r>
          </a:p>
          <a:p>
            <a:r>
              <a:rPr lang="en-US" sz="1400" i="1" dirty="0"/>
              <a:t>except where noted</a:t>
            </a:r>
          </a:p>
        </p:txBody>
      </p:sp>
      <p:pic>
        <p:nvPicPr>
          <p:cNvPr id="9" name="Picture 8" descr="A picture containing gun, indoor, weapon&#10;&#10;Description automatically generated">
            <a:extLst>
              <a:ext uri="{FF2B5EF4-FFF2-40B4-BE49-F238E27FC236}">
                <a16:creationId xmlns:a16="http://schemas.microsoft.com/office/drawing/2014/main" id="{D6EB1054-0952-4E6C-836A-877805CC8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287" y="2162596"/>
            <a:ext cx="2027583" cy="3041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B65A27-F0E3-4E72-9E20-219AA9421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720" y="2162596"/>
            <a:ext cx="2027583" cy="3041374"/>
          </a:xfrm>
          <a:prstGeom prst="rect">
            <a:avLst/>
          </a:prstGeom>
        </p:spPr>
      </p:pic>
      <p:pic>
        <p:nvPicPr>
          <p:cNvPr id="15" name="Picture 14" descr="A picture containing indoor, black, tool&#10;&#10;Description automatically generated">
            <a:extLst>
              <a:ext uri="{FF2B5EF4-FFF2-40B4-BE49-F238E27FC236}">
                <a16:creationId xmlns:a16="http://schemas.microsoft.com/office/drawing/2014/main" id="{D1BB529D-4902-420E-ABB2-BF13C6634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855" y="2162596"/>
            <a:ext cx="2027583" cy="3041374"/>
          </a:xfrm>
          <a:prstGeom prst="rect">
            <a:avLst/>
          </a:prstGeom>
        </p:spPr>
      </p:pic>
      <p:pic>
        <p:nvPicPr>
          <p:cNvPr id="18" name="Picture 17" descr="A close up of a car&#10;&#10;Description automatically generated with low confidence">
            <a:extLst>
              <a:ext uri="{FF2B5EF4-FFF2-40B4-BE49-F238E27FC236}">
                <a16:creationId xmlns:a16="http://schemas.microsoft.com/office/drawing/2014/main" id="{34B8C60A-F068-4C5A-8C21-037BCD1775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424" y="2162596"/>
            <a:ext cx="2027583" cy="30413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3D9288A-F0AD-4D38-9D30-1D3B90F372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51" y="2162596"/>
            <a:ext cx="2027583" cy="304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00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36C45-6327-47D2-B4DC-8865EB5CE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Work – Image Processing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7DAFF2-9981-451E-B5E9-F7EF3520B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486D2A-98EC-4B67-B98C-75E568DD1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12</a:t>
            </a:fld>
            <a:endParaRPr lang="en-US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68C74E0A-3802-4486-8ECA-1C5B68D6996C}"/>
              </a:ext>
            </a:extLst>
          </p:cNvPr>
          <p:cNvSpPr txBox="1">
            <a:spLocks/>
          </p:cNvSpPr>
          <p:nvPr/>
        </p:nvSpPr>
        <p:spPr>
          <a:xfrm>
            <a:off x="838200" y="1831721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Camera can move significantly if bumped frame to frame making the region of interest less precise</a:t>
            </a:r>
          </a:p>
          <a:p>
            <a:r>
              <a:rPr lang="en-US" dirty="0"/>
              <a:t>Trying to detect features with a Hough Transform to register a more precise mask</a:t>
            </a:r>
          </a:p>
          <a:p>
            <a:r>
              <a:rPr lang="en-US" dirty="0"/>
              <a:t>Will wait to finish this because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1F98C8-DD07-4B75-9FFE-75E0E13DA2A6}"/>
              </a:ext>
            </a:extLst>
          </p:cNvPr>
          <p:cNvSpPr txBox="1"/>
          <p:nvPr/>
        </p:nvSpPr>
        <p:spPr>
          <a:xfrm>
            <a:off x="10377800" y="5898798"/>
            <a:ext cx="165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All Images from JHU</a:t>
            </a:r>
          </a:p>
          <a:p>
            <a:r>
              <a:rPr lang="en-US" sz="1400" i="1" dirty="0"/>
              <a:t>except where noted</a:t>
            </a:r>
          </a:p>
        </p:txBody>
      </p:sp>
      <p:pic>
        <p:nvPicPr>
          <p:cNvPr id="19" name="Content Placeholder 18" descr="A picture containing close&#10;&#10;Description automatically generated">
            <a:extLst>
              <a:ext uri="{FF2B5EF4-FFF2-40B4-BE49-F238E27FC236}">
                <a16:creationId xmlns:a16="http://schemas.microsoft.com/office/drawing/2014/main" id="{62D47952-78D0-4E59-9788-0FA0388F95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49" y="3830439"/>
            <a:ext cx="2908167" cy="2181126"/>
          </a:xfr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7AACF2B-4A81-486F-BF78-527EF384AEB3}"/>
              </a:ext>
            </a:extLst>
          </p:cNvPr>
          <p:cNvGrpSpPr/>
          <p:nvPr/>
        </p:nvGrpSpPr>
        <p:grpSpPr>
          <a:xfrm>
            <a:off x="7021632" y="1564220"/>
            <a:ext cx="2908167" cy="2181125"/>
            <a:chOff x="2286476" y="3309505"/>
            <a:chExt cx="3968851" cy="2976638"/>
          </a:xfrm>
        </p:grpSpPr>
        <p:pic>
          <p:nvPicPr>
            <p:cNvPr id="21" name="Picture 20" descr="Diagram&#10;&#10;Description automatically generated">
              <a:extLst>
                <a:ext uri="{FF2B5EF4-FFF2-40B4-BE49-F238E27FC236}">
                  <a16:creationId xmlns:a16="http://schemas.microsoft.com/office/drawing/2014/main" id="{BDD6DA3D-7073-44FF-8EC3-254BAA4BA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476" y="3309505"/>
              <a:ext cx="3968851" cy="2976638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EE9027C-EB8F-4D48-8337-E92D2276C7C0}"/>
                </a:ext>
              </a:extLst>
            </p:cNvPr>
            <p:cNvSpPr/>
            <p:nvPr/>
          </p:nvSpPr>
          <p:spPr>
            <a:xfrm>
              <a:off x="3768850" y="4859045"/>
              <a:ext cx="124964" cy="124964"/>
            </a:xfrm>
            <a:prstGeom prst="ellipse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EE5F7A7-F646-40E0-BD56-0261ACF02F9C}"/>
                </a:ext>
              </a:extLst>
            </p:cNvPr>
            <p:cNvSpPr/>
            <p:nvPr/>
          </p:nvSpPr>
          <p:spPr>
            <a:xfrm>
              <a:off x="3810348" y="5255077"/>
              <a:ext cx="124964" cy="124964"/>
            </a:xfrm>
            <a:prstGeom prst="ellipse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2460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748A0-0D2B-4368-847A-2A9975920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BBB28-AFDE-48F0-B0E8-78BF6D1C4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1721"/>
            <a:ext cx="6284768" cy="4351338"/>
          </a:xfrm>
        </p:spPr>
        <p:txBody>
          <a:bodyPr/>
          <a:lstStyle/>
          <a:p>
            <a:r>
              <a:rPr lang="en-US" dirty="0"/>
              <a:t>Transfer learning with VGG16 pretrained on ImageNet</a:t>
            </a:r>
          </a:p>
          <a:p>
            <a:r>
              <a:rPr lang="en-US" dirty="0"/>
              <a:t>100% accuracy on the Test set</a:t>
            </a:r>
          </a:p>
          <a:p>
            <a:r>
              <a:rPr lang="en-US" dirty="0"/>
              <a:t>97% accurate over entire dataset</a:t>
            </a:r>
          </a:p>
          <a:p>
            <a:r>
              <a:rPr lang="en-US" dirty="0"/>
              <a:t>Did poorly when water was present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AEC1B8-5665-4C7F-9462-FEA863BAC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976997-9F49-482E-B448-89A34C49A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13</a:t>
            </a:fld>
            <a:endParaRPr lang="en-US"/>
          </a:p>
        </p:txBody>
      </p:sp>
      <p:pic>
        <p:nvPicPr>
          <p:cNvPr id="13" name="Picture 12" descr="A picture containing text, screenshot, oven, different&#10;&#10;Description automatically generated">
            <a:extLst>
              <a:ext uri="{FF2B5EF4-FFF2-40B4-BE49-F238E27FC236}">
                <a16:creationId xmlns:a16="http://schemas.microsoft.com/office/drawing/2014/main" id="{1CD42204-CFA9-4497-B508-36ED4BFF3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994" y="603798"/>
            <a:ext cx="3118830" cy="51853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2ED4986-A92E-4C67-9623-8E6F39CAA699}"/>
              </a:ext>
            </a:extLst>
          </p:cNvPr>
          <p:cNvSpPr txBox="1"/>
          <p:nvPr/>
        </p:nvSpPr>
        <p:spPr>
          <a:xfrm>
            <a:off x="8173865" y="5813727"/>
            <a:ext cx="1767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Network Failures</a:t>
            </a:r>
          </a:p>
        </p:txBody>
      </p:sp>
      <p:pic>
        <p:nvPicPr>
          <p:cNvPr id="16" name="Picture 15" descr="Chart, histogram&#10;&#10;Description automatically generated">
            <a:extLst>
              <a:ext uri="{FF2B5EF4-FFF2-40B4-BE49-F238E27FC236}">
                <a16:creationId xmlns:a16="http://schemas.microsoft.com/office/drawing/2014/main" id="{F76EBD88-1983-4D89-87B6-1FF580DFA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60" y="4508501"/>
            <a:ext cx="2344384" cy="1555242"/>
          </a:xfrm>
          <a:prstGeom prst="rect">
            <a:avLst/>
          </a:prstGeom>
        </p:spPr>
      </p:pic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726E5655-6390-493E-83D3-0AD13C1D5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804" y="4517564"/>
            <a:ext cx="2239096" cy="154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64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D1FCB-38D5-44E3-A86C-B2AA64CA3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-288925"/>
            <a:ext cx="10515600" cy="1325563"/>
          </a:xfrm>
        </p:spPr>
        <p:txBody>
          <a:bodyPr/>
          <a:lstStyle/>
          <a:p>
            <a:r>
              <a:rPr lang="en-US" dirty="0"/>
              <a:t>Deliverables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14BF65-7190-4AAA-BA74-974709A39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87F64F-49A8-4702-AEA3-6D85E96B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13" name="Table 23">
            <a:extLst>
              <a:ext uri="{FF2B5EF4-FFF2-40B4-BE49-F238E27FC236}">
                <a16:creationId xmlns:a16="http://schemas.microsoft.com/office/drawing/2014/main" id="{6852B689-C509-459B-9470-7235A633AE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894744"/>
              </p:ext>
            </p:extLst>
          </p:nvPr>
        </p:nvGraphicFramePr>
        <p:xfrm>
          <a:off x="303213" y="668020"/>
          <a:ext cx="11590338" cy="588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1462">
                  <a:extLst>
                    <a:ext uri="{9D8B030D-6E8A-4147-A177-3AD203B41FA5}">
                      <a16:colId xmlns:a16="http://schemas.microsoft.com/office/drawing/2014/main" val="88325496"/>
                    </a:ext>
                  </a:extLst>
                </a:gridCol>
                <a:gridCol w="3777333">
                  <a:extLst>
                    <a:ext uri="{9D8B030D-6E8A-4147-A177-3AD203B41FA5}">
                      <a16:colId xmlns:a16="http://schemas.microsoft.com/office/drawing/2014/main" val="3434503774"/>
                    </a:ext>
                  </a:extLst>
                </a:gridCol>
                <a:gridCol w="3381799">
                  <a:extLst>
                    <a:ext uri="{9D8B030D-6E8A-4147-A177-3AD203B41FA5}">
                      <a16:colId xmlns:a16="http://schemas.microsoft.com/office/drawing/2014/main" val="2846495731"/>
                    </a:ext>
                  </a:extLst>
                </a:gridCol>
                <a:gridCol w="1044745">
                  <a:extLst>
                    <a:ext uri="{9D8B030D-6E8A-4147-A177-3AD203B41FA5}">
                      <a16:colId xmlns:a16="http://schemas.microsoft.com/office/drawing/2014/main" val="4073580292"/>
                    </a:ext>
                  </a:extLst>
                </a:gridCol>
                <a:gridCol w="1369249">
                  <a:extLst>
                    <a:ext uri="{9D8B030D-6E8A-4147-A177-3AD203B41FA5}">
                      <a16:colId xmlns:a16="http://schemas.microsoft.com/office/drawing/2014/main" val="2909063657"/>
                    </a:ext>
                  </a:extLst>
                </a:gridCol>
                <a:gridCol w="1025750">
                  <a:extLst>
                    <a:ext uri="{9D8B030D-6E8A-4147-A177-3AD203B41FA5}">
                      <a16:colId xmlns:a16="http://schemas.microsoft.com/office/drawing/2014/main" val="357874917"/>
                    </a:ext>
                  </a:extLst>
                </a:gridCol>
              </a:tblGrid>
              <a:tr h="653524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Activity</a:t>
                      </a:r>
                      <a:endParaRPr lang="en-US" sz="13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Deliverable</a:t>
                      </a:r>
                      <a:endParaRPr lang="en-US" sz="13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Original Expected Deadline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Status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New</a:t>
                      </a:r>
                    </a:p>
                    <a:p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Deadline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297174"/>
                  </a:ext>
                </a:extLst>
              </a:tr>
              <a:tr h="464728">
                <a:tc>
                  <a:txBody>
                    <a:bodyPr/>
                    <a:lstStyle/>
                    <a:p>
                      <a:r>
                        <a:rPr lang="en-US" sz="1300" dirty="0"/>
                        <a:t>Min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Collect images of cleaning station and annotate </a:t>
                      </a:r>
                    </a:p>
                    <a:p>
                      <a:endParaRPr lang="en-US" sz="13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Annotated cleaning station dataset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3/1</a:t>
                      </a:r>
                      <a:endParaRPr lang="en-US" sz="13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Completed</a:t>
                      </a:r>
                    </a:p>
                    <a:p>
                      <a:r>
                        <a:rPr lang="en-US" sz="1300" dirty="0"/>
                        <a:t>(Delayed)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n/a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4454831"/>
                  </a:ext>
                </a:extLst>
              </a:tr>
              <a:tr h="653524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Implement image processing method for cleaning station</a:t>
                      </a:r>
                    </a:p>
                    <a:p>
                      <a:endParaRPr lang="en-US" sz="13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Functioning image processing based code and high quality documentation in a wiki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3/15</a:t>
                      </a:r>
                    </a:p>
                    <a:p>
                      <a:endParaRPr lang="en-US" sz="13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Functional but Missing Documentation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4/5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829188"/>
                  </a:ext>
                </a:extLst>
              </a:tr>
              <a:tr h="84231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Develop and train a neural network on the cleaning station dataset</a:t>
                      </a:r>
                    </a:p>
                    <a:p>
                      <a:endParaRPr lang="en-US" sz="13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Trained parameters of a neural network classifier, along with code and high quality documentation in a wiki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3/18</a:t>
                      </a:r>
                    </a:p>
                    <a:p>
                      <a:endParaRPr lang="en-US" sz="13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Functional but Missing Documentation</a:t>
                      </a:r>
                    </a:p>
                    <a:p>
                      <a:endParaRPr lang="en-US" sz="13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4/5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837442"/>
                  </a:ext>
                </a:extLst>
              </a:tr>
              <a:tr h="1031115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Integrate both with the rest of the system using ROS</a:t>
                      </a:r>
                    </a:p>
                    <a:p>
                      <a:endParaRPr lang="en-US" sz="13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Working ROS services which can be successfully interfaced with from the robot control computer, and thorough documentation for how to use them in a wiki page</a:t>
                      </a:r>
                    </a:p>
                    <a:p>
                      <a:endParaRPr lang="en-US" sz="13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3/22</a:t>
                      </a:r>
                      <a:endParaRPr lang="en-US" sz="13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In Progress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4/5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485327"/>
                  </a:ext>
                </a:extLst>
              </a:tr>
              <a:tr h="653524">
                <a:tc>
                  <a:txBody>
                    <a:bodyPr/>
                    <a:lstStyle/>
                    <a:p>
                      <a:r>
                        <a:rPr lang="en-US" sz="1300" dirty="0"/>
                        <a:t>Expected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Repeat for gripper cleaning</a:t>
                      </a:r>
                    </a:p>
                    <a:p>
                      <a:endParaRPr lang="en-US" sz="13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Same deliverables as for turntable cleaning station.</a:t>
                      </a:r>
                    </a:p>
                    <a:p>
                      <a:endParaRPr lang="en-US" sz="13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4/7</a:t>
                      </a:r>
                      <a:endParaRPr lang="en-US" sz="13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In Progress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4/14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4582520"/>
                  </a:ext>
                </a:extLst>
              </a:tr>
              <a:tr h="464728">
                <a:tc>
                  <a:txBody>
                    <a:bodyPr/>
                    <a:lstStyle/>
                    <a:p>
                      <a:r>
                        <a:rPr lang="en-US" sz="1300" dirty="0"/>
                        <a:t>Max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Discuss with hardware team about collecting exudate data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Plan for collecting exudate ground truth data</a:t>
                      </a:r>
                    </a:p>
                    <a:p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4/1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Completed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n/a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278317"/>
                  </a:ext>
                </a:extLst>
              </a:tr>
              <a:tr h="84231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Repeat for exudate volume estimation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Same deliverables as for previous two tasks.</a:t>
                      </a:r>
                    </a:p>
                    <a:p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5/1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Won’t reach full maximum deliverable in time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5/1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3256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4757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2F74B-2228-48B5-AB44-90456C8E4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884" y="-239231"/>
            <a:ext cx="10515600" cy="1325563"/>
          </a:xfrm>
        </p:spPr>
        <p:txBody>
          <a:bodyPr/>
          <a:lstStyle/>
          <a:p>
            <a:r>
              <a:rPr lang="en-US" dirty="0"/>
              <a:t>Dependencies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F0DE3A3-15B2-4CAE-8A7E-17A7044139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8439551"/>
              </p:ext>
            </p:extLst>
          </p:nvPr>
        </p:nvGraphicFramePr>
        <p:xfrm>
          <a:off x="944524" y="754910"/>
          <a:ext cx="10142574" cy="5542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0429">
                  <a:extLst>
                    <a:ext uri="{9D8B030D-6E8A-4147-A177-3AD203B41FA5}">
                      <a16:colId xmlns:a16="http://schemas.microsoft.com/office/drawing/2014/main" val="4207643919"/>
                    </a:ext>
                  </a:extLst>
                </a:gridCol>
                <a:gridCol w="1690429">
                  <a:extLst>
                    <a:ext uri="{9D8B030D-6E8A-4147-A177-3AD203B41FA5}">
                      <a16:colId xmlns:a16="http://schemas.microsoft.com/office/drawing/2014/main" val="3022541738"/>
                    </a:ext>
                  </a:extLst>
                </a:gridCol>
                <a:gridCol w="1690429">
                  <a:extLst>
                    <a:ext uri="{9D8B030D-6E8A-4147-A177-3AD203B41FA5}">
                      <a16:colId xmlns:a16="http://schemas.microsoft.com/office/drawing/2014/main" val="15302680"/>
                    </a:ext>
                  </a:extLst>
                </a:gridCol>
                <a:gridCol w="1690429">
                  <a:extLst>
                    <a:ext uri="{9D8B030D-6E8A-4147-A177-3AD203B41FA5}">
                      <a16:colId xmlns:a16="http://schemas.microsoft.com/office/drawing/2014/main" val="3062762070"/>
                    </a:ext>
                  </a:extLst>
                </a:gridCol>
                <a:gridCol w="1690429">
                  <a:extLst>
                    <a:ext uri="{9D8B030D-6E8A-4147-A177-3AD203B41FA5}">
                      <a16:colId xmlns:a16="http://schemas.microsoft.com/office/drawing/2014/main" val="4088088790"/>
                    </a:ext>
                  </a:extLst>
                </a:gridCol>
                <a:gridCol w="1690429">
                  <a:extLst>
                    <a:ext uri="{9D8B030D-6E8A-4147-A177-3AD203B41FA5}">
                      <a16:colId xmlns:a16="http://schemas.microsoft.com/office/drawing/2014/main" val="3748019482"/>
                    </a:ext>
                  </a:extLst>
                </a:gridCol>
              </a:tblGrid>
              <a:tr h="61844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Dependency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Contingency 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Planned Deadline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Hard Deadline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5776445"/>
                  </a:ext>
                </a:extLst>
              </a:tr>
              <a:tr h="397572">
                <a:tc>
                  <a:txBody>
                    <a:bodyPr/>
                    <a:lstStyle/>
                    <a:p>
                      <a:r>
                        <a:rPr lang="en-US" sz="1050" dirty="0"/>
                        <a:t>Continued access to GPU </a:t>
                      </a:r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GPU for training neural 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I have a very capable personal GPU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Ongoing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Ongoing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Currently have access to the Diva computer and personal GPU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571739"/>
                  </a:ext>
                </a:extLst>
              </a:tr>
              <a:tr h="706795">
                <a:tc>
                  <a:txBody>
                    <a:bodyPr/>
                    <a:lstStyle/>
                    <a:p>
                      <a:r>
                        <a:rPr lang="en-US" sz="1050" dirty="0"/>
                        <a:t>Cameras for collection of images of each task need to be mounted and integrated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To collect images for annotation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Use existing but less desirable views from the other existing cameras.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3/14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3/22 (for remaining camera)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Completed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008890"/>
                  </a:ext>
                </a:extLst>
              </a:tr>
              <a:tr h="1016018">
                <a:tc>
                  <a:txBody>
                    <a:bodyPr/>
                    <a:lstStyle/>
                    <a:p>
                      <a:r>
                        <a:rPr lang="en-US" sz="1050" dirty="0"/>
                        <a:t>Hardware team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/>
                        <a:t>300+ images of turntable cleaning station in progress with mosquitos. 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/>
                        <a:t>Begin working on the image processing methods for the other tasks while waiting for additional training data collection.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3/1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3/7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Delayed but completed slightly after the hard deadline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3890142"/>
                  </a:ext>
                </a:extLst>
              </a:tr>
              <a:tr h="17890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/>
                        <a:t>Hardware team</a:t>
                      </a:r>
                    </a:p>
                    <a:p>
                      <a:endParaRPr lang="en-US" sz="1050" dirty="0"/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300+ images of gripper cleaning in progress with mosquitos.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u="sng" dirty="0"/>
                        <a:t>Small Delay</a:t>
                      </a:r>
                      <a:r>
                        <a:rPr lang="en-US" sz="1050" u="none" dirty="0"/>
                        <a:t>: B</a:t>
                      </a:r>
                      <a:r>
                        <a:rPr lang="en-US" sz="1050" dirty="0"/>
                        <a:t>egin working “out of order” on the image annotation and image processing for the exudate estimation task</a:t>
                      </a:r>
                    </a:p>
                    <a:p>
                      <a:endParaRPr lang="en-US" sz="1050" u="none" dirty="0"/>
                    </a:p>
                    <a:p>
                      <a:r>
                        <a:rPr lang="en-US" sz="1050" u="none" dirty="0"/>
                        <a:t>L</a:t>
                      </a:r>
                      <a:r>
                        <a:rPr lang="en-US" sz="1050" u="sng" dirty="0"/>
                        <a:t>ong Delay or Expected Failure</a:t>
                      </a:r>
                      <a:r>
                        <a:rPr lang="en-US" sz="1050" u="none" dirty="0"/>
                        <a:t>: Change from the gripper cleaning task to one of the are many remaining vision tasks </a:t>
                      </a:r>
                      <a:endParaRPr lang="en-US" sz="105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3/14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3/22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Completed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495778"/>
                  </a:ext>
                </a:extLst>
              </a:tr>
              <a:tr h="706795">
                <a:tc>
                  <a:txBody>
                    <a:bodyPr/>
                    <a:lstStyle/>
                    <a:p>
                      <a:r>
                        <a:rPr lang="en-US" sz="1050" dirty="0"/>
                        <a:t>Hardware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Method for ground truth collection of mosquito exudate volume for training images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Abandon neural network approach and only do image processing for this 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3/15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4/1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Discussion completed however the neural network approach needs to be abandoned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9862083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0240A5-3D92-4060-9F84-268650E08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4C832C-6B5A-4809-A288-62D46F911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094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48DA7-3A8D-4785-8B6E-74F7CD6B3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636FC-8AAF-403C-BDAE-D9A3498D1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Weekly Monday meetings with the entire mosquito project team</a:t>
            </a:r>
          </a:p>
          <a:p>
            <a:r>
              <a:rPr lang="en-US" dirty="0"/>
              <a:t>Additional meetings as needed with the Vision team (likely approximately weekly)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9B2ED7-EAA7-4F72-9B54-74C6CF4B6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1EF7E6-E08E-4ADD-88DC-CD7F59207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051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BC28A-B2DA-42D9-9277-C6B03CEEF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6331"/>
          </a:xfrm>
        </p:spPr>
        <p:txBody>
          <a:bodyPr>
            <a:normAutofit/>
          </a:bodyPr>
          <a:lstStyle/>
          <a:p>
            <a:r>
              <a:rPr lang="en-US" sz="3200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C4FD0-8207-4BCD-B8EE-E27099063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659" y="4628666"/>
            <a:ext cx="7903441" cy="52016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[6]  </a:t>
            </a:r>
            <a:r>
              <a:rPr lang="en-US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WHO, 2019. </a:t>
            </a:r>
            <a:r>
              <a:rPr lang="en-US" sz="1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World Malaria Report 2017</a:t>
            </a:r>
            <a:r>
              <a:rPr lang="en-US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Geneva, Switzerland: World Health Organization.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[7] 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Jongo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Said A., Seif A.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Shekalaghe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LW Preston Church, Adam J. Ruben, Tobias Schindler, Isabelle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Zenklusen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Tobias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Rutishauser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et al. "Safety, immunogenicity, and protective efficacy against controlled human malaria infection of Plasmodium falciparum sporozoite vaccine in Tanzanian adults." 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American journal of tropical medicine and hygiene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99, no. 2 (2018): 338-349.</a:t>
            </a:r>
            <a:endParaRPr lang="en-US" sz="1400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[8]   </a:t>
            </a:r>
            <a:r>
              <a:rPr lang="en-US" sz="1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Sanaria</a:t>
            </a:r>
            <a:r>
              <a:rPr lang="en-US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Sanaria.com.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111F68-3F20-47B7-B481-52B8E9C15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BE2791-D532-4344-B006-F0D4E4EC8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7FF475-497F-411E-B444-5D0B9505E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51275"/>
            <a:ext cx="7835900" cy="370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22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0C4BA-583A-484D-B123-C247DF2AF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Backgound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9B2946-194B-464D-8AEE-7D8AEC27E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F8348F-7F73-4513-87F0-3F12C1E6E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2</a:t>
            </a:fld>
            <a:endParaRPr lang="en-US"/>
          </a:p>
        </p:txBody>
      </p:sp>
      <p:sp>
        <p:nvSpPr>
          <p:cNvPr id="6" name="AutoShape 4" descr="Image result for vaccine">
            <a:extLst>
              <a:ext uri="{FF2B5EF4-FFF2-40B4-BE49-F238E27FC236}">
                <a16:creationId xmlns:a16="http://schemas.microsoft.com/office/drawing/2014/main" id="{B97D936D-FFFB-42D9-8B35-3CAC132FDBFC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400" dirty="0" err="1"/>
              <a:t>Sanaria</a:t>
            </a:r>
            <a:r>
              <a:rPr lang="en-US" sz="2400" dirty="0"/>
              <a:t> has developed practical and effective malaria vaccines which could be critical in the global fight against malaria [2] [3]</a:t>
            </a:r>
          </a:p>
          <a:p>
            <a:r>
              <a:rPr lang="en-US" sz="2400" dirty="0"/>
              <a:t>Currently, production of malaria vaccine is heavily bottlenecked by manual extraction of mosquito salivary glands</a:t>
            </a:r>
          </a:p>
          <a:p>
            <a:r>
              <a:rPr lang="en-US" sz="2400" dirty="0"/>
              <a:t>Ongoing development of an automated robot system for the mosquito salivary gland extraction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99947F-FE47-4ADE-B313-5C88D3E11D6C}"/>
              </a:ext>
            </a:extLst>
          </p:cNvPr>
          <p:cNvSpPr txBox="1"/>
          <p:nvPr/>
        </p:nvSpPr>
        <p:spPr>
          <a:xfrm>
            <a:off x="10411872" y="5331070"/>
            <a:ext cx="1661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[7] </a:t>
            </a:r>
            <a:r>
              <a:rPr lang="en-US" sz="1400" i="1" dirty="0" err="1"/>
              <a:t>Jongo</a:t>
            </a:r>
            <a:r>
              <a:rPr lang="en-US" sz="1400" i="1" dirty="0"/>
              <a:t> et al. 2018</a:t>
            </a:r>
          </a:p>
          <a:p>
            <a:r>
              <a:rPr lang="en-US" sz="1400" i="1" dirty="0"/>
              <a:t>[8] </a:t>
            </a:r>
            <a:r>
              <a:rPr lang="en-US" sz="1400" i="1" dirty="0" err="1"/>
              <a:t>Sanaria</a:t>
            </a:r>
            <a:endParaRPr lang="en-US" sz="1400" i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8F49402-518C-42EF-97D1-4BCDE09E5763}"/>
              </a:ext>
            </a:extLst>
          </p:cNvPr>
          <p:cNvGrpSpPr/>
          <p:nvPr/>
        </p:nvGrpSpPr>
        <p:grpSpPr>
          <a:xfrm>
            <a:off x="8744300" y="149986"/>
            <a:ext cx="2475799" cy="1325564"/>
            <a:chOff x="8608559" y="3257505"/>
            <a:chExt cx="3483370" cy="1865026"/>
          </a:xfrm>
        </p:grpSpPr>
        <p:pic>
          <p:nvPicPr>
            <p:cNvPr id="2056" name="Picture 8" descr="Image result for vaccine">
              <a:extLst>
                <a:ext uri="{FF2B5EF4-FFF2-40B4-BE49-F238E27FC236}">
                  <a16:creationId xmlns:a16="http://schemas.microsoft.com/office/drawing/2014/main" id="{D98697B3-D426-47BD-9CF4-D4198BD6D6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524" b="90000" l="7750" r="95167">
                          <a14:foregroundMark x1="6500" y1="81270" x2="7833" y2="88889"/>
                          <a14:foregroundMark x1="7833" y1="88889" x2="7833" y2="80317"/>
                          <a14:foregroundMark x1="7833" y1="80317" x2="8667" y2="79524"/>
                          <a14:foregroundMark x1="51083" y1="53492" x2="57083" y2="46667"/>
                          <a14:foregroundMark x1="89167" y1="14444" x2="95167" y2="9524"/>
                          <a14:foregroundMark x1="56417" y1="39365" x2="79917" y2="22063"/>
                          <a14:foregroundMark x1="24750" y1="56984" x2="24500" y2="55079"/>
                          <a14:foregroundMark x1="29833" y1="78413" x2="30167" y2="79841"/>
                          <a14:foregroundMark x1="57833" y1="35714" x2="55167" y2="360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8559" y="3257505"/>
              <a:ext cx="3483370" cy="1828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6C16338-9AA0-4F70-91D4-D472E19578A3}"/>
                </a:ext>
              </a:extLst>
            </p:cNvPr>
            <p:cNvSpPr txBox="1"/>
            <p:nvPr/>
          </p:nvSpPr>
          <p:spPr>
            <a:xfrm>
              <a:off x="9808814" y="4860921"/>
              <a:ext cx="90762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image: CNET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3DE108E-F6CC-41CC-8A6D-E5FDC11A0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333" y="4173556"/>
            <a:ext cx="1661673" cy="19174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D637A23-00D6-46E5-9824-FFC564A39A39}"/>
              </a:ext>
            </a:extLst>
          </p:cNvPr>
          <p:cNvSpPr txBox="1"/>
          <p:nvPr/>
        </p:nvSpPr>
        <p:spPr>
          <a:xfrm>
            <a:off x="1516235" y="6062482"/>
            <a:ext cx="8258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image: JHU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2982E2-6C32-4CEB-891E-E5F5085A3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9725" y="4123829"/>
            <a:ext cx="3634925" cy="20169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6EBF7B-FA22-482A-9DA9-EA8B00F6DB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0386" y="4119980"/>
            <a:ext cx="3520428" cy="20169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0CE5979-CD7F-40E6-9FF0-684E0458287E}"/>
              </a:ext>
            </a:extLst>
          </p:cNvPr>
          <p:cNvSpPr txBox="1"/>
          <p:nvPr/>
        </p:nvSpPr>
        <p:spPr>
          <a:xfrm>
            <a:off x="10377800" y="5898798"/>
            <a:ext cx="165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All Images from JHU</a:t>
            </a:r>
          </a:p>
          <a:p>
            <a:r>
              <a:rPr lang="en-US" sz="1400" i="1" dirty="0"/>
              <a:t>except where noted</a:t>
            </a:r>
          </a:p>
        </p:txBody>
      </p:sp>
    </p:spTree>
    <p:extLst>
      <p:ext uri="{BB962C8B-B14F-4D97-AF65-F5344CB8AC3E}">
        <p14:creationId xmlns:p14="http://schemas.microsoft.com/office/powerpoint/2010/main" val="3855059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0796F-3996-4736-B358-F72FB6651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363DC-BD86-40FF-85E4-5C183590F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Implement vision algorithms with both machine learning and conventional image processing:</a:t>
            </a:r>
          </a:p>
          <a:p>
            <a:r>
              <a:rPr lang="en-US" dirty="0"/>
              <a:t>Tasks are:</a:t>
            </a:r>
          </a:p>
          <a:p>
            <a:pPr lvl="2"/>
            <a:r>
              <a:rPr lang="en-US" dirty="0"/>
              <a:t>Check if turntable cleaning was successful at the cleaning station</a:t>
            </a:r>
          </a:p>
          <a:p>
            <a:pPr lvl="2"/>
            <a:r>
              <a:rPr lang="en-US" dirty="0"/>
              <a:t>Check if gripper has mosquito parts stuck to it</a:t>
            </a:r>
          </a:p>
          <a:p>
            <a:pPr lvl="2"/>
            <a:r>
              <a:rPr lang="en-US" dirty="0"/>
              <a:t>Estimate the volume of the mosquito extrudate</a:t>
            </a:r>
          </a:p>
          <a:p>
            <a:r>
              <a:rPr lang="en-US" dirty="0"/>
              <a:t>Integrate these algorithms with the current system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B078B4-5265-4746-B1A3-E4DD85749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309978-B63C-4AAB-804F-D100D4D31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FACC6D-3957-4713-BFE4-2A4EDAA395CC}"/>
              </a:ext>
            </a:extLst>
          </p:cNvPr>
          <p:cNvSpPr txBox="1"/>
          <p:nvPr/>
        </p:nvSpPr>
        <p:spPr>
          <a:xfrm>
            <a:off x="10377800" y="5898798"/>
            <a:ext cx="165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All Images from JHU</a:t>
            </a:r>
          </a:p>
          <a:p>
            <a:r>
              <a:rPr lang="en-US" sz="1400" i="1" dirty="0"/>
              <a:t>except where noted</a:t>
            </a:r>
          </a:p>
        </p:txBody>
      </p:sp>
    </p:spTree>
    <p:extLst>
      <p:ext uri="{BB962C8B-B14F-4D97-AF65-F5344CB8AC3E}">
        <p14:creationId xmlns:p14="http://schemas.microsoft.com/office/powerpoint/2010/main" val="409507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93EB7-1621-4966-8E50-66DA9FBF9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Setup / Demonstration</a:t>
            </a:r>
          </a:p>
        </p:txBody>
      </p:sp>
      <p:pic>
        <p:nvPicPr>
          <p:cNvPr id="6" name="squeezeside_210321-15_19_43-595">
            <a:hlinkClick r:id="" action="ppaction://media"/>
            <a:extLst>
              <a:ext uri="{FF2B5EF4-FFF2-40B4-BE49-F238E27FC236}">
                <a16:creationId xmlns:a16="http://schemas.microsoft.com/office/drawing/2014/main" id="{C7A681BF-3339-4D17-9F04-6969829BFF4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08349" y="2144994"/>
            <a:ext cx="4114800" cy="308581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1CE8B5-3DD5-4C1B-AEE3-A0B860509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258F0A-7075-411F-A419-A692B05E5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4</a:t>
            </a:fld>
            <a:endParaRPr lang="en-US"/>
          </a:p>
        </p:txBody>
      </p:sp>
      <p:pic>
        <p:nvPicPr>
          <p:cNvPr id="7" name="overhead_210326-15_24_4-596">
            <a:hlinkClick r:id="" action="ppaction://media"/>
            <a:extLst>
              <a:ext uri="{FF2B5EF4-FFF2-40B4-BE49-F238E27FC236}">
                <a16:creationId xmlns:a16="http://schemas.microsoft.com/office/drawing/2014/main" id="{B8944E23-9287-4080-AD6E-D427A3E43C8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1350" y="2144713"/>
            <a:ext cx="2320925" cy="3089731"/>
          </a:xfrm>
          <a:prstGeom prst="rect">
            <a:avLst/>
          </a:prstGeom>
        </p:spPr>
      </p:pic>
      <p:pic>
        <p:nvPicPr>
          <p:cNvPr id="8" name="cleaning_210220-11_32_5-758">
            <a:hlinkClick r:id="" action="ppaction://media"/>
            <a:extLst>
              <a:ext uri="{FF2B5EF4-FFF2-40B4-BE49-F238E27FC236}">
                <a16:creationId xmlns:a16="http://schemas.microsoft.com/office/drawing/2014/main" id="{FE582B9C-9A64-44AD-A823-A43C8A3346C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69224" y="2144713"/>
            <a:ext cx="4114800" cy="3086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96DFD5-8429-4342-B170-E0617949DC93}"/>
              </a:ext>
            </a:extLst>
          </p:cNvPr>
          <p:cNvSpPr txBox="1"/>
          <p:nvPr/>
        </p:nvSpPr>
        <p:spPr>
          <a:xfrm>
            <a:off x="1012268" y="5319137"/>
            <a:ext cx="1579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Cutting Station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DFF443-FC24-41DF-A1CC-0CCF199AB625}"/>
              </a:ext>
            </a:extLst>
          </p:cNvPr>
          <p:cNvSpPr txBox="1"/>
          <p:nvPr/>
        </p:nvSpPr>
        <p:spPr>
          <a:xfrm>
            <a:off x="4576205" y="5315787"/>
            <a:ext cx="1852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Squeezing Station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016292-6204-4206-B2F3-C7DF1DE0F939}"/>
              </a:ext>
            </a:extLst>
          </p:cNvPr>
          <p:cNvSpPr txBox="1"/>
          <p:nvPr/>
        </p:nvSpPr>
        <p:spPr>
          <a:xfrm>
            <a:off x="8900312" y="5315506"/>
            <a:ext cx="1707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Cleaning Station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7EF0A0-4913-4922-A279-38D90294442D}"/>
              </a:ext>
            </a:extLst>
          </p:cNvPr>
          <p:cNvSpPr txBox="1"/>
          <p:nvPr/>
        </p:nvSpPr>
        <p:spPr>
          <a:xfrm>
            <a:off x="10377800" y="5898798"/>
            <a:ext cx="165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All Images from JHU</a:t>
            </a:r>
          </a:p>
          <a:p>
            <a:r>
              <a:rPr lang="en-US" sz="1400" i="1" dirty="0"/>
              <a:t>except where noted</a:t>
            </a:r>
          </a:p>
        </p:txBody>
      </p:sp>
    </p:spTree>
    <p:extLst>
      <p:ext uri="{BB962C8B-B14F-4D97-AF65-F5344CB8AC3E}">
        <p14:creationId xmlns:p14="http://schemas.microsoft.com/office/powerpoint/2010/main" val="262551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1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8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E9E0A-49DF-40A8-AE3A-53EB3EC88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vision algorithms will be integrated with the existing system through the use of ROS Services.</a:t>
            </a:r>
          </a:p>
          <a:p>
            <a:pPr lvl="1"/>
            <a:r>
              <a:rPr lang="en-US" dirty="0"/>
              <a:t>ROS Service will be implemented in C++</a:t>
            </a:r>
          </a:p>
          <a:p>
            <a:pPr marL="457200" lvl="1" indent="0">
              <a:buNone/>
            </a:pPr>
            <a:r>
              <a:rPr lang="en-US" dirty="0"/>
              <a:t>   for OpenCV and Python for </a:t>
            </a:r>
            <a:r>
              <a:rPr lang="en-US" dirty="0" err="1"/>
              <a:t>PyTorch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621213-BCAE-4917-992E-EC04E2472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D37425-7FB7-4AFC-88C5-65FA208CD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5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388EBF7-D1CC-49CB-801B-4C018FABA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System Integration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09B32C6-830C-4D1E-9617-5A53DA9D906A}"/>
              </a:ext>
            </a:extLst>
          </p:cNvPr>
          <p:cNvSpPr/>
          <p:nvPr/>
        </p:nvSpPr>
        <p:spPr>
          <a:xfrm>
            <a:off x="838202" y="3664861"/>
            <a:ext cx="914400" cy="914400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Camera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2B047FB-CC45-4E21-8B0B-F38EFBBA1771}"/>
              </a:ext>
            </a:extLst>
          </p:cNvPr>
          <p:cNvSpPr/>
          <p:nvPr/>
        </p:nvSpPr>
        <p:spPr>
          <a:xfrm>
            <a:off x="2894077" y="4304156"/>
            <a:ext cx="1298448" cy="914400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Robot System</a:t>
            </a:r>
          </a:p>
          <a:p>
            <a:pPr algn="ctr"/>
            <a:r>
              <a:rPr lang="en-US" sz="1400" dirty="0"/>
              <a:t>Computer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294564-E447-46F5-98B7-6357B4905B60}"/>
              </a:ext>
            </a:extLst>
          </p:cNvPr>
          <p:cNvSpPr/>
          <p:nvPr/>
        </p:nvSpPr>
        <p:spPr>
          <a:xfrm>
            <a:off x="6345937" y="4304156"/>
            <a:ext cx="1298448" cy="914400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Vision Computer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9B32EC8-64E3-470D-8453-376169269F2E}"/>
              </a:ext>
            </a:extLst>
          </p:cNvPr>
          <p:cNvCxnSpPr>
            <a:cxnSpLocks/>
            <a:stCxn id="7" idx="6"/>
          </p:cNvCxnSpPr>
          <p:nvPr/>
        </p:nvCxnSpPr>
        <p:spPr>
          <a:xfrm>
            <a:off x="1752602" y="4122061"/>
            <a:ext cx="1162167" cy="2581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3BABB58-727A-4F49-BF83-490D0EB571D4}"/>
              </a:ext>
            </a:extLst>
          </p:cNvPr>
          <p:cNvCxnSpPr>
            <a:cxnSpLocks/>
          </p:cNvCxnSpPr>
          <p:nvPr/>
        </p:nvCxnSpPr>
        <p:spPr>
          <a:xfrm>
            <a:off x="4192525" y="4419123"/>
            <a:ext cx="215341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68E2EA9-86DE-4C75-9BDB-F2A83FA7F64C}"/>
              </a:ext>
            </a:extLst>
          </p:cNvPr>
          <p:cNvCxnSpPr>
            <a:cxnSpLocks/>
          </p:cNvCxnSpPr>
          <p:nvPr/>
        </p:nvCxnSpPr>
        <p:spPr>
          <a:xfrm flipV="1">
            <a:off x="7601713" y="3934020"/>
            <a:ext cx="1881671" cy="4147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8C710FB-FF81-4078-ADD6-2A6F12ADA052}"/>
              </a:ext>
            </a:extLst>
          </p:cNvPr>
          <p:cNvCxnSpPr>
            <a:cxnSpLocks/>
          </p:cNvCxnSpPr>
          <p:nvPr/>
        </p:nvCxnSpPr>
        <p:spPr>
          <a:xfrm flipV="1">
            <a:off x="7601713" y="3590067"/>
            <a:ext cx="524256" cy="7586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D61F3F5-283C-4F30-B205-EB847909DA01}"/>
              </a:ext>
            </a:extLst>
          </p:cNvPr>
          <p:cNvSpPr/>
          <p:nvPr/>
        </p:nvSpPr>
        <p:spPr>
          <a:xfrm>
            <a:off x="8130730" y="2991721"/>
            <a:ext cx="914400" cy="914400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PyTorch</a:t>
            </a:r>
            <a:endParaRPr lang="en-US" sz="16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C3CE9DF-F093-4C35-B1BD-B0D0F833CD98}"/>
              </a:ext>
            </a:extLst>
          </p:cNvPr>
          <p:cNvSpPr/>
          <p:nvPr/>
        </p:nvSpPr>
        <p:spPr>
          <a:xfrm>
            <a:off x="9303184" y="2991721"/>
            <a:ext cx="914400" cy="914400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OpenCV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37C63FF-061F-498E-8725-FA3C16382CCF}"/>
              </a:ext>
            </a:extLst>
          </p:cNvPr>
          <p:cNvSpPr/>
          <p:nvPr/>
        </p:nvSpPr>
        <p:spPr>
          <a:xfrm>
            <a:off x="9296401" y="4898523"/>
            <a:ext cx="914400" cy="914400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Compare and Validate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E5A9B42-D3EF-4E9F-9555-62F8FF14779D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8587930" y="3906121"/>
            <a:ext cx="972965" cy="9749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03EE6BE-A715-4AE4-8E53-ACE89394F689}"/>
              </a:ext>
            </a:extLst>
          </p:cNvPr>
          <p:cNvCxnSpPr>
            <a:stCxn id="25" idx="2"/>
            <a:endCxn id="27" idx="0"/>
          </p:cNvCxnSpPr>
          <p:nvPr/>
        </p:nvCxnSpPr>
        <p:spPr>
          <a:xfrm flipH="1">
            <a:off x="9753601" y="3906121"/>
            <a:ext cx="6783" cy="9924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1FB7CBA-EB44-4B71-A774-64173897AC65}"/>
              </a:ext>
            </a:extLst>
          </p:cNvPr>
          <p:cNvCxnSpPr>
            <a:cxnSpLocks/>
            <a:stCxn id="27" idx="1"/>
          </p:cNvCxnSpPr>
          <p:nvPr/>
        </p:nvCxnSpPr>
        <p:spPr>
          <a:xfrm flipH="1" flipV="1">
            <a:off x="7644385" y="4840116"/>
            <a:ext cx="1652016" cy="5156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6A12254-137E-4470-AB54-DC1D6C0AC0DC}"/>
              </a:ext>
            </a:extLst>
          </p:cNvPr>
          <p:cNvCxnSpPr/>
          <p:nvPr/>
        </p:nvCxnSpPr>
        <p:spPr>
          <a:xfrm flipH="1">
            <a:off x="4192525" y="5101875"/>
            <a:ext cx="215341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D2600583-A8BC-42AC-A390-29216ED3B31D}"/>
              </a:ext>
            </a:extLst>
          </p:cNvPr>
          <p:cNvSpPr/>
          <p:nvPr/>
        </p:nvSpPr>
        <p:spPr>
          <a:xfrm>
            <a:off x="832105" y="5019548"/>
            <a:ext cx="914400" cy="914400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Actuators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A5B3DEF-47F2-4E08-94DD-F02479913E24}"/>
              </a:ext>
            </a:extLst>
          </p:cNvPr>
          <p:cNvCxnSpPr>
            <a:cxnSpLocks/>
            <a:endCxn id="41" idx="6"/>
          </p:cNvCxnSpPr>
          <p:nvPr/>
        </p:nvCxnSpPr>
        <p:spPr>
          <a:xfrm flipH="1">
            <a:off x="1746505" y="5116567"/>
            <a:ext cx="1147572" cy="3601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C819EE6E-6212-4144-898C-2DD19BAC4E87}"/>
              </a:ext>
            </a:extLst>
          </p:cNvPr>
          <p:cNvSpPr txBox="1"/>
          <p:nvPr/>
        </p:nvSpPr>
        <p:spPr>
          <a:xfrm>
            <a:off x="4566785" y="4195245"/>
            <a:ext cx="1432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Ros Service Request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6ADA2AC-6066-41B9-8A9C-889B38B04274}"/>
              </a:ext>
            </a:extLst>
          </p:cNvPr>
          <p:cNvSpPr/>
          <p:nvPr/>
        </p:nvSpPr>
        <p:spPr>
          <a:xfrm>
            <a:off x="4424173" y="4195245"/>
            <a:ext cx="1694688" cy="11399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E729113-A76B-4DC3-9842-91F60EFAB94F}"/>
              </a:ext>
            </a:extLst>
          </p:cNvPr>
          <p:cNvSpPr txBox="1"/>
          <p:nvPr/>
        </p:nvSpPr>
        <p:spPr>
          <a:xfrm rot="20909157">
            <a:off x="8028593" y="392747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</a:t>
            </a:r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09DFBD7-56F0-420E-8597-A04DF6C5099C}"/>
              </a:ext>
            </a:extLst>
          </p:cNvPr>
          <p:cNvSpPr txBox="1"/>
          <p:nvPr/>
        </p:nvSpPr>
        <p:spPr>
          <a:xfrm>
            <a:off x="4554593" y="4881048"/>
            <a:ext cx="1525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Ros Service Response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2A8690-6013-494D-9F7C-B9850C865EEB}"/>
              </a:ext>
            </a:extLst>
          </p:cNvPr>
          <p:cNvSpPr txBox="1"/>
          <p:nvPr/>
        </p:nvSpPr>
        <p:spPr>
          <a:xfrm>
            <a:off x="4772203" y="3891686"/>
            <a:ext cx="994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Network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FDFAE4-439C-450A-B5D8-45336EE1C834}"/>
              </a:ext>
            </a:extLst>
          </p:cNvPr>
          <p:cNvSpPr txBox="1"/>
          <p:nvPr/>
        </p:nvSpPr>
        <p:spPr>
          <a:xfrm rot="1047712">
            <a:off x="8123646" y="4872717"/>
            <a:ext cx="846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final result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A0AE017-5369-4279-A079-1E52B57F7A69}"/>
              </a:ext>
            </a:extLst>
          </p:cNvPr>
          <p:cNvSpPr txBox="1"/>
          <p:nvPr/>
        </p:nvSpPr>
        <p:spPr>
          <a:xfrm rot="20551354">
            <a:off x="1909606" y="5058196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commands</a:t>
            </a:r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2269F24-DA4E-45F2-A4E9-4B2C0960FAAA}"/>
              </a:ext>
            </a:extLst>
          </p:cNvPr>
          <p:cNvSpPr txBox="1"/>
          <p:nvPr/>
        </p:nvSpPr>
        <p:spPr>
          <a:xfrm rot="18190295">
            <a:off x="7424278" y="365201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</a:t>
            </a:r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DAC7C37-2529-44BF-8D54-45043A646192}"/>
              </a:ext>
            </a:extLst>
          </p:cNvPr>
          <p:cNvSpPr txBox="1"/>
          <p:nvPr/>
        </p:nvSpPr>
        <p:spPr>
          <a:xfrm rot="711053">
            <a:off x="2083309" y="4061245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</a:t>
            </a:r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7A74FD1-9267-45FF-8425-A601542EFDF9}"/>
              </a:ext>
            </a:extLst>
          </p:cNvPr>
          <p:cNvSpPr txBox="1"/>
          <p:nvPr/>
        </p:nvSpPr>
        <p:spPr>
          <a:xfrm rot="2782694">
            <a:off x="8887503" y="4381892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output</a:t>
            </a:r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BCD7298-9439-459C-B19C-68B0E9384AF3}"/>
              </a:ext>
            </a:extLst>
          </p:cNvPr>
          <p:cNvSpPr txBox="1"/>
          <p:nvPr/>
        </p:nvSpPr>
        <p:spPr>
          <a:xfrm rot="5400000">
            <a:off x="9397715" y="4290686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output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2D99BCB-AC62-4416-BA82-B9ED0E7ED0EA}"/>
              </a:ext>
            </a:extLst>
          </p:cNvPr>
          <p:cNvSpPr txBox="1"/>
          <p:nvPr/>
        </p:nvSpPr>
        <p:spPr>
          <a:xfrm>
            <a:off x="10377800" y="5898798"/>
            <a:ext cx="165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All Images from JHU</a:t>
            </a:r>
          </a:p>
          <a:p>
            <a:r>
              <a:rPr lang="en-US" sz="1400" i="1" dirty="0"/>
              <a:t>except where noted</a:t>
            </a:r>
          </a:p>
        </p:txBody>
      </p:sp>
    </p:spTree>
    <p:extLst>
      <p:ext uri="{BB962C8B-B14F-4D97-AF65-F5344CB8AC3E}">
        <p14:creationId xmlns:p14="http://schemas.microsoft.com/office/powerpoint/2010/main" val="1574172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D1FCB-38D5-44E3-A86C-B2AA64CA3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-288925"/>
            <a:ext cx="10515600" cy="1325563"/>
          </a:xfrm>
        </p:spPr>
        <p:txBody>
          <a:bodyPr/>
          <a:lstStyle/>
          <a:p>
            <a:r>
              <a:rPr lang="en-US" dirty="0"/>
              <a:t>Deliverables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14BF65-7190-4AAA-BA74-974709A39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87F64F-49A8-4702-AEA3-6D85E96B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13" name="Table 23">
            <a:extLst>
              <a:ext uri="{FF2B5EF4-FFF2-40B4-BE49-F238E27FC236}">
                <a16:creationId xmlns:a16="http://schemas.microsoft.com/office/drawing/2014/main" id="{6852B689-C509-459B-9470-7235A633AE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1472395"/>
              </p:ext>
            </p:extLst>
          </p:nvPr>
        </p:nvGraphicFramePr>
        <p:xfrm>
          <a:off x="284163" y="668020"/>
          <a:ext cx="11590338" cy="588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1462">
                  <a:extLst>
                    <a:ext uri="{9D8B030D-6E8A-4147-A177-3AD203B41FA5}">
                      <a16:colId xmlns:a16="http://schemas.microsoft.com/office/drawing/2014/main" val="88325496"/>
                    </a:ext>
                  </a:extLst>
                </a:gridCol>
                <a:gridCol w="3777333">
                  <a:extLst>
                    <a:ext uri="{9D8B030D-6E8A-4147-A177-3AD203B41FA5}">
                      <a16:colId xmlns:a16="http://schemas.microsoft.com/office/drawing/2014/main" val="3434503774"/>
                    </a:ext>
                  </a:extLst>
                </a:gridCol>
                <a:gridCol w="3381799">
                  <a:extLst>
                    <a:ext uri="{9D8B030D-6E8A-4147-A177-3AD203B41FA5}">
                      <a16:colId xmlns:a16="http://schemas.microsoft.com/office/drawing/2014/main" val="2846495731"/>
                    </a:ext>
                  </a:extLst>
                </a:gridCol>
                <a:gridCol w="1044745">
                  <a:extLst>
                    <a:ext uri="{9D8B030D-6E8A-4147-A177-3AD203B41FA5}">
                      <a16:colId xmlns:a16="http://schemas.microsoft.com/office/drawing/2014/main" val="4073580292"/>
                    </a:ext>
                  </a:extLst>
                </a:gridCol>
                <a:gridCol w="1369249">
                  <a:extLst>
                    <a:ext uri="{9D8B030D-6E8A-4147-A177-3AD203B41FA5}">
                      <a16:colId xmlns:a16="http://schemas.microsoft.com/office/drawing/2014/main" val="2909063657"/>
                    </a:ext>
                  </a:extLst>
                </a:gridCol>
                <a:gridCol w="1025750">
                  <a:extLst>
                    <a:ext uri="{9D8B030D-6E8A-4147-A177-3AD203B41FA5}">
                      <a16:colId xmlns:a16="http://schemas.microsoft.com/office/drawing/2014/main" val="357874917"/>
                    </a:ext>
                  </a:extLst>
                </a:gridCol>
              </a:tblGrid>
              <a:tr h="653524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Activity</a:t>
                      </a:r>
                      <a:endParaRPr lang="en-US" sz="13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Deliverable</a:t>
                      </a:r>
                      <a:endParaRPr lang="en-US" sz="13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Original Expected Deadline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Status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New</a:t>
                      </a:r>
                    </a:p>
                    <a:p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Deadline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297174"/>
                  </a:ext>
                </a:extLst>
              </a:tr>
              <a:tr h="464728">
                <a:tc>
                  <a:txBody>
                    <a:bodyPr/>
                    <a:lstStyle/>
                    <a:p>
                      <a:r>
                        <a:rPr lang="en-US" sz="1300" dirty="0"/>
                        <a:t>Min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Collect images of cleaning station and annotate </a:t>
                      </a:r>
                    </a:p>
                    <a:p>
                      <a:endParaRPr lang="en-US" sz="13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Annotated cleaning station dataset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3/1</a:t>
                      </a:r>
                      <a:endParaRPr lang="en-US" sz="13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Completed</a:t>
                      </a:r>
                    </a:p>
                    <a:p>
                      <a:r>
                        <a:rPr lang="en-US" sz="1300" dirty="0"/>
                        <a:t>(Delayed)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n/a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4454831"/>
                  </a:ext>
                </a:extLst>
              </a:tr>
              <a:tr h="653524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Implement image processing method for cleaning station</a:t>
                      </a:r>
                    </a:p>
                    <a:p>
                      <a:endParaRPr lang="en-US" sz="13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Functioning image processing based code and high quality documentation in a wiki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3/15</a:t>
                      </a:r>
                    </a:p>
                    <a:p>
                      <a:endParaRPr lang="en-US" sz="13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Functional but Missing Documentation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4/5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829188"/>
                  </a:ext>
                </a:extLst>
              </a:tr>
              <a:tr h="84231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Develop and train a neural network on the cleaning station dataset</a:t>
                      </a:r>
                    </a:p>
                    <a:p>
                      <a:endParaRPr lang="en-US" sz="13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Trained parameters of a neural network classifier, along with code and high quality documentation in a wiki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3/18</a:t>
                      </a:r>
                    </a:p>
                    <a:p>
                      <a:endParaRPr lang="en-US" sz="13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Functional but Missing Documentation</a:t>
                      </a:r>
                    </a:p>
                    <a:p>
                      <a:endParaRPr lang="en-US" sz="13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4/5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837442"/>
                  </a:ext>
                </a:extLst>
              </a:tr>
              <a:tr h="1031115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Integrate both with the rest of the system using ROS</a:t>
                      </a:r>
                    </a:p>
                    <a:p>
                      <a:endParaRPr lang="en-US" sz="13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Working ROS services which can be successfully interfaced with from the robot control computer, and thorough documentation for how to use them in a wiki page</a:t>
                      </a:r>
                    </a:p>
                    <a:p>
                      <a:endParaRPr lang="en-US" sz="13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3/22</a:t>
                      </a:r>
                      <a:endParaRPr lang="en-US" sz="13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In Progress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4/7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485327"/>
                  </a:ext>
                </a:extLst>
              </a:tr>
              <a:tr h="653524">
                <a:tc>
                  <a:txBody>
                    <a:bodyPr/>
                    <a:lstStyle/>
                    <a:p>
                      <a:r>
                        <a:rPr lang="en-US" sz="1300" dirty="0"/>
                        <a:t>Expected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Repeat for gripper cleaning</a:t>
                      </a:r>
                    </a:p>
                    <a:p>
                      <a:endParaRPr lang="en-US" sz="13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Same deliverables as for turntable cleaning station.</a:t>
                      </a:r>
                    </a:p>
                    <a:p>
                      <a:endParaRPr lang="en-US" sz="13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4/7</a:t>
                      </a:r>
                      <a:endParaRPr lang="en-US" sz="13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In Progress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4/14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4582520"/>
                  </a:ext>
                </a:extLst>
              </a:tr>
              <a:tr h="464728">
                <a:tc>
                  <a:txBody>
                    <a:bodyPr/>
                    <a:lstStyle/>
                    <a:p>
                      <a:r>
                        <a:rPr lang="en-US" sz="1300" dirty="0"/>
                        <a:t>Max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Discuss with hardware team about collecting exudate data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Plan for collecting exudate ground truth data</a:t>
                      </a:r>
                    </a:p>
                    <a:p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4/1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Completed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n/a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278317"/>
                  </a:ext>
                </a:extLst>
              </a:tr>
              <a:tr h="84231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Repeat for exudate volume estimation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Same deliverables as for previous two tasks.</a:t>
                      </a:r>
                    </a:p>
                    <a:p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5/1</a:t>
                      </a:r>
                      <a:endParaRPr lang="en-US" sz="13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Won’t reach full maximum deliverable in time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5/1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3256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8751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Graphical user interface&#10;&#10;Description automatically generated">
            <a:extLst>
              <a:ext uri="{FF2B5EF4-FFF2-40B4-BE49-F238E27FC236}">
                <a16:creationId xmlns:a16="http://schemas.microsoft.com/office/drawing/2014/main" id="{1BC9792D-2565-4BB4-ACB2-C38891DAF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886" y="2993547"/>
            <a:ext cx="3606015" cy="29590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A36C45-6327-47D2-B4DC-8865EB5CE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– Dataset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7DAFF2-9981-451E-B5E9-F7EF3520B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486D2A-98EC-4B67-B98C-75E568DD1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7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67624B7-6A66-4EA0-9DA6-4E29D8406B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Cleaning Station Dataset</a:t>
            </a:r>
          </a:p>
          <a:p>
            <a:r>
              <a:rPr lang="en-US" dirty="0"/>
              <a:t>All images annotated</a:t>
            </a:r>
          </a:p>
          <a:p>
            <a:pPr lvl="1"/>
            <a:r>
              <a:rPr lang="en-US" dirty="0"/>
              <a:t>293 in total</a:t>
            </a:r>
          </a:p>
          <a:p>
            <a:endParaRPr lang="en-US" dirty="0"/>
          </a:p>
          <a:p>
            <a:r>
              <a:rPr lang="en-US" dirty="0"/>
              <a:t>Gripper Dataset</a:t>
            </a:r>
          </a:p>
          <a:p>
            <a:pPr lvl="1"/>
            <a:r>
              <a:rPr lang="en-US" dirty="0"/>
              <a:t>All images acquired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1758B6-55EF-40A2-A2BD-0238A0B0A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590" y="418280"/>
            <a:ext cx="1827379" cy="1827379"/>
          </a:xfrm>
          <a:prstGeom prst="rect">
            <a:avLst/>
          </a:prstGeom>
        </p:spPr>
      </p:pic>
      <p:pic>
        <p:nvPicPr>
          <p:cNvPr id="9" name="Picture 8" descr="A close-up of a car&#10;&#10;Description automatically generated with low confidence">
            <a:extLst>
              <a:ext uri="{FF2B5EF4-FFF2-40B4-BE49-F238E27FC236}">
                <a16:creationId xmlns:a16="http://schemas.microsoft.com/office/drawing/2014/main" id="{D4666D70-7524-497F-BEDE-66E8EA66B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612" y="418280"/>
            <a:ext cx="1827379" cy="1827379"/>
          </a:xfrm>
          <a:prstGeom prst="rect">
            <a:avLst/>
          </a:prstGeom>
        </p:spPr>
      </p:pic>
      <p:pic>
        <p:nvPicPr>
          <p:cNvPr id="16" name="Picture 15" descr="A close-up of a car's tire&#10;&#10;Description automatically generated with low confidence">
            <a:extLst>
              <a:ext uri="{FF2B5EF4-FFF2-40B4-BE49-F238E27FC236}">
                <a16:creationId xmlns:a16="http://schemas.microsoft.com/office/drawing/2014/main" id="{7F4755E1-8B1F-431C-88C2-53E43D8F3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101" y="418280"/>
            <a:ext cx="1827379" cy="1827379"/>
          </a:xfrm>
          <a:prstGeom prst="rect">
            <a:avLst/>
          </a:prstGeom>
        </p:spPr>
      </p:pic>
      <p:pic>
        <p:nvPicPr>
          <p:cNvPr id="18" name="Picture 17" descr="A picture containing indoor&#10;&#10;Description automatically generated">
            <a:extLst>
              <a:ext uri="{FF2B5EF4-FFF2-40B4-BE49-F238E27FC236}">
                <a16:creationId xmlns:a16="http://schemas.microsoft.com/office/drawing/2014/main" id="{8F827420-301E-4D83-8373-54972DF903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0" r="37698" b="79284"/>
          <a:stretch/>
        </p:blipFill>
        <p:spPr>
          <a:xfrm>
            <a:off x="7548903" y="3223276"/>
            <a:ext cx="1854533" cy="1827379"/>
          </a:xfrm>
          <a:prstGeom prst="rect">
            <a:avLst/>
          </a:prstGeom>
        </p:spPr>
      </p:pic>
      <p:pic>
        <p:nvPicPr>
          <p:cNvPr id="20" name="Picture 19" descr="A picture containing indoor&#10;&#10;Description automatically generated">
            <a:extLst>
              <a:ext uri="{FF2B5EF4-FFF2-40B4-BE49-F238E27FC236}">
                <a16:creationId xmlns:a16="http://schemas.microsoft.com/office/drawing/2014/main" id="{76B91D14-7EBE-498C-BC8E-9DE7202E32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7" r="38349" b="83938"/>
          <a:stretch/>
        </p:blipFill>
        <p:spPr>
          <a:xfrm>
            <a:off x="9680627" y="3223276"/>
            <a:ext cx="1950364" cy="182737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DAC0BD7-8609-40A2-93E7-4EB9326F5887}"/>
              </a:ext>
            </a:extLst>
          </p:cNvPr>
          <p:cNvSpPr txBox="1"/>
          <p:nvPr/>
        </p:nvSpPr>
        <p:spPr>
          <a:xfrm>
            <a:off x="10377800" y="5898798"/>
            <a:ext cx="165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All Images from JHU</a:t>
            </a:r>
          </a:p>
          <a:p>
            <a:r>
              <a:rPr lang="en-US" sz="1400" i="1" dirty="0"/>
              <a:t>except where noted</a:t>
            </a:r>
          </a:p>
        </p:txBody>
      </p:sp>
    </p:spTree>
    <p:extLst>
      <p:ext uri="{BB962C8B-B14F-4D97-AF65-F5344CB8AC3E}">
        <p14:creationId xmlns:p14="http://schemas.microsoft.com/office/powerpoint/2010/main" val="1744958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36C45-6327-47D2-B4DC-8865EB5CE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– Image Processing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7DAFF2-9981-451E-B5E9-F7EF3520B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486D2A-98EC-4B67-B98C-75E568DD1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8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67624B7-6A66-4EA0-9DA6-4E29D8406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1721"/>
            <a:ext cx="7315200" cy="4351338"/>
          </a:xfrm>
        </p:spPr>
        <p:txBody>
          <a:bodyPr/>
          <a:lstStyle/>
          <a:p>
            <a:r>
              <a:rPr lang="en-US" dirty="0"/>
              <a:t>Image Processing method is 98% accurate on the dataset.</a:t>
            </a:r>
          </a:p>
          <a:p>
            <a:r>
              <a:rPr lang="en-US" dirty="0"/>
              <a:t>Mosquitos Segmented by filtering/thresholding</a:t>
            </a:r>
          </a:p>
          <a:p>
            <a:pPr lvl="1"/>
            <a:r>
              <a:rPr lang="en-US" dirty="0"/>
              <a:t>Pixel count determines if slot is clean</a:t>
            </a:r>
          </a:p>
          <a:p>
            <a:pPr lvl="1"/>
            <a:endParaRPr lang="en-US" dirty="0"/>
          </a:p>
          <a:p>
            <a:r>
              <a:rPr lang="en-US" dirty="0"/>
              <a:t>Working on a registration method</a:t>
            </a:r>
          </a:p>
          <a:p>
            <a:pPr lvl="1"/>
            <a:r>
              <a:rPr lang="en-US" dirty="0"/>
              <a:t>Will improve robustness and accuracy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AD9FCA-6D0E-458B-A596-B756BC228D06}"/>
              </a:ext>
            </a:extLst>
          </p:cNvPr>
          <p:cNvSpPr txBox="1"/>
          <p:nvPr/>
        </p:nvSpPr>
        <p:spPr>
          <a:xfrm>
            <a:off x="10377800" y="5898798"/>
            <a:ext cx="165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All Images from JHU</a:t>
            </a:r>
          </a:p>
          <a:p>
            <a:r>
              <a:rPr lang="en-US" sz="1400" i="1" dirty="0"/>
              <a:t>except where noted</a:t>
            </a:r>
          </a:p>
        </p:txBody>
      </p:sp>
    </p:spTree>
    <p:extLst>
      <p:ext uri="{BB962C8B-B14F-4D97-AF65-F5344CB8AC3E}">
        <p14:creationId xmlns:p14="http://schemas.microsoft.com/office/powerpoint/2010/main" val="4081924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36C45-6327-47D2-B4DC-8865EB5CE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Segmentation – Image Processing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7DAFF2-9981-451E-B5E9-F7EF3520B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486D2A-98EC-4B67-B98C-75E568DD1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9</a:t>
            </a:fld>
            <a:endParaRPr lang="en-US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68C74E0A-3802-4486-8ECA-1C5B68D6996C}"/>
              </a:ext>
            </a:extLst>
          </p:cNvPr>
          <p:cNvSpPr txBox="1">
            <a:spLocks/>
          </p:cNvSpPr>
          <p:nvPr/>
        </p:nvSpPr>
        <p:spPr>
          <a:xfrm>
            <a:off x="838200" y="1831721"/>
            <a:ext cx="439001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Convert Image to HSV color space</a:t>
            </a:r>
          </a:p>
          <a:p>
            <a:r>
              <a:rPr lang="en-US" dirty="0"/>
              <a:t>Set value channel to 100%</a:t>
            </a:r>
          </a:p>
          <a:p>
            <a:r>
              <a:rPr lang="en-US" dirty="0"/>
              <a:t>Convert back to RGB,</a:t>
            </a:r>
          </a:p>
          <a:p>
            <a:r>
              <a:rPr lang="en-US" dirty="0"/>
              <a:t>Threshold by color</a:t>
            </a:r>
          </a:p>
        </p:txBody>
      </p:sp>
      <p:pic>
        <p:nvPicPr>
          <p:cNvPr id="1026" name="Picture 2" descr="Color (Image Processing Toolbox)">
            <a:extLst>
              <a:ext uri="{FF2B5EF4-FFF2-40B4-BE49-F238E27FC236}">
                <a16:creationId xmlns:a16="http://schemas.microsoft.com/office/drawing/2014/main" id="{316E43F3-8F2A-4F3F-9656-41865BC917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2" r="9937" b="8822"/>
          <a:stretch/>
        </p:blipFill>
        <p:spPr bwMode="auto">
          <a:xfrm>
            <a:off x="9363684" y="2882272"/>
            <a:ext cx="2131425" cy="174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AB55667-D8B8-4F9F-870B-BF76391E3307}"/>
              </a:ext>
            </a:extLst>
          </p:cNvPr>
          <p:cNvSpPr txBox="1"/>
          <p:nvPr/>
        </p:nvSpPr>
        <p:spPr>
          <a:xfrm>
            <a:off x="8618932" y="4558932"/>
            <a:ext cx="3297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Image Source: http://www.ece.northwestern.edu/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1F98C8-DD07-4B75-9FFE-75E0E13DA2A6}"/>
              </a:ext>
            </a:extLst>
          </p:cNvPr>
          <p:cNvSpPr txBox="1"/>
          <p:nvPr/>
        </p:nvSpPr>
        <p:spPr>
          <a:xfrm>
            <a:off x="10377800" y="5898798"/>
            <a:ext cx="165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All Images from JHU</a:t>
            </a:r>
          </a:p>
          <a:p>
            <a:r>
              <a:rPr lang="en-US" sz="1400" i="1" dirty="0"/>
              <a:t>except where noted</a:t>
            </a:r>
          </a:p>
        </p:txBody>
      </p:sp>
      <p:pic>
        <p:nvPicPr>
          <p:cNvPr id="17" name="Content Placeholder 5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7AE5AA3B-1974-4E8F-9499-A30F77599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96" y="3958200"/>
            <a:ext cx="2944007" cy="22080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234858-6635-41B8-AEE5-4C56F018B5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16"/>
          <a:stretch/>
        </p:blipFill>
        <p:spPr>
          <a:xfrm>
            <a:off x="5265989" y="1653636"/>
            <a:ext cx="2994914" cy="223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58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2786</TotalTime>
  <Words>1253</Words>
  <Application>Microsoft Office PowerPoint</Application>
  <PresentationFormat>Widescreen</PresentationFormat>
  <Paragraphs>274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Arial</vt:lpstr>
      <vt:lpstr>Calibri</vt:lpstr>
      <vt:lpstr>Calibri Light</vt:lpstr>
      <vt:lpstr>Times New Roman</vt:lpstr>
      <vt:lpstr>Office Theme</vt:lpstr>
      <vt:lpstr>Vision Guided Mosquito Dissection for the Production of Malaria Vaccine</vt:lpstr>
      <vt:lpstr>Backgound</vt:lpstr>
      <vt:lpstr>Goals</vt:lpstr>
      <vt:lpstr>Machine Setup / Demonstration</vt:lpstr>
      <vt:lpstr>System Integration</vt:lpstr>
      <vt:lpstr>Deliverables</vt:lpstr>
      <vt:lpstr>Progress – Dataset</vt:lpstr>
      <vt:lpstr>Progress – Image Processing</vt:lpstr>
      <vt:lpstr>Segmentation – Image Processing</vt:lpstr>
      <vt:lpstr>Segmentation – Image Processing</vt:lpstr>
      <vt:lpstr>Segmentation Results – Image Processing</vt:lpstr>
      <vt:lpstr>More Work – Image Processing</vt:lpstr>
      <vt:lpstr>Deep Learning</vt:lpstr>
      <vt:lpstr>Deliverables</vt:lpstr>
      <vt:lpstr>Dependencies</vt:lpstr>
      <vt:lpstr>Management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 Guided Mosquito Dissection for the Production of Malaria Vaccine</dc:title>
  <dc:creator>Nick Greene</dc:creator>
  <cp:lastModifiedBy>Nick Greene</cp:lastModifiedBy>
  <cp:revision>57</cp:revision>
  <dcterms:created xsi:type="dcterms:W3CDTF">2021-02-16T13:21:49Z</dcterms:created>
  <dcterms:modified xsi:type="dcterms:W3CDTF">2021-04-01T17:28:56Z</dcterms:modified>
</cp:coreProperties>
</file>