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76" r:id="rId2"/>
    <p:sldId id="279" r:id="rId3"/>
    <p:sldId id="278" r:id="rId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B4FD"/>
    <a:srgbClr val="CCCCFF"/>
    <a:srgbClr val="9999FF"/>
    <a:srgbClr val="FFCCCC"/>
    <a:srgbClr val="99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/>
    <p:restoredTop sz="94703"/>
  </p:normalViewPr>
  <p:slideViewPr>
    <p:cSldViewPr showGuides="1">
      <p:cViewPr varScale="1">
        <p:scale>
          <a:sx n="101" d="100"/>
          <a:sy n="101" d="100"/>
        </p:scale>
        <p:origin x="95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512CACE-AF88-ED49-8F85-D65AFFF2F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41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F6788FD-083D-3B4A-BCEA-C6203DCA5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23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2"/>
          <p:cNvGrpSpPr>
            <a:grpSpLocks/>
          </p:cNvGrpSpPr>
          <p:nvPr/>
        </p:nvGrpSpPr>
        <p:grpSpPr bwMode="auto">
          <a:xfrm>
            <a:off x="3302000" y="6477000"/>
            <a:ext cx="5842000" cy="381000"/>
            <a:chOff x="2080" y="4080"/>
            <a:chExt cx="3680" cy="240"/>
          </a:xfrm>
        </p:grpSpPr>
        <p:pic>
          <p:nvPicPr>
            <p:cNvPr id="1030" name="Picture 13" descr="ERCLogoSmallColor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589" y="4080"/>
              <a:ext cx="17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2080" y="4118"/>
              <a:ext cx="348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2"/>
                  </a:solidFill>
                  <a:latin typeface="Arial" pitchFamily="-107" charset="0"/>
                </a:rPr>
                <a:t>Engineering Research Center for Computer Integrated Surgical Systems and Technology</a:t>
              </a:r>
            </a:p>
          </p:txBody>
        </p:sp>
      </p:grp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0" y="6430963"/>
            <a:ext cx="3733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1313" indent="-341313">
              <a:defRPr/>
            </a:pPr>
            <a:fld id="{AC6DEC11-5E03-2848-BAEE-A26AD718E783}" type="slidenum">
              <a:rPr lang="en-US" sz="1200" b="1">
                <a:latin typeface="Arial" pitchFamily="-107" charset="0"/>
              </a:rPr>
              <a:pPr marL="341313" indent="-341313">
                <a:defRPr/>
              </a:pPr>
              <a:t>‹#›</a:t>
            </a:fld>
            <a:r>
              <a:rPr lang="en-US" sz="1200" b="1" dirty="0" smtClean="0">
                <a:latin typeface="Arial" pitchFamily="-107" charset="0"/>
              </a:rPr>
              <a:t>	</a:t>
            </a:r>
            <a:r>
              <a:rPr lang="en-US" sz="1000" dirty="0" smtClean="0">
                <a:latin typeface="Times New Roman" pitchFamily="-107" charset="0"/>
              </a:rPr>
              <a:t>600.446/646 CIS2 Spring 2016</a:t>
            </a:r>
          </a:p>
          <a:p>
            <a:pPr marL="341313" indent="-341313">
              <a:defRPr/>
            </a:pPr>
            <a:r>
              <a:rPr lang="en-US" sz="1000" dirty="0">
                <a:latin typeface="Times New Roman" pitchFamily="-107" charset="0"/>
              </a:rPr>
              <a:t>	Copyright © R. H. Taylor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grupp@jhu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10600" cy="609600"/>
          </a:xfrm>
        </p:spPr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Smooth Extrapolation of Unknown Anatomy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81534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Estimate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 full model of a patient from partial anatomy for surgical planning and/or intraoperative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navigation</a:t>
            </a:r>
          </a:p>
          <a:p>
            <a:pPr>
              <a:lnSpc>
                <a:spcPct val="90000"/>
              </a:lnSpc>
            </a:pP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Existing work is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surface-based:</a:t>
            </a:r>
            <a:endParaRPr lang="en-US" sz="19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888" y="3200400"/>
            <a:ext cx="1874201" cy="1405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" y="1714452"/>
            <a:ext cx="1874201" cy="1405651"/>
          </a:xfrm>
          <a:prstGeom prst="rect">
            <a:avLst/>
          </a:prstGeom>
        </p:spPr>
      </p:pic>
      <p:pic>
        <p:nvPicPr>
          <p:cNvPr id="7" name="Picture 6" descr="APL016_front_acet_top5_tps_no_overlap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1" t="11933" r="15950" b="20862"/>
          <a:stretch/>
        </p:blipFill>
        <p:spPr>
          <a:xfrm>
            <a:off x="4742686" y="4673244"/>
            <a:ext cx="1805571" cy="13787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6423" y="2966432"/>
            <a:ext cx="17723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Incomplete Patient Surface</a:t>
            </a:r>
            <a:endParaRPr lang="en-US" sz="11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59656" y="2146860"/>
            <a:ext cx="9938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Projection</a:t>
            </a:r>
            <a:endParaRPr lang="en-US" sz="1100" b="1" dirty="0"/>
          </a:p>
        </p:txBody>
      </p:sp>
      <p:cxnSp>
        <p:nvCxnSpPr>
          <p:cNvPr id="10" name="Straight Arrow Connector 9"/>
          <p:cNvCxnSpPr>
            <a:endCxn id="24" idx="1"/>
          </p:cNvCxnSpPr>
          <p:nvPr/>
        </p:nvCxnSpPr>
        <p:spPr>
          <a:xfrm>
            <a:off x="2099221" y="2417278"/>
            <a:ext cx="1258024" cy="45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39258" y="3051136"/>
            <a:ext cx="14067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Estimated Structures</a:t>
            </a:r>
            <a:endParaRPr lang="en-US" sz="1100" b="1" dirty="0"/>
          </a:p>
        </p:txBody>
      </p:sp>
      <p:cxnSp>
        <p:nvCxnSpPr>
          <p:cNvPr id="12" name="Elbow Connector 11"/>
          <p:cNvCxnSpPr>
            <a:stCxn id="9" idx="2"/>
            <a:endCxn id="35" idx="1"/>
          </p:cNvCxnSpPr>
          <p:nvPr/>
        </p:nvCxnSpPr>
        <p:spPr>
          <a:xfrm rot="16200000" flipH="1">
            <a:off x="1214920" y="3205744"/>
            <a:ext cx="896472" cy="941068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41805" y="5334105"/>
            <a:ext cx="16169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Smooth Deformation of Estimated Regions</a:t>
            </a:r>
            <a:endParaRPr lang="en-US" sz="11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-67063" y="6051953"/>
            <a:ext cx="18133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CT Image Source: JHU APL</a:t>
            </a:r>
            <a:endParaRPr lang="en-US" sz="1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3357245" y="1683015"/>
            <a:ext cx="4075900" cy="1546858"/>
            <a:chOff x="3296586" y="1242260"/>
            <a:chExt cx="4075900" cy="1546858"/>
          </a:xfrm>
        </p:grpSpPr>
        <p:grpSp>
          <p:nvGrpSpPr>
            <p:cNvPr id="16" name="Group 15"/>
            <p:cNvGrpSpPr>
              <a:grpSpLocks noChangeAspect="1"/>
            </p:cNvGrpSpPr>
            <p:nvPr/>
          </p:nvGrpSpPr>
          <p:grpSpPr>
            <a:xfrm>
              <a:off x="3296586" y="1494600"/>
              <a:ext cx="4075900" cy="1294518"/>
              <a:chOff x="-1095433" y="3232699"/>
              <a:chExt cx="2037951" cy="647259"/>
            </a:xfrm>
          </p:grpSpPr>
          <p:pic>
            <p:nvPicPr>
              <p:cNvPr id="20" name="Picture 19" descr="pelvis_sim_align.png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783" t="28167" r="18674" b="58083"/>
              <a:stretch/>
            </p:blipFill>
            <p:spPr>
              <a:xfrm>
                <a:off x="224242" y="3232699"/>
                <a:ext cx="718276" cy="647259"/>
              </a:xfrm>
              <a:prstGeom prst="rect">
                <a:avLst/>
              </a:prstGeom>
            </p:spPr>
          </p:pic>
          <p:pic>
            <p:nvPicPr>
              <p:cNvPr id="21" name="Picture 20" descr="pelvis_sim_align.png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33" t="42999" r="69032" b="44286"/>
              <a:stretch/>
            </p:blipFill>
            <p:spPr>
              <a:xfrm>
                <a:off x="-1095433" y="3274567"/>
                <a:ext cx="641929" cy="598509"/>
              </a:xfrm>
              <a:prstGeom prst="rect">
                <a:avLst/>
              </a:prstGeom>
            </p:spPr>
          </p:pic>
          <p:pic>
            <p:nvPicPr>
              <p:cNvPr id="22" name="Picture 21" descr="pelvis_sim_align.png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167" r="69198" b="88372"/>
              <a:stretch/>
            </p:blipFill>
            <p:spPr>
              <a:xfrm>
                <a:off x="-504610" y="3260611"/>
                <a:ext cx="641929" cy="547350"/>
              </a:xfrm>
              <a:prstGeom prst="rect">
                <a:avLst/>
              </a:prstGeom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5382230" y="1802177"/>
              <a:ext cx="9889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…</a:t>
              </a:r>
              <a:endParaRPr lang="en-US" sz="28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296586" y="1242260"/>
              <a:ext cx="3802934" cy="147755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70532" y="1300397"/>
              <a:ext cx="16139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 smtClean="0"/>
                <a:t>Statistical Shape Model</a:t>
              </a:r>
              <a:endParaRPr lang="en-US" sz="1100" b="1" dirty="0"/>
            </a:p>
          </p:txBody>
        </p:sp>
      </p:grpSp>
      <p:cxnSp>
        <p:nvCxnSpPr>
          <p:cNvPr id="23" name="Elbow Connector 22"/>
          <p:cNvCxnSpPr>
            <a:stCxn id="24" idx="3"/>
            <a:endCxn id="12" idx="0"/>
          </p:cNvCxnSpPr>
          <p:nvPr/>
        </p:nvCxnSpPr>
        <p:spPr>
          <a:xfrm>
            <a:off x="7160179" y="2421790"/>
            <a:ext cx="982438" cy="629346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8" t="11636" r="14193" b="18947"/>
          <a:stretch/>
        </p:blipFill>
        <p:spPr>
          <a:xfrm>
            <a:off x="2133690" y="3421688"/>
            <a:ext cx="1894817" cy="140565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145297" y="3883060"/>
            <a:ext cx="31624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Copy &amp; Paste Structure Replacement</a:t>
            </a:r>
            <a:endParaRPr lang="en-US" sz="1100" b="1" dirty="0"/>
          </a:p>
        </p:txBody>
      </p:sp>
      <p:cxnSp>
        <p:nvCxnSpPr>
          <p:cNvPr id="26" name="Straight Arrow Connector 25"/>
          <p:cNvCxnSpPr>
            <a:endCxn id="35" idx="3"/>
          </p:cNvCxnSpPr>
          <p:nvPr/>
        </p:nvCxnSpPr>
        <p:spPr>
          <a:xfrm flipH="1">
            <a:off x="4028507" y="4124514"/>
            <a:ext cx="329944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642214" y="3462010"/>
            <a:ext cx="3386293" cy="2172177"/>
            <a:chOff x="642029" y="2980943"/>
            <a:chExt cx="3386293" cy="2172177"/>
          </a:xfrm>
        </p:grpSpPr>
        <p:pic>
          <p:nvPicPr>
            <p:cNvPr id="28" name="Picture 27" descr="APL016_front_acet_top5_basic_zoom1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029" y="3850551"/>
              <a:ext cx="1736758" cy="1302569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sp>
          <p:nvSpPr>
            <p:cNvPr id="29" name="Rectangle 28"/>
            <p:cNvSpPr/>
            <p:nvPr/>
          </p:nvSpPr>
          <p:spPr>
            <a:xfrm>
              <a:off x="3688844" y="2980943"/>
              <a:ext cx="339478" cy="324604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642029" y="2980943"/>
              <a:ext cx="3046815" cy="86960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2378787" y="3305547"/>
              <a:ext cx="1649535" cy="184757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6512658" y="6053868"/>
            <a:ext cx="27075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 smtClean="0"/>
              <a:t>Show in Slideshow mode for Animations</a:t>
            </a:r>
            <a:endParaRPr lang="en-US" sz="1200" i="1" dirty="0"/>
          </a:p>
        </p:txBody>
      </p:sp>
      <p:cxnSp>
        <p:nvCxnSpPr>
          <p:cNvPr id="33" name="Elbow Connector 32"/>
          <p:cNvCxnSpPr>
            <a:stCxn id="35" idx="2"/>
            <a:endCxn id="31" idx="1"/>
          </p:cNvCxnSpPr>
          <p:nvPr/>
        </p:nvCxnSpPr>
        <p:spPr>
          <a:xfrm rot="16200000" flipH="1">
            <a:off x="3644262" y="4264175"/>
            <a:ext cx="535260" cy="1661587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6208779" y="4673244"/>
            <a:ext cx="2644641" cy="1302568"/>
            <a:chOff x="3688844" y="2904822"/>
            <a:chExt cx="2644641" cy="130256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727" y="2904822"/>
              <a:ext cx="1736758" cy="1302568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sp>
          <p:nvSpPr>
            <p:cNvPr id="36" name="Rectangle 35"/>
            <p:cNvSpPr/>
            <p:nvPr/>
          </p:nvSpPr>
          <p:spPr>
            <a:xfrm>
              <a:off x="3688844" y="2980943"/>
              <a:ext cx="339478" cy="324604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 flipH="1">
              <a:off x="3688844" y="2904822"/>
              <a:ext cx="907883" cy="7612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 flipV="1">
              <a:off x="3688844" y="3305547"/>
              <a:ext cx="907883" cy="90184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3129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09600"/>
          </a:xfrm>
        </p:spPr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Smooth Extrapolation of Unknown Anatomy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534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What Students Will </a:t>
            </a: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Do:</a:t>
            </a:r>
            <a:endParaRPr lang="en-US" sz="1800" b="1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Extend the processing to extrapolate volume data (e.g. CT) in an efficient manner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This will allow for intraoperative X-Ray based navigation with incomplete CT</a:t>
            </a:r>
            <a:endParaRPr lang="en-US" sz="19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t="21089" r="4167" b="20915"/>
          <a:stretch/>
        </p:blipFill>
        <p:spPr>
          <a:xfrm>
            <a:off x="5308600" y="2743200"/>
            <a:ext cx="3566160" cy="24906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3" t="50087" r="4167" b="34096"/>
          <a:stretch/>
        </p:blipFill>
        <p:spPr>
          <a:xfrm>
            <a:off x="243840" y="3536931"/>
            <a:ext cx="3566160" cy="750789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 bwMode="auto">
          <a:xfrm>
            <a:off x="4140200" y="3613133"/>
            <a:ext cx="838200" cy="59838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67063" y="6051953"/>
            <a:ext cx="18133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CT Image Source: JHU APL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3299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09600"/>
          </a:xfrm>
        </p:spPr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Smooth Extrapolation of Unknown Anatomy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534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What Students Will </a:t>
            </a: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Do:</a:t>
            </a:r>
            <a:endParaRPr lang="en-US" sz="1800" b="1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Extend the processing to extrapolate volume data (e.g. CT) in an efficient manner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Evaluate the methods using traditional atlas criteria well as with a 2D/3D registration simulation</a:t>
            </a:r>
            <a:endParaRPr lang="en-US" sz="18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Deliverables:</a:t>
            </a:r>
            <a:endParaRPr lang="en-US" sz="19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C++ Source Code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Source Code Documentation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Report comparing the speed of execution and accuracy of </a:t>
            </a: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the various approaches</a:t>
            </a:r>
            <a:endParaRPr lang="en-US" sz="1800" dirty="0" smtClean="0">
              <a:latin typeface="Verdana" pitchFamily="1" charset="0"/>
            </a:endParaRP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Size group: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1-2</a:t>
            </a:r>
            <a:endParaRPr lang="en-US" sz="1800" b="1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Skills: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C++, Image Processing, CIS 1 PA5</a:t>
            </a: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Mentors:</a:t>
            </a:r>
            <a:endParaRPr lang="en-US" sz="19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Robert Grupp (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  <a:hlinkClick r:id="rId2"/>
              </a:rPr>
              <a:t>grupp@jhu.edu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), Prof. Taylor</a:t>
            </a:r>
          </a:p>
        </p:txBody>
      </p:sp>
    </p:spTree>
    <p:extLst>
      <p:ext uri="{BB962C8B-B14F-4D97-AF65-F5344CB8AC3E}">
        <p14:creationId xmlns:p14="http://schemas.microsoft.com/office/powerpoint/2010/main" val="79774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S-Lectur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CIS-Lecture</Template>
  <TotalTime>6168</TotalTime>
  <Words>186</Words>
  <Application>Microsoft Macintosh PowerPoint</Application>
  <PresentationFormat>On-screen Show (4:3)</PresentationFormat>
  <Paragraphs>30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ＭＳ Ｐゴシック</vt:lpstr>
      <vt:lpstr>Times New Roman</vt:lpstr>
      <vt:lpstr>Verdana</vt:lpstr>
      <vt:lpstr>Arial</vt:lpstr>
      <vt:lpstr>CIS-Lecture</vt:lpstr>
      <vt:lpstr>Smooth Extrapolation of Unknown Anatomy</vt:lpstr>
      <vt:lpstr>Smooth Extrapolation of Unknown Anatomy</vt:lpstr>
      <vt:lpstr>Smooth Extrapolation of Unknown Anatomy</vt:lpstr>
    </vt:vector>
  </TitlesOfParts>
  <Company>Johns Hopkins University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Possible projects (examples)</dc:title>
  <dc:creator>R. H. Taylor</dc:creator>
  <cp:lastModifiedBy>Microsoft Office User</cp:lastModifiedBy>
  <cp:revision>81</cp:revision>
  <cp:lastPrinted>1998-01-12T19:42:20Z</cp:lastPrinted>
  <dcterms:created xsi:type="dcterms:W3CDTF">2014-01-14T11:21:36Z</dcterms:created>
  <dcterms:modified xsi:type="dcterms:W3CDTF">2017-01-26T20:24:41Z</dcterms:modified>
</cp:coreProperties>
</file>