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66" r:id="rId2"/>
    <p:sldId id="258" r:id="rId3"/>
    <p:sldId id="257" r:id="rId4"/>
    <p:sldId id="280" r:id="rId5"/>
    <p:sldId id="279" r:id="rId6"/>
    <p:sldId id="270" r:id="rId7"/>
    <p:sldId id="261" r:id="rId8"/>
    <p:sldId id="271" r:id="rId9"/>
    <p:sldId id="274" r:id="rId10"/>
    <p:sldId id="277" r:id="rId11"/>
    <p:sldId id="275" r:id="rId12"/>
    <p:sldId id="276" r:id="rId13"/>
    <p:sldId id="269" r:id="rId14"/>
    <p:sldId id="263" r:id="rId15"/>
    <p:sldId id="262" r:id="rId16"/>
    <p:sldId id="264"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59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98"/>
    <p:restoredTop sz="75652"/>
  </p:normalViewPr>
  <p:slideViewPr>
    <p:cSldViewPr snapToGrid="0" snapToObjects="1">
      <p:cViewPr>
        <p:scale>
          <a:sx n="81" d="100"/>
          <a:sy n="81" d="100"/>
        </p:scale>
        <p:origin x="2464" y="4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5E00A7-DC13-694B-B413-77F7A64D1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82F3F1-1D43-CC42-9E05-F6BB476686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539459-651F-9845-9718-09C601B96534}" type="datetimeFigureOut">
              <a:rPr lang="en-US" smtClean="0"/>
              <a:t>3/14/19</a:t>
            </a:fld>
            <a:endParaRPr lang="en-US"/>
          </a:p>
        </p:txBody>
      </p:sp>
      <p:sp>
        <p:nvSpPr>
          <p:cNvPr id="4" name="Footer Placeholder 3">
            <a:extLst>
              <a:ext uri="{FF2B5EF4-FFF2-40B4-BE49-F238E27FC236}">
                <a16:creationId xmlns:a16="http://schemas.microsoft.com/office/drawing/2014/main" id="{47AC9673-6961-E841-96CB-B161633C85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1B8B611-56A5-2344-9B41-92CE53A73B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7CE7DD-F648-4E42-8423-C5DB45A15480}" type="slidenum">
              <a:rPr lang="en-US" smtClean="0"/>
              <a:t>‹#›</a:t>
            </a:fld>
            <a:endParaRPr lang="en-US"/>
          </a:p>
        </p:txBody>
      </p:sp>
    </p:spTree>
    <p:extLst>
      <p:ext uri="{BB962C8B-B14F-4D97-AF65-F5344CB8AC3E}">
        <p14:creationId xmlns:p14="http://schemas.microsoft.com/office/powerpoint/2010/main" val="1441907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6F6B5-7846-AA49-88FB-042C223093FE}" type="datetimeFigureOut">
              <a:rPr lang="en-US" smtClean="0"/>
              <a:t>3/13/19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21467-4780-8941-8DFE-E06C02A4B9A0}" type="slidenum">
              <a:rPr lang="en-US" smtClean="0"/>
              <a:t>‹#›</a:t>
            </a:fld>
            <a:endParaRPr lang="en-US"/>
          </a:p>
        </p:txBody>
      </p:sp>
    </p:spTree>
    <p:extLst>
      <p:ext uri="{BB962C8B-B14F-4D97-AF65-F5344CB8AC3E}">
        <p14:creationId xmlns:p14="http://schemas.microsoft.com/office/powerpoint/2010/main" val="3657768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AE8B7-5B1C-7A4A-99C2-C7D3CD44C828}" type="slidenum">
              <a:rPr lang="en-US" smtClean="0"/>
              <a:t>1</a:t>
            </a:fld>
            <a:endParaRPr lang="en-US" dirty="0"/>
          </a:p>
        </p:txBody>
      </p:sp>
    </p:spTree>
    <p:extLst>
      <p:ext uri="{BB962C8B-B14F-4D97-AF65-F5344CB8AC3E}">
        <p14:creationId xmlns:p14="http://schemas.microsoft.com/office/powerpoint/2010/main" val="2605111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more specific representation of the different types of surgeon and patient raw data, and the various different surgical environments they have been collected from.  A problem to note here that the researchers have found was that </a:t>
            </a:r>
            <a:r>
              <a:rPr lang="en-US" sz="1200" kern="1200" dirty="0">
                <a:solidFill>
                  <a:schemeClr val="tx1"/>
                </a:solidFill>
                <a:effectLst/>
                <a:latin typeface="+mn-lt"/>
                <a:ea typeface="+mn-ea"/>
                <a:cs typeface="+mn-cs"/>
              </a:rPr>
              <a:t>most of these data have not been systematically captured in that each data capture was done differently in various studies within the 45 studies. </a:t>
            </a:r>
            <a:endParaRPr lang="en-US" dirty="0"/>
          </a:p>
        </p:txBody>
      </p:sp>
      <p:sp>
        <p:nvSpPr>
          <p:cNvPr id="4" name="Slide Number Placeholder 3"/>
          <p:cNvSpPr>
            <a:spLocks noGrp="1"/>
          </p:cNvSpPr>
          <p:nvPr>
            <p:ph type="sldNum" sz="quarter" idx="5"/>
          </p:nvPr>
        </p:nvSpPr>
        <p:spPr/>
        <p:txBody>
          <a:bodyPr/>
          <a:lstStyle/>
          <a:p>
            <a:fld id="{56221467-4780-8941-8DFE-E06C02A4B9A0}" type="slidenum">
              <a:rPr lang="en-US" smtClean="0"/>
              <a:t>10</a:t>
            </a:fld>
            <a:endParaRPr lang="en-US"/>
          </a:p>
        </p:txBody>
      </p:sp>
    </p:spTree>
    <p:extLst>
      <p:ext uri="{BB962C8B-B14F-4D97-AF65-F5344CB8AC3E}">
        <p14:creationId xmlns:p14="http://schemas.microsoft.com/office/powerpoint/2010/main" val="1233343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paper, the researchers noted that there were 3 main ways data representation was done: summary features, time-series data, and dictionaries or histogram-based representations.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a:t>
            </a:r>
            <a:r>
              <a:rPr lang="en-US" sz="1200" b="0" i="0" kern="1200" dirty="0">
                <a:solidFill>
                  <a:schemeClr val="tx1"/>
                </a:solidFill>
                <a:effectLst/>
                <a:latin typeface="+mn-lt"/>
                <a:ea typeface="+mn-ea"/>
                <a:cs typeface="+mn-cs"/>
              </a:rPr>
              <a:t>crisp vs. jittery hand movement, we calculated the standard deviation of the trial average mean value of jerk from the inertial measurement unit (IMU) mounted on the subject‘s right hand</a:t>
            </a:r>
            <a:endParaRPr lang="en-US" dirty="0"/>
          </a:p>
          <a:p>
            <a:endParaRPr lang="en-US" dirty="0"/>
          </a:p>
          <a:p>
            <a:r>
              <a:rPr lang="en-US" dirty="0"/>
              <a:t>2- eye gaze data in timeseries representation</a:t>
            </a:r>
          </a:p>
          <a:p>
            <a:endParaRPr lang="en-US" dirty="0"/>
          </a:p>
          <a:p>
            <a:r>
              <a:rPr lang="en-US" dirty="0"/>
              <a:t>3-timeseries data – build kind of their own language UUDL – have long strings of entire data, look for a specific string perhaps </a:t>
            </a:r>
            <a:r>
              <a:rPr lang="en-US" dirty="0" err="1"/>
              <a:t>etc</a:t>
            </a:r>
            <a:r>
              <a:rPr lang="en-US" dirty="0"/>
              <a:t> in expert vs novice datasets</a:t>
            </a:r>
          </a:p>
        </p:txBody>
      </p:sp>
      <p:sp>
        <p:nvSpPr>
          <p:cNvPr id="4" name="Slide Number Placeholder 3"/>
          <p:cNvSpPr>
            <a:spLocks noGrp="1"/>
          </p:cNvSpPr>
          <p:nvPr>
            <p:ph type="sldNum" sz="quarter" idx="5"/>
          </p:nvPr>
        </p:nvSpPr>
        <p:spPr/>
        <p:txBody>
          <a:bodyPr/>
          <a:lstStyle/>
          <a:p>
            <a:fld id="{56221467-4780-8941-8DFE-E06C02A4B9A0}" type="slidenum">
              <a:rPr lang="en-US" smtClean="0"/>
              <a:t>11</a:t>
            </a:fld>
            <a:endParaRPr lang="en-US"/>
          </a:p>
        </p:txBody>
      </p:sp>
    </p:spTree>
    <p:extLst>
      <p:ext uri="{BB962C8B-B14F-4D97-AF65-F5344CB8AC3E}">
        <p14:creationId xmlns:p14="http://schemas.microsoft.com/office/powerpoint/2010/main" val="4045581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This is a figure that pools together all the various algorithms that have been implemented for OCASE, and on which type of 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Existing research on OCASE-T has focused exclusively on validation through relation to external variables, namely validity against criteria considered ground-truth skill assessments. Such validation was limited to surgeons’ appointment status, years in training or practice, experience, or OSATS-GRS as the ground truth. </a:t>
            </a:r>
          </a:p>
        </p:txBody>
      </p:sp>
      <p:sp>
        <p:nvSpPr>
          <p:cNvPr id="4" name="Slide Number Placeholder 3"/>
          <p:cNvSpPr>
            <a:spLocks noGrp="1"/>
          </p:cNvSpPr>
          <p:nvPr>
            <p:ph type="sldNum" sz="quarter" idx="5"/>
          </p:nvPr>
        </p:nvSpPr>
        <p:spPr/>
        <p:txBody>
          <a:bodyPr/>
          <a:lstStyle/>
          <a:p>
            <a:fld id="{56221467-4780-8941-8DFE-E06C02A4B9A0}" type="slidenum">
              <a:rPr lang="en-US" smtClean="0"/>
              <a:t>12</a:t>
            </a:fld>
            <a:endParaRPr lang="en-US"/>
          </a:p>
        </p:txBody>
      </p:sp>
    </p:spTree>
    <p:extLst>
      <p:ext uri="{BB962C8B-B14F-4D97-AF65-F5344CB8AC3E}">
        <p14:creationId xmlns:p14="http://schemas.microsoft.com/office/powerpoint/2010/main" val="1067538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skill is the learned capacity to carry out pre-determined results, it is proficiency one has at a task.  A competency is more than just knowledge and skills it involves the ability to work independently without supervision. </a:t>
            </a:r>
            <a:endParaRPr lang="en-US" dirty="0"/>
          </a:p>
        </p:txBody>
      </p:sp>
      <p:sp>
        <p:nvSpPr>
          <p:cNvPr id="4" name="Slide Number Placeholder 3"/>
          <p:cNvSpPr>
            <a:spLocks noGrp="1"/>
          </p:cNvSpPr>
          <p:nvPr>
            <p:ph type="sldNum" sz="quarter" idx="5"/>
          </p:nvPr>
        </p:nvSpPr>
        <p:spPr/>
        <p:txBody>
          <a:bodyPr/>
          <a:lstStyle/>
          <a:p>
            <a:fld id="{56221467-4780-8941-8DFE-E06C02A4B9A0}" type="slidenum">
              <a:rPr lang="en-US" smtClean="0"/>
              <a:t>13</a:t>
            </a:fld>
            <a:endParaRPr lang="en-US"/>
          </a:p>
        </p:txBody>
      </p:sp>
    </p:spTree>
    <p:extLst>
      <p:ext uri="{BB962C8B-B14F-4D97-AF65-F5344CB8AC3E}">
        <p14:creationId xmlns:p14="http://schemas.microsoft.com/office/powerpoint/2010/main" val="2738566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a:t>
            </a:r>
          </a:p>
          <a:p>
            <a:pPr>
              <a:lnSpc>
                <a:spcPct val="100000"/>
              </a:lnSpc>
            </a:pPr>
            <a:r>
              <a:rPr lang="en-US" sz="1200" dirty="0">
                <a:solidFill>
                  <a:srgbClr val="5A5958"/>
                </a:solidFill>
                <a:latin typeface="Arial" panose="020B0604020202020204" pitchFamily="34" charset="0"/>
                <a:cs typeface="Arial" panose="020B0604020202020204" pitchFamily="34" charset="0"/>
              </a:rPr>
              <a:t>Accumulated years of research into one neat summary</a:t>
            </a:r>
          </a:p>
          <a:p>
            <a:pPr>
              <a:lnSpc>
                <a:spcPct val="100000"/>
              </a:lnSpc>
            </a:pPr>
            <a:r>
              <a:rPr lang="en-US" sz="1200" dirty="0">
                <a:solidFill>
                  <a:srgbClr val="5A5958"/>
                </a:solidFill>
                <a:latin typeface="Arial" panose="020B0604020202020204" pitchFamily="34" charset="0"/>
                <a:cs typeface="Arial" panose="020B0604020202020204" pitchFamily="34" charset="0"/>
              </a:rPr>
              <a:t>Really good source of references for anyone working in this area, very long list</a:t>
            </a:r>
          </a:p>
          <a:p>
            <a:pPr>
              <a:lnSpc>
                <a:spcPct val="100000"/>
              </a:lnSpc>
            </a:pPr>
            <a:r>
              <a:rPr lang="en-US" sz="1200" dirty="0">
                <a:solidFill>
                  <a:srgbClr val="5A5958"/>
                </a:solidFill>
                <a:latin typeface="Arial" panose="020B0604020202020204" pitchFamily="34" charset="0"/>
                <a:cs typeface="Arial" panose="020B0604020202020204" pitchFamily="34" charset="0"/>
              </a:rPr>
              <a:t>Detailed table summaries</a:t>
            </a:r>
          </a:p>
          <a:p>
            <a:pPr>
              <a:lnSpc>
                <a:spcPct val="100000"/>
              </a:lnSpc>
            </a:pPr>
            <a:r>
              <a:rPr lang="en-US" sz="1200" dirty="0">
                <a:solidFill>
                  <a:srgbClr val="5A5958"/>
                </a:solidFill>
                <a:latin typeface="Arial" panose="020B0604020202020204" pitchFamily="34" charset="0"/>
                <a:cs typeface="Arial" panose="020B0604020202020204" pitchFamily="34" charset="0"/>
              </a:rPr>
              <a:t>A lot of shortcomings are put forward which helps future researchers in determining direction for projects</a:t>
            </a:r>
            <a:endParaRPr lang="en-US" dirty="0"/>
          </a:p>
          <a:p>
            <a:endParaRPr lang="en-US" dirty="0"/>
          </a:p>
          <a:p>
            <a:r>
              <a:rPr lang="en-US" dirty="0"/>
              <a:t>CONS</a:t>
            </a:r>
          </a:p>
          <a:p>
            <a:pPr>
              <a:lnSpc>
                <a:spcPct val="100000"/>
              </a:lnSpc>
            </a:pPr>
            <a:r>
              <a:rPr lang="en-US" sz="1200" dirty="0">
                <a:solidFill>
                  <a:srgbClr val="5A5958"/>
                </a:solidFill>
                <a:latin typeface="Arial" panose="020B0604020202020204" pitchFamily="34" charset="0"/>
                <a:cs typeface="Arial" panose="020B0604020202020204" pitchFamily="34" charset="0"/>
              </a:rPr>
              <a:t>They didn’t really talk about what was considered was the “ground-truth” in the studies, or how specifically the data was validated (in some cases)</a:t>
            </a:r>
          </a:p>
          <a:p>
            <a:pPr lvl="0">
              <a:lnSpc>
                <a:spcPct val="100000"/>
              </a:lnSpc>
            </a:pPr>
            <a:r>
              <a:rPr lang="en-US" sz="1200" dirty="0">
                <a:solidFill>
                  <a:srgbClr val="5A5958"/>
                </a:solidFill>
                <a:latin typeface="Arial" panose="020B0604020202020204" pitchFamily="34" charset="0"/>
                <a:cs typeface="Arial" panose="020B0604020202020204" pitchFamily="34" charset="0"/>
              </a:rPr>
              <a:t>Discussion is limited to instances in which the surgical tasks and metrics for validation are directly comparable (most of them had their own idea of the ground truth)</a:t>
            </a:r>
          </a:p>
          <a:p>
            <a:endParaRPr lang="en-US" dirty="0"/>
          </a:p>
        </p:txBody>
      </p:sp>
      <p:sp>
        <p:nvSpPr>
          <p:cNvPr id="4" name="Slide Number Placeholder 3"/>
          <p:cNvSpPr>
            <a:spLocks noGrp="1"/>
          </p:cNvSpPr>
          <p:nvPr>
            <p:ph type="sldNum" sz="quarter" idx="5"/>
          </p:nvPr>
        </p:nvSpPr>
        <p:spPr/>
        <p:txBody>
          <a:bodyPr/>
          <a:lstStyle/>
          <a:p>
            <a:fld id="{56221467-4780-8941-8DFE-E06C02A4B9A0}" type="slidenum">
              <a:rPr lang="en-US" smtClean="0"/>
              <a:t>14</a:t>
            </a:fld>
            <a:endParaRPr lang="en-US"/>
          </a:p>
        </p:txBody>
      </p:sp>
    </p:spTree>
    <p:extLst>
      <p:ext uri="{BB962C8B-B14F-4D97-AF65-F5344CB8AC3E}">
        <p14:creationId xmlns:p14="http://schemas.microsoft.com/office/powerpoint/2010/main" val="2921393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this paper was published there has been a couple more papers published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Mentioned the ones in the chat ignore second one</a:t>
            </a:r>
          </a:p>
        </p:txBody>
      </p:sp>
      <p:sp>
        <p:nvSpPr>
          <p:cNvPr id="4" name="Slide Number Placeholder 3"/>
          <p:cNvSpPr>
            <a:spLocks noGrp="1"/>
          </p:cNvSpPr>
          <p:nvPr>
            <p:ph type="sldNum" sz="quarter" idx="5"/>
          </p:nvPr>
        </p:nvSpPr>
        <p:spPr/>
        <p:txBody>
          <a:bodyPr/>
          <a:lstStyle/>
          <a:p>
            <a:fld id="{56221467-4780-8941-8DFE-E06C02A4B9A0}" type="slidenum">
              <a:rPr lang="en-US" smtClean="0"/>
              <a:t>15</a:t>
            </a:fld>
            <a:endParaRPr lang="en-US"/>
          </a:p>
        </p:txBody>
      </p:sp>
    </p:spTree>
    <p:extLst>
      <p:ext uri="{BB962C8B-B14F-4D97-AF65-F5344CB8AC3E}">
        <p14:creationId xmlns:p14="http://schemas.microsoft.com/office/powerpoint/2010/main" val="4244997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solidFill>
                  <a:srgbClr val="5A5958"/>
                </a:solidFill>
                <a:latin typeface="Arial" panose="020B0604020202020204" pitchFamily="34" charset="0"/>
                <a:cs typeface="Arial" panose="020B0604020202020204" pitchFamily="34" charset="0"/>
              </a:rPr>
              <a:t>Overall, I found this paper to be very informative, especially for a novice person in the field such as myself. It gave me access to a lengthy list of new references to incorporate into my reading list, as well as referring to some papers I already had on my reading list. It also was helpful in deciding the direction we wanted to go with the project. </a:t>
            </a:r>
          </a:p>
        </p:txBody>
      </p:sp>
      <p:sp>
        <p:nvSpPr>
          <p:cNvPr id="4" name="Slide Number Placeholder 3"/>
          <p:cNvSpPr>
            <a:spLocks noGrp="1"/>
          </p:cNvSpPr>
          <p:nvPr>
            <p:ph type="sldNum" sz="quarter" idx="5"/>
          </p:nvPr>
        </p:nvSpPr>
        <p:spPr/>
        <p:txBody>
          <a:bodyPr/>
          <a:lstStyle/>
          <a:p>
            <a:fld id="{56221467-4780-8941-8DFE-E06C02A4B9A0}" type="slidenum">
              <a:rPr lang="en-US" smtClean="0"/>
              <a:t>16</a:t>
            </a:fld>
            <a:endParaRPr lang="en-US"/>
          </a:p>
        </p:txBody>
      </p:sp>
    </p:spTree>
    <p:extLst>
      <p:ext uri="{BB962C8B-B14F-4D97-AF65-F5344CB8AC3E}">
        <p14:creationId xmlns:p14="http://schemas.microsoft.com/office/powerpoint/2010/main" val="363458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Hysterectomy is the process of the removal of the uterus.</a:t>
            </a:r>
          </a:p>
          <a:p>
            <a:r>
              <a:rPr lang="en-US" dirty="0"/>
              <a:t>Colpotomy is a specific step in the hysterectomy procedure during which the uterus is separated from the vaginal opening through a circular incision. </a:t>
            </a:r>
          </a:p>
        </p:txBody>
      </p:sp>
      <p:sp>
        <p:nvSpPr>
          <p:cNvPr id="4" name="Slide Number Placeholder 3"/>
          <p:cNvSpPr>
            <a:spLocks noGrp="1"/>
          </p:cNvSpPr>
          <p:nvPr>
            <p:ph type="sldNum" sz="quarter" idx="5"/>
          </p:nvPr>
        </p:nvSpPr>
        <p:spPr/>
        <p:txBody>
          <a:bodyPr/>
          <a:lstStyle/>
          <a:p>
            <a:fld id="{56221467-4780-8941-8DFE-E06C02A4B9A0}" type="slidenum">
              <a:rPr lang="en-US" smtClean="0"/>
              <a:t>2</a:t>
            </a:fld>
            <a:endParaRPr lang="en-US"/>
          </a:p>
        </p:txBody>
      </p:sp>
    </p:spTree>
    <p:extLst>
      <p:ext uri="{BB962C8B-B14F-4D97-AF65-F5344CB8AC3E}">
        <p14:creationId xmlns:p14="http://schemas.microsoft.com/office/powerpoint/2010/main" val="13843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221467-4780-8941-8DFE-E06C02A4B9A0}" type="slidenum">
              <a:rPr lang="en-US" smtClean="0"/>
              <a:t>3</a:t>
            </a:fld>
            <a:endParaRPr lang="en-US"/>
          </a:p>
        </p:txBody>
      </p:sp>
    </p:spTree>
    <p:extLst>
      <p:ext uri="{BB962C8B-B14F-4D97-AF65-F5344CB8AC3E}">
        <p14:creationId xmlns:p14="http://schemas.microsoft.com/office/powerpoint/2010/main" val="323768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A5958"/>
                </a:solidFill>
                <a:latin typeface="Arial" panose="020B0604020202020204" pitchFamily="34" charset="0"/>
                <a:cs typeface="Arial" panose="020B0604020202020204" pitchFamily="34" charset="0"/>
              </a:rPr>
              <a:t>In a nutshell, the relevance of this paper to our project is that this paper puts into context why this project is necessary which I will be going into detail in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A595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958"/>
                </a:solidFill>
                <a:latin typeface="Arial" panose="020B0604020202020204" pitchFamily="34" charset="0"/>
                <a:cs typeface="Arial" panose="020B0604020202020204" pitchFamily="34" charset="0"/>
              </a:rPr>
              <a:t>What has been done in the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5A595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958"/>
                </a:solidFill>
                <a:latin typeface="Arial" panose="020B0604020202020204" pitchFamily="34" charset="0"/>
                <a:cs typeface="Arial" panose="020B0604020202020204" pitchFamily="34" charset="0"/>
              </a:rPr>
              <a:t>Where the field is lacking in research: for example, there are only a handful of papers published that are specifically about hysterectomy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5A595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958"/>
                </a:solidFill>
                <a:latin typeface="Arial" panose="020B0604020202020204" pitchFamily="34" charset="0"/>
                <a:cs typeface="Arial" panose="020B0604020202020204" pitchFamily="34" charset="0"/>
              </a:rPr>
              <a:t>Technical/Algorithmic approaches taken: which gives us an idea on how to approach our problem, kind of provides a selection of </a:t>
            </a:r>
            <a:r>
              <a:rPr lang="en-US" sz="1400" dirty="0" err="1">
                <a:solidFill>
                  <a:srgbClr val="5A5958"/>
                </a:solidFill>
                <a:latin typeface="Arial" panose="020B0604020202020204" pitchFamily="34" charset="0"/>
                <a:cs typeface="Arial" panose="020B0604020202020204" pitchFamily="34" charset="0"/>
              </a:rPr>
              <a:t>algos</a:t>
            </a:r>
            <a:r>
              <a:rPr lang="en-US" sz="1400" dirty="0">
                <a:solidFill>
                  <a:srgbClr val="5A5958"/>
                </a:solidFill>
                <a:latin typeface="Arial" panose="020B0604020202020204" pitchFamily="34" charset="0"/>
                <a:cs typeface="Arial" panose="020B0604020202020204" pitchFamily="34" charset="0"/>
              </a:rPr>
              <a:t> we can choose to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5A595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958"/>
                </a:solidFill>
                <a:latin typeface="Arial" panose="020B0604020202020204" pitchFamily="34" charset="0"/>
                <a:cs typeface="Arial" panose="020B0604020202020204" pitchFamily="34" charset="0"/>
              </a:rPr>
              <a:t>Different types of data: which will be shown in upcoming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A5958"/>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6221467-4780-8941-8DFE-E06C02A4B9A0}" type="slidenum">
              <a:rPr lang="en-US" smtClean="0"/>
              <a:t>4</a:t>
            </a:fld>
            <a:endParaRPr lang="en-US"/>
          </a:p>
        </p:txBody>
      </p:sp>
    </p:spTree>
    <p:extLst>
      <p:ext uri="{BB962C8B-B14F-4D97-AF65-F5344CB8AC3E}">
        <p14:creationId xmlns:p14="http://schemas.microsoft.com/office/powerpoint/2010/main" val="301431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these factors combined with the fact that technological developments are enabling capture and analysis of large amounts of surgical data has led to the emergence of the field of surgical data science, and an increase in literature on objective computer-aided skill evaluation of surgical technical skill. </a:t>
            </a:r>
            <a:endParaRPr lang="en-US" dirty="0"/>
          </a:p>
        </p:txBody>
      </p:sp>
      <p:sp>
        <p:nvSpPr>
          <p:cNvPr id="4" name="Slide Number Placeholder 3"/>
          <p:cNvSpPr>
            <a:spLocks noGrp="1"/>
          </p:cNvSpPr>
          <p:nvPr>
            <p:ph type="sldNum" sz="quarter" idx="5"/>
          </p:nvPr>
        </p:nvSpPr>
        <p:spPr/>
        <p:txBody>
          <a:bodyPr/>
          <a:lstStyle/>
          <a:p>
            <a:fld id="{56221467-4780-8941-8DFE-E06C02A4B9A0}" type="slidenum">
              <a:rPr lang="en-US" smtClean="0"/>
              <a:t>5</a:t>
            </a:fld>
            <a:endParaRPr lang="en-US"/>
          </a:p>
        </p:txBody>
      </p:sp>
    </p:spTree>
    <p:extLst>
      <p:ext uri="{BB962C8B-B14F-4D97-AF65-F5344CB8AC3E}">
        <p14:creationId xmlns:p14="http://schemas.microsoft.com/office/powerpoint/2010/main" val="321923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paper contains the following table which breaks down each of the 45 publications based on the surgical site in question and the surgical technique that was assessed. It also presents the data sources used, the specific surgical tasks within the technique that were studied and the sample size of the study conducted.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noted in the paper, the publications referred to “various surgical techniques and platforms such as traditional open surgery and minimally invasive techniques such as laparoscopy, robotic surgery, endoscopy, natural orifice transluminal endoscopic surgery, and endovascular interventions”. It is also important to note that most of the studies are from benchtop simulation (26), and virtual reality simulation (10).</a:t>
            </a:r>
          </a:p>
        </p:txBody>
      </p:sp>
      <p:sp>
        <p:nvSpPr>
          <p:cNvPr id="4" name="Slide Number Placeholder 3"/>
          <p:cNvSpPr>
            <a:spLocks noGrp="1"/>
          </p:cNvSpPr>
          <p:nvPr>
            <p:ph type="sldNum" sz="quarter" idx="5"/>
          </p:nvPr>
        </p:nvSpPr>
        <p:spPr/>
        <p:txBody>
          <a:bodyPr/>
          <a:lstStyle/>
          <a:p>
            <a:fld id="{56221467-4780-8941-8DFE-E06C02A4B9A0}" type="slidenum">
              <a:rPr lang="en-US" smtClean="0"/>
              <a:t>6</a:t>
            </a:fld>
            <a:endParaRPr lang="en-US"/>
          </a:p>
        </p:txBody>
      </p:sp>
    </p:spTree>
    <p:extLst>
      <p:ext uri="{BB962C8B-B14F-4D97-AF65-F5344CB8AC3E}">
        <p14:creationId xmlns:p14="http://schemas.microsoft.com/office/powerpoint/2010/main" val="94744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article is divided into the following sections: Research questions, sources of data, different representations of the data, and various algorithms.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6221467-4780-8941-8DFE-E06C02A4B9A0}" type="slidenum">
              <a:rPr lang="en-US" smtClean="0"/>
              <a:t>7</a:t>
            </a:fld>
            <a:endParaRPr lang="en-US"/>
          </a:p>
        </p:txBody>
      </p:sp>
    </p:spTree>
    <p:extLst>
      <p:ext uri="{BB962C8B-B14F-4D97-AF65-F5344CB8AC3E}">
        <p14:creationId xmlns:p14="http://schemas.microsoft.com/office/powerpoint/2010/main" val="242199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A5958"/>
                </a:solidFill>
                <a:latin typeface="Arial" panose="020B0604020202020204" pitchFamily="34" charset="0"/>
                <a:cs typeface="Arial" panose="020B0604020202020204" pitchFamily="34" charset="0"/>
              </a:rPr>
              <a:t>This figure illustrates the resulting “closed-loop” system enabled by OCASE-T. Data captured in the skills training laboratory and in the operating room are at the core of OCASE- T. These data transform into an intermediate representation to extract pertinent information, which is then modeled using various data analytics algorithms for OCASE-T. The endpoint for OCASE-T is then feedback to surgeons through data products that rely on the algorithms, and the process repeats.</a:t>
            </a:r>
          </a:p>
          <a:p>
            <a:endParaRPr lang="en-US" dirty="0"/>
          </a:p>
          <a:p>
            <a:endParaRPr lang="en-US" dirty="0"/>
          </a:p>
        </p:txBody>
      </p:sp>
      <p:sp>
        <p:nvSpPr>
          <p:cNvPr id="4" name="Slide Number Placeholder 3"/>
          <p:cNvSpPr>
            <a:spLocks noGrp="1"/>
          </p:cNvSpPr>
          <p:nvPr>
            <p:ph type="sldNum" sz="quarter" idx="5"/>
          </p:nvPr>
        </p:nvSpPr>
        <p:spPr/>
        <p:txBody>
          <a:bodyPr/>
          <a:lstStyle/>
          <a:p>
            <a:fld id="{56221467-4780-8941-8DFE-E06C02A4B9A0}" type="slidenum">
              <a:rPr lang="en-US" smtClean="0"/>
              <a:t>8</a:t>
            </a:fld>
            <a:endParaRPr lang="en-US"/>
          </a:p>
        </p:txBody>
      </p:sp>
    </p:spTree>
    <p:extLst>
      <p:ext uri="{BB962C8B-B14F-4D97-AF65-F5344CB8AC3E}">
        <p14:creationId xmlns:p14="http://schemas.microsoft.com/office/powerpoint/2010/main" val="173254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another figure from the paper which puts forward the different types of data collected from the surgeon and the patient. For the surgeon, data can be collected from the skills lab or the operating room. For the patient, data can be collected during the pre-op, intra-op and post-op phases of surgery. The following table demonstrates the different types of raw data that has been collected. </a:t>
            </a:r>
          </a:p>
        </p:txBody>
      </p:sp>
      <p:sp>
        <p:nvSpPr>
          <p:cNvPr id="4" name="Slide Number Placeholder 3"/>
          <p:cNvSpPr>
            <a:spLocks noGrp="1"/>
          </p:cNvSpPr>
          <p:nvPr>
            <p:ph type="sldNum" sz="quarter" idx="5"/>
          </p:nvPr>
        </p:nvSpPr>
        <p:spPr/>
        <p:txBody>
          <a:bodyPr/>
          <a:lstStyle/>
          <a:p>
            <a:fld id="{56221467-4780-8941-8DFE-E06C02A4B9A0}" type="slidenum">
              <a:rPr lang="en-US" smtClean="0"/>
              <a:t>9</a:t>
            </a:fld>
            <a:endParaRPr lang="en-US"/>
          </a:p>
        </p:txBody>
      </p:sp>
    </p:spTree>
    <p:extLst>
      <p:ext uri="{BB962C8B-B14F-4D97-AF65-F5344CB8AC3E}">
        <p14:creationId xmlns:p14="http://schemas.microsoft.com/office/powerpoint/2010/main" val="425057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07EEB8-3CBB-EE4B-9E83-C3E323E134A9}"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14257-9CEB-DA48-86E3-748F3B2327F8}" type="slidenum">
              <a:rPr lang="en-US" smtClean="0"/>
              <a:t>‹#›</a:t>
            </a:fld>
            <a:endParaRPr lang="en-US"/>
          </a:p>
        </p:txBody>
      </p:sp>
    </p:spTree>
    <p:extLst>
      <p:ext uri="{BB962C8B-B14F-4D97-AF65-F5344CB8AC3E}">
        <p14:creationId xmlns:p14="http://schemas.microsoft.com/office/powerpoint/2010/main" val="69013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7EEB8-3CBB-EE4B-9E83-C3E323E134A9}"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14257-9CEB-DA48-86E3-748F3B2327F8}" type="slidenum">
              <a:rPr lang="en-US" smtClean="0"/>
              <a:t>‹#›</a:t>
            </a:fld>
            <a:endParaRPr lang="en-US"/>
          </a:p>
        </p:txBody>
      </p:sp>
    </p:spTree>
    <p:extLst>
      <p:ext uri="{BB962C8B-B14F-4D97-AF65-F5344CB8AC3E}">
        <p14:creationId xmlns:p14="http://schemas.microsoft.com/office/powerpoint/2010/main" val="185324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7EEB8-3CBB-EE4B-9E83-C3E323E134A9}"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14257-9CEB-DA48-86E3-748F3B2327F8}" type="slidenum">
              <a:rPr lang="en-US" smtClean="0"/>
              <a:t>‹#›</a:t>
            </a:fld>
            <a:endParaRPr lang="en-US"/>
          </a:p>
        </p:txBody>
      </p:sp>
    </p:spTree>
    <p:extLst>
      <p:ext uri="{BB962C8B-B14F-4D97-AF65-F5344CB8AC3E}">
        <p14:creationId xmlns:p14="http://schemas.microsoft.com/office/powerpoint/2010/main" val="27193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7EEB8-3CBB-EE4B-9E83-C3E323E134A9}"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14257-9CEB-DA48-86E3-748F3B2327F8}" type="slidenum">
              <a:rPr lang="en-US" smtClean="0"/>
              <a:t>‹#›</a:t>
            </a:fld>
            <a:endParaRPr lang="en-US"/>
          </a:p>
        </p:txBody>
      </p:sp>
    </p:spTree>
    <p:extLst>
      <p:ext uri="{BB962C8B-B14F-4D97-AF65-F5344CB8AC3E}">
        <p14:creationId xmlns:p14="http://schemas.microsoft.com/office/powerpoint/2010/main" val="367685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07EEB8-3CBB-EE4B-9E83-C3E323E134A9}"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14257-9CEB-DA48-86E3-748F3B2327F8}" type="slidenum">
              <a:rPr lang="en-US" smtClean="0"/>
              <a:t>‹#›</a:t>
            </a:fld>
            <a:endParaRPr lang="en-US"/>
          </a:p>
        </p:txBody>
      </p:sp>
    </p:spTree>
    <p:extLst>
      <p:ext uri="{BB962C8B-B14F-4D97-AF65-F5344CB8AC3E}">
        <p14:creationId xmlns:p14="http://schemas.microsoft.com/office/powerpoint/2010/main" val="185661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07EEB8-3CBB-EE4B-9E83-C3E323E134A9}" type="datetimeFigureOut">
              <a:rPr lang="en-US" smtClean="0"/>
              <a:t>3/13/19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14257-9CEB-DA48-86E3-748F3B2327F8}" type="slidenum">
              <a:rPr lang="en-US" smtClean="0"/>
              <a:t>‹#›</a:t>
            </a:fld>
            <a:endParaRPr lang="en-US"/>
          </a:p>
        </p:txBody>
      </p:sp>
    </p:spTree>
    <p:extLst>
      <p:ext uri="{BB962C8B-B14F-4D97-AF65-F5344CB8AC3E}">
        <p14:creationId xmlns:p14="http://schemas.microsoft.com/office/powerpoint/2010/main" val="383107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07EEB8-3CBB-EE4B-9E83-C3E323E134A9}" type="datetimeFigureOut">
              <a:rPr lang="en-US" smtClean="0"/>
              <a:t>3/13/19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14257-9CEB-DA48-86E3-748F3B2327F8}" type="slidenum">
              <a:rPr lang="en-US" smtClean="0"/>
              <a:t>‹#›</a:t>
            </a:fld>
            <a:endParaRPr lang="en-US"/>
          </a:p>
        </p:txBody>
      </p:sp>
    </p:spTree>
    <p:extLst>
      <p:ext uri="{BB962C8B-B14F-4D97-AF65-F5344CB8AC3E}">
        <p14:creationId xmlns:p14="http://schemas.microsoft.com/office/powerpoint/2010/main" val="427366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07EEB8-3CBB-EE4B-9E83-C3E323E134A9}" type="datetimeFigureOut">
              <a:rPr lang="en-US" smtClean="0"/>
              <a:t>3/13/19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14257-9CEB-DA48-86E3-748F3B2327F8}" type="slidenum">
              <a:rPr lang="en-US" smtClean="0"/>
              <a:t>‹#›</a:t>
            </a:fld>
            <a:endParaRPr lang="en-US"/>
          </a:p>
        </p:txBody>
      </p:sp>
    </p:spTree>
    <p:extLst>
      <p:ext uri="{BB962C8B-B14F-4D97-AF65-F5344CB8AC3E}">
        <p14:creationId xmlns:p14="http://schemas.microsoft.com/office/powerpoint/2010/main" val="443913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7EEB8-3CBB-EE4B-9E83-C3E323E134A9}" type="datetimeFigureOut">
              <a:rPr lang="en-US" smtClean="0"/>
              <a:t>3/13/19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14257-9CEB-DA48-86E3-748F3B2327F8}" type="slidenum">
              <a:rPr lang="en-US" smtClean="0"/>
              <a:t>‹#›</a:t>
            </a:fld>
            <a:endParaRPr lang="en-US"/>
          </a:p>
        </p:txBody>
      </p:sp>
    </p:spTree>
    <p:extLst>
      <p:ext uri="{BB962C8B-B14F-4D97-AF65-F5344CB8AC3E}">
        <p14:creationId xmlns:p14="http://schemas.microsoft.com/office/powerpoint/2010/main" val="178739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07EEB8-3CBB-EE4B-9E83-C3E323E134A9}" type="datetimeFigureOut">
              <a:rPr lang="en-US" smtClean="0"/>
              <a:t>3/13/19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14257-9CEB-DA48-86E3-748F3B2327F8}" type="slidenum">
              <a:rPr lang="en-US" smtClean="0"/>
              <a:t>‹#›</a:t>
            </a:fld>
            <a:endParaRPr lang="en-US"/>
          </a:p>
        </p:txBody>
      </p:sp>
    </p:spTree>
    <p:extLst>
      <p:ext uri="{BB962C8B-B14F-4D97-AF65-F5344CB8AC3E}">
        <p14:creationId xmlns:p14="http://schemas.microsoft.com/office/powerpoint/2010/main" val="333282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07EEB8-3CBB-EE4B-9E83-C3E323E134A9}" type="datetimeFigureOut">
              <a:rPr lang="en-US" smtClean="0"/>
              <a:t>3/13/19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14257-9CEB-DA48-86E3-748F3B2327F8}" type="slidenum">
              <a:rPr lang="en-US" smtClean="0"/>
              <a:t>‹#›</a:t>
            </a:fld>
            <a:endParaRPr lang="en-US"/>
          </a:p>
        </p:txBody>
      </p:sp>
    </p:spTree>
    <p:extLst>
      <p:ext uri="{BB962C8B-B14F-4D97-AF65-F5344CB8AC3E}">
        <p14:creationId xmlns:p14="http://schemas.microsoft.com/office/powerpoint/2010/main" val="57187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7EEB8-3CBB-EE4B-9E83-C3E323E134A9}" type="datetimeFigureOut">
              <a:rPr lang="en-US" smtClean="0"/>
              <a:t>3/13/19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14257-9CEB-DA48-86E3-748F3B2327F8}" type="slidenum">
              <a:rPr lang="en-US" smtClean="0"/>
              <a:t>‹#›</a:t>
            </a:fld>
            <a:endParaRPr lang="en-US"/>
          </a:p>
        </p:txBody>
      </p:sp>
    </p:spTree>
    <p:extLst>
      <p:ext uri="{BB962C8B-B14F-4D97-AF65-F5344CB8AC3E}">
        <p14:creationId xmlns:p14="http://schemas.microsoft.com/office/powerpoint/2010/main" val="3714456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tiff"/></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56;p13"/>
          <p:cNvSpPr txBox="1">
            <a:spLocks/>
          </p:cNvSpPr>
          <p:nvPr/>
        </p:nvSpPr>
        <p:spPr>
          <a:xfrm>
            <a:off x="0" y="2373466"/>
            <a:ext cx="9144000" cy="99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lvl="0">
              <a:buClr>
                <a:srgbClr val="000000"/>
              </a:buClr>
              <a:defRPr/>
            </a:pPr>
            <a:r>
              <a:rPr kumimoji="0" lang="en-US" sz="2800" b="1" i="0" u="none" strike="noStrike" kern="0" cap="none" spc="0" normalizeH="0" baseline="0" noProof="0" dirty="0">
                <a:ln>
                  <a:noFill/>
                </a:ln>
                <a:solidFill>
                  <a:srgbClr val="000000"/>
                </a:solidFill>
                <a:effectLst/>
                <a:uLnTx/>
                <a:uFillTx/>
                <a:sym typeface="Arial"/>
              </a:rPr>
              <a:t>Seminar Presentation</a:t>
            </a:r>
          </a:p>
          <a:p>
            <a:pPr>
              <a:buClr>
                <a:srgbClr val="000000"/>
              </a:buClr>
              <a:defRPr/>
            </a:pPr>
            <a:r>
              <a:rPr lang="en-US" altLang="zh-CN" sz="1800" b="1" kern="0" dirty="0">
                <a:solidFill>
                  <a:srgbClr val="595959"/>
                </a:solidFill>
              </a:rPr>
              <a:t>Group 12</a:t>
            </a:r>
            <a:endParaRPr lang="en-US" sz="1800" kern="0" dirty="0">
              <a:solidFill>
                <a:srgbClr val="000000"/>
              </a:solidFill>
            </a:endParaRPr>
          </a:p>
          <a:p>
            <a:pPr lvl="0">
              <a:buClr>
                <a:srgbClr val="000000"/>
              </a:buClr>
              <a:defRPr/>
            </a:pPr>
            <a:endParaRPr lang="en-US" sz="1700" kern="0" dirty="0">
              <a:solidFill>
                <a:srgbClr val="000000"/>
              </a:solidFill>
            </a:endParaRPr>
          </a:p>
          <a:p>
            <a:pPr lvl="0">
              <a:buClr>
                <a:srgbClr val="000000"/>
              </a:buClr>
              <a:defRPr/>
            </a:pPr>
            <a:r>
              <a:rPr lang="en-US" sz="2000" b="1" kern="0" dirty="0">
                <a:solidFill>
                  <a:srgbClr val="5A5958"/>
                </a:solidFill>
              </a:rPr>
              <a:t>Objective Assessment of Surgical Technical Skill and Competency in the Operating Room </a:t>
            </a:r>
            <a:r>
              <a:rPr lang="en-US" sz="2000" b="1" kern="0" baseline="30000" dirty="0">
                <a:solidFill>
                  <a:srgbClr val="5A5958"/>
                </a:solidFill>
              </a:rPr>
              <a:t>[1]</a:t>
            </a:r>
          </a:p>
          <a:p>
            <a:pPr lvl="0">
              <a:buClr>
                <a:srgbClr val="000000"/>
              </a:buClr>
              <a:defRPr/>
            </a:pPr>
            <a:endParaRPr lang="en-US" sz="1700" kern="0" baseline="30000" dirty="0">
              <a:solidFill>
                <a:srgbClr val="000000"/>
              </a:solidFill>
            </a:endParaRPr>
          </a:p>
        </p:txBody>
      </p:sp>
      <p:sp>
        <p:nvSpPr>
          <p:cNvPr id="23" name="Google Shape;57;p13"/>
          <p:cNvSpPr txBox="1">
            <a:spLocks/>
          </p:cNvSpPr>
          <p:nvPr/>
        </p:nvSpPr>
        <p:spPr>
          <a:xfrm>
            <a:off x="1513733" y="3909075"/>
            <a:ext cx="2307900" cy="1733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altLang="zh-CN" sz="1800" b="1" i="0" u="none" strike="noStrike" kern="0" cap="none" spc="0" normalizeH="0" baseline="0" noProof="0" dirty="0">
                <a:ln>
                  <a:noFill/>
                </a:ln>
                <a:solidFill>
                  <a:srgbClr val="595959"/>
                </a:solidFill>
                <a:effectLst/>
                <a:uLnTx/>
                <a:uFillTx/>
                <a:latin typeface="Arial"/>
                <a:ea typeface="Arial"/>
                <a:cs typeface="Arial"/>
                <a:sym typeface="Arial"/>
              </a:rPr>
              <a:t>Student</a:t>
            </a:r>
            <a:endParaRPr kumimoji="0" lang="en-US" sz="1800" b="1"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5959"/>
              </a:buClr>
              <a:buSzPts val="2800"/>
              <a:buFont typeface="Arial"/>
              <a:buNone/>
              <a:tabLst/>
              <a:defRPr/>
            </a:pPr>
            <a:r>
              <a:rPr kumimoji="0" lang="en-US" altLang="zh-CN" sz="1800" b="0" i="0" u="none" strike="noStrike" kern="0" cap="none" spc="0" normalizeH="0" baseline="0" noProof="0" dirty="0">
                <a:ln>
                  <a:noFill/>
                </a:ln>
                <a:solidFill>
                  <a:srgbClr val="595959"/>
                </a:solidFill>
                <a:effectLst/>
                <a:uLnTx/>
                <a:uFillTx/>
                <a:latin typeface="Arial"/>
                <a:ea typeface="Arial"/>
                <a:cs typeface="Arial"/>
                <a:sym typeface="Arial"/>
              </a:rPr>
              <a:t>Elif Bilgin</a:t>
            </a:r>
            <a:endParaRPr kumimoji="0" lang="en-US" sz="1800" b="0"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5959"/>
              </a:buClr>
              <a:buSzPts val="2800"/>
              <a:buFont typeface="Arial"/>
              <a:buNone/>
              <a:tabLst/>
              <a:defRPr/>
            </a:pPr>
            <a:r>
              <a:rPr lang="en-US" altLang="zh-CN" sz="1200" kern="0" dirty="0" err="1">
                <a:solidFill>
                  <a:schemeClr val="tx1">
                    <a:lumMod val="50000"/>
                    <a:lumOff val="50000"/>
                  </a:schemeClr>
                </a:solidFill>
              </a:rPr>
              <a:t>ebilgin</a:t>
            </a:r>
            <a:r>
              <a:rPr kumimoji="0" lang="en-US" altLang="zh-CN" sz="1200" b="0" i="0" u="none" strike="noStrike" kern="0" cap="none" spc="0" normalizeH="0" baseline="0" noProof="0" dirty="0">
                <a:ln>
                  <a:noFill/>
                </a:ln>
                <a:solidFill>
                  <a:schemeClr val="tx1">
                    <a:lumMod val="50000"/>
                    <a:lumOff val="50000"/>
                  </a:schemeClr>
                </a:solidFill>
                <a:effectLst/>
                <a:uLnTx/>
                <a:uFillTx/>
                <a:latin typeface="Arial"/>
                <a:ea typeface="Arial"/>
                <a:cs typeface="Arial"/>
                <a:sym typeface="Arial"/>
              </a:rPr>
              <a:t>1@jhu.edu</a:t>
            </a:r>
            <a:endParaRPr kumimoji="0" lang="en-US" sz="1200" b="0" i="0" u="none" strike="noStrike" kern="0" cap="none" spc="0" normalizeH="0" baseline="0" noProof="0" dirty="0">
              <a:ln>
                <a:noFill/>
              </a:ln>
              <a:solidFill>
                <a:schemeClr val="tx1">
                  <a:lumMod val="50000"/>
                  <a:lumOff val="50000"/>
                </a:schemeClr>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5959"/>
              </a:buClr>
              <a:buSzPts val="2800"/>
              <a:buFont typeface="Arial"/>
              <a:buNone/>
              <a:tabLst/>
              <a:defRPr/>
            </a:pPr>
            <a:endParaRPr kumimoji="0" lang="en-US" sz="1800" b="0"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595959"/>
              </a:buClr>
              <a:buSzPts val="2800"/>
              <a:buFont typeface="Arial"/>
              <a:buNone/>
              <a:tabLst/>
              <a:defRPr/>
            </a:pPr>
            <a:endParaRPr kumimoji="0" lang="en-US" sz="1800" b="0" i="0" u="none" strike="noStrike" kern="0" cap="none" spc="0" normalizeH="0" baseline="0" noProof="0" dirty="0">
              <a:ln>
                <a:noFill/>
              </a:ln>
              <a:solidFill>
                <a:srgbClr val="595959"/>
              </a:solidFill>
              <a:effectLst/>
              <a:uLnTx/>
              <a:uFillTx/>
              <a:latin typeface="Arial"/>
              <a:ea typeface="Arial"/>
              <a:cs typeface="Arial"/>
              <a:sym typeface="Arial"/>
            </a:endParaRPr>
          </a:p>
        </p:txBody>
      </p:sp>
      <p:sp>
        <p:nvSpPr>
          <p:cNvPr id="24" name="Google Shape;60;p13"/>
          <p:cNvSpPr txBox="1"/>
          <p:nvPr/>
        </p:nvSpPr>
        <p:spPr>
          <a:xfrm>
            <a:off x="4080425" y="3909075"/>
            <a:ext cx="3940800" cy="1552500"/>
          </a:xfrm>
          <a:prstGeom prst="rect">
            <a:avLst/>
          </a:prstGeom>
          <a:noFill/>
          <a:ln>
            <a:noFill/>
          </a:ln>
        </p:spPr>
        <p:txBody>
          <a:bodyPr spcFirstLastPara="1" wrap="square" lIns="91425" tIns="91425" rIns="91425" bIns="91425" anchor="t" anchorCtr="0">
            <a:noAutofit/>
          </a:bodyPr>
          <a:lstStyle/>
          <a:p>
            <a:pPr>
              <a:buClr>
                <a:srgbClr val="000000"/>
              </a:buClr>
              <a:buSzPts val="1100"/>
              <a:buFont typeface="Arial"/>
              <a:buNone/>
            </a:pPr>
            <a:r>
              <a:rPr lang="en-US" altLang="zh-CN" b="1" kern="0" dirty="0">
                <a:solidFill>
                  <a:srgbClr val="595959"/>
                </a:solidFill>
                <a:latin typeface="Arial"/>
                <a:ea typeface="Arial"/>
                <a:cs typeface="Arial"/>
                <a:sym typeface="Arial"/>
              </a:rPr>
              <a:t>Mentors</a:t>
            </a:r>
            <a:endParaRPr b="1" kern="0" dirty="0">
              <a:solidFill>
                <a:srgbClr val="595959"/>
              </a:solidFill>
              <a:latin typeface="Arial"/>
              <a:ea typeface="Arial"/>
              <a:cs typeface="Arial"/>
              <a:sym typeface="Arial"/>
            </a:endParaRPr>
          </a:p>
          <a:p>
            <a:pPr>
              <a:buClr>
                <a:srgbClr val="000000"/>
              </a:buClr>
              <a:buFont typeface="Arial"/>
              <a:buNone/>
            </a:pPr>
            <a:r>
              <a:rPr lang="en-US" altLang="zh-CN" kern="0" dirty="0">
                <a:solidFill>
                  <a:srgbClr val="595959"/>
                </a:solidFill>
                <a:latin typeface="Arial"/>
                <a:ea typeface="Arial"/>
                <a:cs typeface="Arial"/>
                <a:sym typeface="Arial"/>
              </a:rPr>
              <a:t>Anand Malpani, PhD</a:t>
            </a:r>
          </a:p>
          <a:p>
            <a:pPr>
              <a:buClr>
                <a:srgbClr val="000000"/>
              </a:buClr>
              <a:buFont typeface="Arial"/>
              <a:buNone/>
            </a:pPr>
            <a:r>
              <a:rPr lang="en-US" sz="1100" kern="0" dirty="0">
                <a:solidFill>
                  <a:schemeClr val="tx1">
                    <a:lumMod val="50000"/>
                    <a:lumOff val="50000"/>
                  </a:schemeClr>
                </a:solidFill>
                <a:latin typeface="Arial"/>
                <a:ea typeface="Arial"/>
                <a:cs typeface="Arial"/>
                <a:sym typeface="Arial"/>
              </a:rPr>
              <a:t>amalpan1@jhu.edu</a:t>
            </a:r>
          </a:p>
          <a:p>
            <a:pPr>
              <a:buClr>
                <a:srgbClr val="000000"/>
              </a:buClr>
              <a:buFont typeface="Arial"/>
              <a:buNone/>
            </a:pPr>
            <a:endParaRPr sz="1100" kern="0" dirty="0">
              <a:solidFill>
                <a:srgbClr val="595959"/>
              </a:solidFill>
              <a:latin typeface="Arial"/>
              <a:ea typeface="Arial"/>
              <a:cs typeface="Arial"/>
              <a:sym typeface="Arial"/>
            </a:endParaRPr>
          </a:p>
          <a:p>
            <a:pPr>
              <a:buClr>
                <a:srgbClr val="000000"/>
              </a:buClr>
              <a:buFont typeface="Arial"/>
              <a:buNone/>
            </a:pPr>
            <a:r>
              <a:rPr lang="en-US" altLang="zh-CN" kern="0" dirty="0">
                <a:solidFill>
                  <a:srgbClr val="595959"/>
                </a:solidFill>
                <a:latin typeface="Arial"/>
                <a:ea typeface="Arial"/>
                <a:cs typeface="Arial"/>
                <a:sym typeface="Arial"/>
              </a:rPr>
              <a:t>Molly O’Brien, BS</a:t>
            </a:r>
            <a:endParaRPr kern="0" dirty="0">
              <a:solidFill>
                <a:srgbClr val="595959"/>
              </a:solidFill>
              <a:latin typeface="Arial"/>
              <a:ea typeface="Arial"/>
              <a:cs typeface="Arial"/>
              <a:sym typeface="Arial"/>
            </a:endParaRPr>
          </a:p>
        </p:txBody>
      </p:sp>
      <p:sp>
        <p:nvSpPr>
          <p:cNvPr id="26" name="Google Shape;62;p13"/>
          <p:cNvSpPr/>
          <p:nvPr/>
        </p:nvSpPr>
        <p:spPr>
          <a:xfrm>
            <a:off x="307050" y="3386400"/>
            <a:ext cx="8529900" cy="85200"/>
          </a:xfrm>
          <a:prstGeom prst="rect">
            <a:avLst/>
          </a:prstGeom>
          <a:solidFill>
            <a:srgbClr val="0B539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61;p13"/>
          <p:cNvSpPr txBox="1"/>
          <p:nvPr/>
        </p:nvSpPr>
        <p:spPr>
          <a:xfrm>
            <a:off x="4080425" y="5043580"/>
            <a:ext cx="1871488" cy="383401"/>
          </a:xfrm>
          <a:prstGeom prst="rect">
            <a:avLst/>
          </a:prstGeom>
          <a:noFill/>
          <a:ln>
            <a:noFill/>
          </a:ln>
        </p:spPr>
        <p:txBody>
          <a:bodyPr spcFirstLastPara="1" wrap="square" lIns="91425" tIns="91425" rIns="91425" bIns="91425" anchor="t" anchorCtr="0">
            <a:noAutofit/>
          </a:bodyPr>
          <a:lstStyle/>
          <a:p>
            <a:pPr lvl="0">
              <a:buClr>
                <a:srgbClr val="000000"/>
              </a:buClr>
            </a:pPr>
            <a:r>
              <a:rPr lang="en-US" sz="1100" kern="0" dirty="0">
                <a:solidFill>
                  <a:prstClr val="black">
                    <a:lumMod val="50000"/>
                    <a:lumOff val="50000"/>
                  </a:prstClr>
                </a:solidFill>
                <a:latin typeface="Arial"/>
                <a:ea typeface="Arial"/>
                <a:cs typeface="Arial"/>
                <a:sym typeface="Arial"/>
              </a:rPr>
              <a:t>mobrie38@jhu.edu</a:t>
            </a:r>
          </a:p>
        </p:txBody>
      </p:sp>
      <p:grpSp>
        <p:nvGrpSpPr>
          <p:cNvPr id="30" name="Group 29"/>
          <p:cNvGrpSpPr/>
          <p:nvPr/>
        </p:nvGrpSpPr>
        <p:grpSpPr>
          <a:xfrm>
            <a:off x="0" y="6360819"/>
            <a:ext cx="9144000" cy="497181"/>
            <a:chOff x="0" y="6360819"/>
            <a:chExt cx="9144000" cy="497181"/>
          </a:xfrm>
        </p:grpSpPr>
        <p:pic>
          <p:nvPicPr>
            <p:cNvPr id="8" name="Picture 7"/>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28" name="TextBox 27"/>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29" name="TextBox 28"/>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pic>
        <p:nvPicPr>
          <p:cNvPr id="3" name="Picture 2"/>
          <p:cNvPicPr>
            <a:picLocks noChangeAspect="1"/>
          </p:cNvPicPr>
          <p:nvPr/>
        </p:nvPicPr>
        <p:blipFill>
          <a:blip r:embed="rId4"/>
          <a:stretch>
            <a:fillRect/>
          </a:stretch>
        </p:blipFill>
        <p:spPr>
          <a:xfrm>
            <a:off x="155782" y="233913"/>
            <a:ext cx="2715902" cy="674419"/>
          </a:xfrm>
          <a:prstGeom prst="rect">
            <a:avLst/>
          </a:prstGeom>
        </p:spPr>
      </p:pic>
      <p:sp>
        <p:nvSpPr>
          <p:cNvPr id="2" name="TextBox 1">
            <a:extLst>
              <a:ext uri="{FF2B5EF4-FFF2-40B4-BE49-F238E27FC236}">
                <a16:creationId xmlns:a16="http://schemas.microsoft.com/office/drawing/2014/main" id="{97ED6134-A049-0E4B-B073-10B70CEDA013}"/>
              </a:ext>
            </a:extLst>
          </p:cNvPr>
          <p:cNvSpPr txBox="1"/>
          <p:nvPr/>
        </p:nvSpPr>
        <p:spPr>
          <a:xfrm>
            <a:off x="515235" y="5920138"/>
            <a:ext cx="8113529" cy="430887"/>
          </a:xfrm>
          <a:prstGeom prst="rect">
            <a:avLst/>
          </a:prstGeom>
          <a:noFill/>
        </p:spPr>
        <p:txBody>
          <a:bodyPr wrap="square" rtlCol="0">
            <a:spAutoFit/>
          </a:bodyPr>
          <a:lstStyle/>
          <a:p>
            <a:r>
              <a:rPr lang="en-US" sz="1100" dirty="0"/>
              <a:t>[1] </a:t>
            </a:r>
            <a:r>
              <a:rPr lang="en-US" sz="1100" kern="0" dirty="0" err="1">
                <a:solidFill>
                  <a:srgbClr val="595959"/>
                </a:solidFill>
              </a:rPr>
              <a:t>Vedula</a:t>
            </a:r>
            <a:r>
              <a:rPr lang="en-US" sz="1100" kern="0" dirty="0">
                <a:solidFill>
                  <a:srgbClr val="595959"/>
                </a:solidFill>
              </a:rPr>
              <a:t>, Satyanarayana S et al. “Objective Assessment of Surgical Technical Skill and Competency in the Operating Room.” </a:t>
            </a:r>
            <a:r>
              <a:rPr lang="en-US" sz="1100" i="1" kern="0" dirty="0">
                <a:solidFill>
                  <a:srgbClr val="595959"/>
                </a:solidFill>
              </a:rPr>
              <a:t>Annual </a:t>
            </a:r>
          </a:p>
          <a:p>
            <a:r>
              <a:rPr lang="en-US" sz="1100" i="1" kern="0" dirty="0">
                <a:solidFill>
                  <a:srgbClr val="595959"/>
                </a:solidFill>
              </a:rPr>
              <a:t>      review of biomedical engineering 19</a:t>
            </a:r>
            <a:r>
              <a:rPr lang="en-US" sz="1100" kern="0" dirty="0">
                <a:solidFill>
                  <a:srgbClr val="595959"/>
                </a:solidFill>
              </a:rPr>
              <a:t> (2017): 301-325 .</a:t>
            </a:r>
          </a:p>
        </p:txBody>
      </p:sp>
    </p:spTree>
    <p:extLst>
      <p:ext uri="{BB962C8B-B14F-4D97-AF65-F5344CB8AC3E}">
        <p14:creationId xmlns:p14="http://schemas.microsoft.com/office/powerpoint/2010/main" val="343085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084B-C920-594A-A901-0E524A93393A}"/>
              </a:ext>
            </a:extLst>
          </p:cNvPr>
          <p:cNvSpPr>
            <a:spLocks noGrp="1"/>
          </p:cNvSpPr>
          <p:nvPr>
            <p:ph type="title"/>
          </p:nvPr>
        </p:nvSpPr>
        <p:spPr/>
        <p:txBody>
          <a:bodyPr>
            <a:normAutofit/>
          </a:bodyPr>
          <a:lstStyle/>
          <a:p>
            <a:r>
              <a:rPr lang="en-US" sz="2800" b="1" dirty="0">
                <a:solidFill>
                  <a:srgbClr val="5A5958"/>
                </a:solidFill>
                <a:latin typeface="Arial" panose="020B0604020202020204" pitchFamily="34" charset="0"/>
                <a:cs typeface="Arial" panose="020B0604020202020204" pitchFamily="34" charset="0"/>
              </a:rPr>
              <a:t>The Paper’s Approach: Data Sources</a:t>
            </a:r>
            <a:endParaRPr lang="en-US" sz="2800"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C343519-7606-414B-B2A1-4BC3E5DE35CA}"/>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C791045A-8E58-DD41-BB04-FC8C1E45C684}"/>
                </a:ext>
              </a:extLst>
            </p:cNvPr>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89594088-14E5-7845-A1B6-5917D4A75AFD}"/>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1CE79D59-24F8-604C-881C-7A165A87C3D9}"/>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pic>
        <p:nvPicPr>
          <p:cNvPr id="8" name="Picture 7">
            <a:extLst>
              <a:ext uri="{FF2B5EF4-FFF2-40B4-BE49-F238E27FC236}">
                <a16:creationId xmlns:a16="http://schemas.microsoft.com/office/drawing/2014/main" id="{C3CA2BF1-8031-854E-A24E-ADEBA8CF49E1}"/>
              </a:ext>
            </a:extLst>
          </p:cNvPr>
          <p:cNvPicPr>
            <a:picLocks noChangeAspect="1"/>
          </p:cNvPicPr>
          <p:nvPr/>
        </p:nvPicPr>
        <p:blipFill>
          <a:blip r:embed="rId4"/>
          <a:stretch>
            <a:fillRect/>
          </a:stretch>
        </p:blipFill>
        <p:spPr>
          <a:xfrm>
            <a:off x="552450" y="1782413"/>
            <a:ext cx="8039100" cy="3365500"/>
          </a:xfrm>
          <a:prstGeom prst="rect">
            <a:avLst/>
          </a:prstGeom>
        </p:spPr>
      </p:pic>
      <p:sp>
        <p:nvSpPr>
          <p:cNvPr id="10" name="Rectangle 9">
            <a:extLst>
              <a:ext uri="{FF2B5EF4-FFF2-40B4-BE49-F238E27FC236}">
                <a16:creationId xmlns:a16="http://schemas.microsoft.com/office/drawing/2014/main" id="{2A4F27FE-5D13-F146-A17F-F30F835355EA}"/>
              </a:ext>
            </a:extLst>
          </p:cNvPr>
          <p:cNvSpPr/>
          <p:nvPr/>
        </p:nvSpPr>
        <p:spPr>
          <a:xfrm>
            <a:off x="1603420" y="5239637"/>
            <a:ext cx="5937160" cy="307777"/>
          </a:xfrm>
          <a:prstGeom prst="rect">
            <a:avLst/>
          </a:prstGeom>
        </p:spPr>
        <p:txBody>
          <a:bodyPr wrap="square">
            <a:spAutoFit/>
          </a:bodyPr>
          <a:lstStyle/>
          <a:p>
            <a:r>
              <a:rPr lang="en-US" sz="700" kern="0" dirty="0">
                <a:solidFill>
                  <a:srgbClr val="595959"/>
                </a:solidFill>
              </a:rPr>
              <a:t>Image from:  </a:t>
            </a:r>
            <a:r>
              <a:rPr lang="en-US" sz="700" kern="0" dirty="0" err="1">
                <a:solidFill>
                  <a:srgbClr val="595959"/>
                </a:solidFill>
              </a:rPr>
              <a:t>Vedula</a:t>
            </a:r>
            <a:r>
              <a:rPr lang="en-US" sz="700" kern="0" dirty="0">
                <a:solidFill>
                  <a:srgbClr val="595959"/>
                </a:solidFill>
              </a:rPr>
              <a:t>, Satyanarayana S et al. “Objective Assessment of Surgical Technical Skill and Competency in the Operating Room.” Annual review of biomedical engineering 19 (2017): 307.</a:t>
            </a:r>
          </a:p>
        </p:txBody>
      </p:sp>
    </p:spTree>
    <p:extLst>
      <p:ext uri="{BB962C8B-B14F-4D97-AF65-F5344CB8AC3E}">
        <p14:creationId xmlns:p14="http://schemas.microsoft.com/office/powerpoint/2010/main" val="10021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907EC7-07D6-0847-A3A2-7823415ED9E7}"/>
              </a:ext>
            </a:extLst>
          </p:cNvPr>
          <p:cNvSpPr>
            <a:spLocks noGrp="1"/>
          </p:cNvSpPr>
          <p:nvPr>
            <p:ph idx="1"/>
          </p:nvPr>
        </p:nvSpPr>
        <p:spPr/>
        <p:txBody>
          <a:bodyPr>
            <a:normAutofit/>
          </a:bodyPr>
          <a:lstStyle/>
          <a:p>
            <a:r>
              <a:rPr lang="en-US" sz="1800" b="1" dirty="0">
                <a:solidFill>
                  <a:srgbClr val="5A5958"/>
                </a:solidFill>
                <a:latin typeface="Arial" panose="020B0604020202020204" pitchFamily="34" charset="0"/>
                <a:cs typeface="Arial" panose="020B0604020202020204" pitchFamily="34" charset="0"/>
              </a:rPr>
              <a:t>Summary Features for Data Representation</a:t>
            </a:r>
          </a:p>
          <a:p>
            <a:endParaRPr lang="en-US" sz="1800" b="1" dirty="0">
              <a:solidFill>
                <a:srgbClr val="5A5958"/>
              </a:solidFill>
              <a:latin typeface="Arial" panose="020B0604020202020204" pitchFamily="34" charset="0"/>
              <a:cs typeface="Arial" panose="020B0604020202020204" pitchFamily="34" charset="0"/>
            </a:endParaRPr>
          </a:p>
          <a:p>
            <a:endParaRPr lang="en-US" sz="1800" b="1" dirty="0">
              <a:solidFill>
                <a:srgbClr val="5A5958"/>
              </a:solidFill>
              <a:latin typeface="Arial" panose="020B0604020202020204" pitchFamily="34" charset="0"/>
              <a:cs typeface="Arial" panose="020B0604020202020204" pitchFamily="34" charset="0"/>
            </a:endParaRPr>
          </a:p>
          <a:p>
            <a:endParaRPr lang="en-US" sz="1800" dirty="0">
              <a:solidFill>
                <a:srgbClr val="5A5958"/>
              </a:solidFill>
              <a:latin typeface="Arial" panose="020B0604020202020204" pitchFamily="34" charset="0"/>
              <a:cs typeface="Arial" panose="020B0604020202020204" pitchFamily="34" charset="0"/>
            </a:endParaRPr>
          </a:p>
          <a:p>
            <a:r>
              <a:rPr lang="en-US" sz="1800" b="1" dirty="0">
                <a:solidFill>
                  <a:srgbClr val="5A5958"/>
                </a:solidFill>
                <a:latin typeface="Arial" panose="020B0604020202020204" pitchFamily="34" charset="0"/>
                <a:cs typeface="Arial" panose="020B0604020202020204" pitchFamily="34" charset="0"/>
              </a:rPr>
              <a:t>Time-Series Data Representations</a:t>
            </a:r>
          </a:p>
          <a:p>
            <a:endParaRPr lang="en-US" sz="1800" dirty="0">
              <a:solidFill>
                <a:srgbClr val="5A5958"/>
              </a:solidFill>
              <a:latin typeface="Arial" panose="020B0604020202020204" pitchFamily="34" charset="0"/>
              <a:cs typeface="Arial" panose="020B0604020202020204" pitchFamily="34" charset="0"/>
            </a:endParaRPr>
          </a:p>
          <a:p>
            <a:endParaRPr lang="en-US" sz="1800" dirty="0">
              <a:solidFill>
                <a:srgbClr val="5A5958"/>
              </a:solidFill>
              <a:latin typeface="Arial" panose="020B0604020202020204" pitchFamily="34" charset="0"/>
              <a:cs typeface="Arial" panose="020B0604020202020204" pitchFamily="34" charset="0"/>
            </a:endParaRPr>
          </a:p>
          <a:p>
            <a:endParaRPr lang="en-US" sz="1800" dirty="0">
              <a:solidFill>
                <a:srgbClr val="5A5958"/>
              </a:solidFill>
              <a:latin typeface="Arial" panose="020B0604020202020204" pitchFamily="34" charset="0"/>
              <a:cs typeface="Arial" panose="020B0604020202020204" pitchFamily="34" charset="0"/>
            </a:endParaRPr>
          </a:p>
          <a:p>
            <a:r>
              <a:rPr lang="en-US" sz="1800" b="1" dirty="0">
                <a:solidFill>
                  <a:srgbClr val="5A5958"/>
                </a:solidFill>
                <a:latin typeface="Arial" panose="020B0604020202020204" pitchFamily="34" charset="0"/>
                <a:cs typeface="Arial" panose="020B0604020202020204" pitchFamily="34" charset="0"/>
              </a:rPr>
              <a:t>Dictionaries or Histogram-Based Representations</a:t>
            </a:r>
          </a:p>
          <a:p>
            <a:endParaRPr lang="en-US" sz="1800" dirty="0">
              <a:solidFill>
                <a:srgbClr val="5A5958"/>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2F08751-C515-2548-B7F0-674949BA5F0A}"/>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957262" y="2045503"/>
            <a:ext cx="4614863" cy="1237623"/>
          </a:xfrm>
          <a:prstGeom prst="rect">
            <a:avLst/>
          </a:prstGeom>
        </p:spPr>
      </p:pic>
      <p:sp>
        <p:nvSpPr>
          <p:cNvPr id="2" name="Title 1">
            <a:extLst>
              <a:ext uri="{FF2B5EF4-FFF2-40B4-BE49-F238E27FC236}">
                <a16:creationId xmlns:a16="http://schemas.microsoft.com/office/drawing/2014/main" id="{B32C084B-C920-594A-A901-0E524A93393A}"/>
              </a:ext>
            </a:extLst>
          </p:cNvPr>
          <p:cNvSpPr>
            <a:spLocks noGrp="1"/>
          </p:cNvSpPr>
          <p:nvPr>
            <p:ph type="title"/>
          </p:nvPr>
        </p:nvSpPr>
        <p:spPr/>
        <p:txBody>
          <a:bodyPr>
            <a:normAutofit/>
          </a:bodyPr>
          <a:lstStyle/>
          <a:p>
            <a:r>
              <a:rPr lang="en-US" sz="2800" b="1" dirty="0">
                <a:solidFill>
                  <a:srgbClr val="5A5958"/>
                </a:solidFill>
                <a:latin typeface="Arial" panose="020B0604020202020204" pitchFamily="34" charset="0"/>
                <a:cs typeface="Arial" panose="020B0604020202020204" pitchFamily="34" charset="0"/>
              </a:rPr>
              <a:t>The Paper’s Approach: Data Representation</a:t>
            </a:r>
            <a:endParaRPr lang="en-US" sz="2800"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C343519-7606-414B-B2A1-4BC3E5DE35CA}"/>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C791045A-8E58-DD41-BB04-FC8C1E45C684}"/>
                </a:ext>
              </a:extLst>
            </p:cNvPr>
            <p:cNvPicPr>
              <a:picLocks noChangeAspect="1"/>
            </p:cNvPicPr>
            <p:nvPr/>
          </p:nvPicPr>
          <p:blipFill rotWithShape="1">
            <a:blip r:embed="rId4"/>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89594088-14E5-7845-A1B6-5917D4A75AFD}"/>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1CE79D59-24F8-604C-881C-7A165A87C3D9}"/>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pic>
        <p:nvPicPr>
          <p:cNvPr id="11" name="Picture 10">
            <a:extLst>
              <a:ext uri="{FF2B5EF4-FFF2-40B4-BE49-F238E27FC236}">
                <a16:creationId xmlns:a16="http://schemas.microsoft.com/office/drawing/2014/main" id="{42482601-D406-CF49-B915-FCC9E54869AD}"/>
              </a:ext>
            </a:extLst>
          </p:cNvPr>
          <p:cNvPicPr>
            <a:picLocks noChangeAspect="1"/>
          </p:cNvPicPr>
          <p:nvPr/>
        </p:nvPicPr>
        <p:blipFill>
          <a:blip r:embed="rId5">
            <a:clrChange>
              <a:clrFrom>
                <a:srgbClr val="FCFCFC"/>
              </a:clrFrom>
              <a:clrTo>
                <a:srgbClr val="FCFCFC">
                  <a:alpha val="0"/>
                </a:srgbClr>
              </a:clrTo>
            </a:clrChange>
          </a:blip>
          <a:stretch>
            <a:fillRect/>
          </a:stretch>
        </p:blipFill>
        <p:spPr>
          <a:xfrm>
            <a:off x="858791" y="3574875"/>
            <a:ext cx="4943475" cy="1335778"/>
          </a:xfrm>
          <a:prstGeom prst="rect">
            <a:avLst/>
          </a:prstGeom>
        </p:spPr>
      </p:pic>
      <p:pic>
        <p:nvPicPr>
          <p:cNvPr id="13" name="Picture 12">
            <a:extLst>
              <a:ext uri="{FF2B5EF4-FFF2-40B4-BE49-F238E27FC236}">
                <a16:creationId xmlns:a16="http://schemas.microsoft.com/office/drawing/2014/main" id="{2C41927E-D222-E849-A223-6856062D0889}"/>
              </a:ext>
            </a:extLst>
          </p:cNvPr>
          <p:cNvPicPr>
            <a:picLocks noChangeAspect="1"/>
          </p:cNvPicPr>
          <p:nvPr/>
        </p:nvPicPr>
        <p:blipFill>
          <a:blip r:embed="rId6">
            <a:clrChange>
              <a:clrFrom>
                <a:srgbClr val="FCFCFC"/>
              </a:clrFrom>
              <a:clrTo>
                <a:srgbClr val="FCFCFC">
                  <a:alpha val="0"/>
                </a:srgbClr>
              </a:clrTo>
            </a:clrChange>
          </a:blip>
          <a:stretch>
            <a:fillRect/>
          </a:stretch>
        </p:blipFill>
        <p:spPr>
          <a:xfrm>
            <a:off x="858791" y="5202402"/>
            <a:ext cx="5143198" cy="1321877"/>
          </a:xfrm>
          <a:prstGeom prst="rect">
            <a:avLst/>
          </a:prstGeom>
        </p:spPr>
      </p:pic>
    </p:spTree>
    <p:extLst>
      <p:ext uri="{BB962C8B-B14F-4D97-AF65-F5344CB8AC3E}">
        <p14:creationId xmlns:p14="http://schemas.microsoft.com/office/powerpoint/2010/main" val="202447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084B-C920-594A-A901-0E524A93393A}"/>
              </a:ext>
            </a:extLst>
          </p:cNvPr>
          <p:cNvSpPr>
            <a:spLocks noGrp="1"/>
          </p:cNvSpPr>
          <p:nvPr>
            <p:ph type="title"/>
          </p:nvPr>
        </p:nvSpPr>
        <p:spPr/>
        <p:txBody>
          <a:bodyPr>
            <a:normAutofit/>
          </a:bodyPr>
          <a:lstStyle/>
          <a:p>
            <a:r>
              <a:rPr lang="en-US" sz="2800" b="1" dirty="0">
                <a:solidFill>
                  <a:srgbClr val="5A5958"/>
                </a:solidFill>
                <a:latin typeface="Arial" panose="020B0604020202020204" pitchFamily="34" charset="0"/>
                <a:cs typeface="Arial" panose="020B0604020202020204" pitchFamily="34" charset="0"/>
              </a:rPr>
              <a:t>The Paper’s Approach: Algorithms</a:t>
            </a:r>
            <a:endParaRPr lang="en-US" sz="2800"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C343519-7606-414B-B2A1-4BC3E5DE35CA}"/>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C791045A-8E58-DD41-BB04-FC8C1E45C684}"/>
                </a:ext>
              </a:extLst>
            </p:cNvPr>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89594088-14E5-7845-A1B6-5917D4A75AFD}"/>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1CE79D59-24F8-604C-881C-7A165A87C3D9}"/>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pic>
        <p:nvPicPr>
          <p:cNvPr id="13" name="Content Placeholder 12">
            <a:extLst>
              <a:ext uri="{FF2B5EF4-FFF2-40B4-BE49-F238E27FC236}">
                <a16:creationId xmlns:a16="http://schemas.microsoft.com/office/drawing/2014/main" id="{27B89E58-D882-BA44-AE66-4396A813566B}"/>
              </a:ext>
            </a:extLst>
          </p:cNvPr>
          <p:cNvPicPr>
            <a:picLocks noGrp="1" noChangeAspect="1"/>
          </p:cNvPicPr>
          <p:nvPr>
            <p:ph idx="1"/>
          </p:nvPr>
        </p:nvPicPr>
        <p:blipFill>
          <a:blip r:embed="rId4"/>
          <a:stretch>
            <a:fillRect/>
          </a:stretch>
        </p:blipFill>
        <p:spPr>
          <a:xfrm>
            <a:off x="628650" y="1520251"/>
            <a:ext cx="8117785" cy="4537213"/>
          </a:xfrm>
        </p:spPr>
      </p:pic>
      <p:sp>
        <p:nvSpPr>
          <p:cNvPr id="14" name="Rectangle 13">
            <a:extLst>
              <a:ext uri="{FF2B5EF4-FFF2-40B4-BE49-F238E27FC236}">
                <a16:creationId xmlns:a16="http://schemas.microsoft.com/office/drawing/2014/main" id="{CD6A6EFF-4BE4-C244-956D-822B8F6AFDCF}"/>
              </a:ext>
            </a:extLst>
          </p:cNvPr>
          <p:cNvSpPr/>
          <p:nvPr/>
        </p:nvSpPr>
        <p:spPr>
          <a:xfrm>
            <a:off x="1603420" y="6084471"/>
            <a:ext cx="5937160" cy="307777"/>
          </a:xfrm>
          <a:prstGeom prst="rect">
            <a:avLst/>
          </a:prstGeom>
        </p:spPr>
        <p:txBody>
          <a:bodyPr wrap="square">
            <a:spAutoFit/>
          </a:bodyPr>
          <a:lstStyle/>
          <a:p>
            <a:r>
              <a:rPr lang="en-US" sz="700" kern="0" dirty="0">
                <a:solidFill>
                  <a:srgbClr val="595959"/>
                </a:solidFill>
              </a:rPr>
              <a:t>Image from:  </a:t>
            </a:r>
            <a:r>
              <a:rPr lang="en-US" sz="700" kern="0" dirty="0" err="1">
                <a:solidFill>
                  <a:srgbClr val="595959"/>
                </a:solidFill>
              </a:rPr>
              <a:t>Vedula</a:t>
            </a:r>
            <a:r>
              <a:rPr lang="en-US" sz="700" kern="0" dirty="0">
                <a:solidFill>
                  <a:srgbClr val="595959"/>
                </a:solidFill>
              </a:rPr>
              <a:t>, Satyanarayana S et al. “Objective Assessment of Surgical Technical Skill and Competency in the Operating Room.” Annual review of biomedical engineering 19 (2017): 311.</a:t>
            </a:r>
          </a:p>
        </p:txBody>
      </p:sp>
    </p:spTree>
    <p:extLst>
      <p:ext uri="{BB962C8B-B14F-4D97-AF65-F5344CB8AC3E}">
        <p14:creationId xmlns:p14="http://schemas.microsoft.com/office/powerpoint/2010/main" val="3099701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84ED42AE-014C-9247-AAD3-DDBBC42DAFE2}"/>
              </a:ext>
            </a:extLst>
          </p:cNvPr>
          <p:cNvGraphicFramePr>
            <a:graphicFrameLocks noGrp="1"/>
          </p:cNvGraphicFramePr>
          <p:nvPr>
            <p:ph idx="1"/>
            <p:extLst>
              <p:ext uri="{D42A27DB-BD31-4B8C-83A1-F6EECF244321}">
                <p14:modId xmlns:p14="http://schemas.microsoft.com/office/powerpoint/2010/main" val="2575837371"/>
              </p:ext>
            </p:extLst>
          </p:nvPr>
        </p:nvGraphicFramePr>
        <p:xfrm>
          <a:off x="628650" y="561601"/>
          <a:ext cx="7886700" cy="5871291"/>
        </p:xfrm>
        <a:graphic>
          <a:graphicData uri="http://schemas.openxmlformats.org/drawingml/2006/table">
            <a:tbl>
              <a:tblPr firstRow="1" bandRow="1">
                <a:tableStyleId>{69012ECD-51FC-41F1-AA8D-1B2483CD663E}</a:tableStyleId>
              </a:tblPr>
              <a:tblGrid>
                <a:gridCol w="3943350">
                  <a:extLst>
                    <a:ext uri="{9D8B030D-6E8A-4147-A177-3AD203B41FA5}">
                      <a16:colId xmlns:a16="http://schemas.microsoft.com/office/drawing/2014/main" val="1978412388"/>
                    </a:ext>
                  </a:extLst>
                </a:gridCol>
                <a:gridCol w="3943350">
                  <a:extLst>
                    <a:ext uri="{9D8B030D-6E8A-4147-A177-3AD203B41FA5}">
                      <a16:colId xmlns:a16="http://schemas.microsoft.com/office/drawing/2014/main" val="826292397"/>
                    </a:ext>
                  </a:extLst>
                </a:gridCol>
              </a:tblGrid>
              <a:tr h="887757">
                <a:tc>
                  <a:txBody>
                    <a:bodyPr/>
                    <a:lstStyle/>
                    <a:p>
                      <a:pPr algn="ctr"/>
                      <a:r>
                        <a:rPr lang="en-US" sz="1800" dirty="0">
                          <a:latin typeface="Arial" panose="020B0604020202020204" pitchFamily="34" charset="0"/>
                          <a:cs typeface="Arial" panose="020B0604020202020204" pitchFamily="34" charset="0"/>
                        </a:rPr>
                        <a:t>Key Results Identified</a:t>
                      </a:r>
                      <a:endParaRPr lang="en-US" sz="1800" dirty="0">
                        <a:solidFill>
                          <a:srgbClr val="5A5958"/>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1800" dirty="0">
                          <a:latin typeface="Arial" panose="020B0604020202020204" pitchFamily="34" charset="0"/>
                          <a:cs typeface="Arial" panose="020B0604020202020204" pitchFamily="34" charset="0"/>
                        </a:rPr>
                        <a:t>Significance</a:t>
                      </a:r>
                      <a:endParaRPr lang="en-US" sz="1800" dirty="0">
                        <a:solidFill>
                          <a:srgbClr val="5A5958"/>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24458487"/>
                  </a:ext>
                </a:extLst>
              </a:tr>
              <a:tr h="887757">
                <a:tc>
                  <a:txBody>
                    <a:bodyPr/>
                    <a:lstStyle/>
                    <a:p>
                      <a:r>
                        <a:rPr lang="en-US" sz="1400" dirty="0">
                          <a:solidFill>
                            <a:srgbClr val="5A5958"/>
                          </a:solidFill>
                          <a:latin typeface="Arial" panose="020B0604020202020204" pitchFamily="34" charset="0"/>
                          <a:cs typeface="Arial" panose="020B0604020202020204" pitchFamily="34" charset="0"/>
                        </a:rPr>
                        <a:t>Technological developments are enabling capture and analysis of large amounts of complex surgical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958"/>
                          </a:solidFill>
                          <a:latin typeface="Arial" panose="020B0604020202020204" pitchFamily="34" charset="0"/>
                          <a:cs typeface="Arial" panose="020B0604020202020204" pitchFamily="34" charset="0"/>
                        </a:rPr>
                        <a:t>The availability of data and the need for efficient surgical training provide a unique opportunity to augment surgical education</a:t>
                      </a:r>
                    </a:p>
                    <a:p>
                      <a:endParaRPr lang="en-US" sz="1050" dirty="0">
                        <a:solidFill>
                          <a:srgbClr val="5A5958"/>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8520898"/>
                  </a:ext>
                </a:extLst>
              </a:tr>
              <a:tr h="1124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958"/>
                          </a:solidFill>
                          <a:latin typeface="Arial" panose="020B0604020202020204" pitchFamily="34" charset="0"/>
                          <a:cs typeface="Arial" panose="020B0604020202020204" pitchFamily="34" charset="0"/>
                        </a:rPr>
                        <a:t>Identified a need to develop/improve: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5A5958"/>
                          </a:solidFill>
                          <a:latin typeface="Arial" panose="020B0604020202020204" pitchFamily="34" charset="0"/>
                          <a:cs typeface="Arial" panose="020B0604020202020204" pitchFamily="34" charset="0"/>
                        </a:rPr>
                        <a:t>Technology for data capture in the surgical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5A5958"/>
                          </a:solidFill>
                          <a:latin typeface="Arial" panose="020B0604020202020204" pitchFamily="34" charset="0"/>
                          <a:cs typeface="Arial" panose="020B0604020202020204" pitchFamily="34" charset="0"/>
                        </a:rPr>
                        <a:t>Techniques for transforming the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5A5958"/>
                          </a:solidFill>
                          <a:latin typeface="Arial" panose="020B0604020202020204" pitchFamily="34" charset="0"/>
                          <a:cs typeface="Arial" panose="020B0604020202020204" pitchFamily="34" charset="0"/>
                        </a:rPr>
                        <a:t>Algorithms for data 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958"/>
                          </a:solidFill>
                          <a:latin typeface="Arial" panose="020B0604020202020204" pitchFamily="34" charset="0"/>
                          <a:cs typeface="Arial" panose="020B0604020202020204" pitchFamily="34" charset="0"/>
                        </a:rPr>
                        <a:t>This will allow for the assessment of skill and enable automated coaching/feedback through diagnosis of skill deficits, targeted assessments, or both.</a:t>
                      </a:r>
                    </a:p>
                    <a:p>
                      <a:endParaRPr lang="en-US" sz="1400" dirty="0">
                        <a:solidFill>
                          <a:srgbClr val="5A5958"/>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7972108"/>
                  </a:ext>
                </a:extLst>
              </a:tr>
              <a:tr h="1124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958"/>
                          </a:solidFill>
                          <a:latin typeface="Arial" panose="020B0604020202020204" pitchFamily="34" charset="0"/>
                          <a:cs typeface="Arial" panose="020B0604020202020204" pitchFamily="34" charset="0"/>
                        </a:rPr>
                        <a:t>Algorithms for OCASE-T have been developed mostly for </a:t>
                      </a:r>
                      <a:r>
                        <a:rPr lang="en-US" sz="1400" b="1" dirty="0">
                          <a:solidFill>
                            <a:srgbClr val="5A5958"/>
                          </a:solidFill>
                          <a:latin typeface="Arial" panose="020B0604020202020204" pitchFamily="34" charset="0"/>
                          <a:cs typeface="Arial" panose="020B0604020202020204" pitchFamily="34" charset="0"/>
                        </a:rPr>
                        <a:t>benchtop</a:t>
                      </a:r>
                      <a:r>
                        <a:rPr lang="en-US" sz="1400" dirty="0">
                          <a:solidFill>
                            <a:srgbClr val="5A5958"/>
                          </a:solidFill>
                          <a:latin typeface="Arial" panose="020B0604020202020204" pitchFamily="34" charset="0"/>
                          <a:cs typeface="Arial" panose="020B0604020202020204" pitchFamily="34" charset="0"/>
                        </a:rPr>
                        <a:t> and </a:t>
                      </a:r>
                      <a:r>
                        <a:rPr lang="en-US" sz="1400" b="1" dirty="0">
                          <a:solidFill>
                            <a:srgbClr val="5A5958"/>
                          </a:solidFill>
                          <a:latin typeface="Arial" panose="020B0604020202020204" pitchFamily="34" charset="0"/>
                          <a:cs typeface="Arial" panose="020B0604020202020204" pitchFamily="34" charset="0"/>
                        </a:rPr>
                        <a:t>virtual reality simulation</a:t>
                      </a:r>
                      <a:r>
                        <a:rPr lang="en-US" sz="1400" dirty="0">
                          <a:solidFill>
                            <a:srgbClr val="5A5958"/>
                          </a:solidFill>
                          <a:latin typeface="Arial" panose="020B0604020202020204" pitchFamily="34" charset="0"/>
                          <a:cs typeface="Arial" panose="020B0604020202020204" pitchFamily="34" charset="0"/>
                        </a:rPr>
                        <a:t> settings; research in the </a:t>
                      </a:r>
                      <a:r>
                        <a:rPr lang="en-US" sz="1400" b="1" dirty="0">
                          <a:solidFill>
                            <a:srgbClr val="5A5958"/>
                          </a:solidFill>
                          <a:latin typeface="Arial" panose="020B0604020202020204" pitchFamily="34" charset="0"/>
                          <a:cs typeface="Arial" panose="020B0604020202020204" pitchFamily="34" charset="0"/>
                        </a:rPr>
                        <a:t>operating room</a:t>
                      </a:r>
                      <a:r>
                        <a:rPr lang="en-US" sz="1400" dirty="0">
                          <a:solidFill>
                            <a:srgbClr val="5A5958"/>
                          </a:solidFill>
                          <a:latin typeface="Arial" panose="020B0604020202020204" pitchFamily="34" charset="0"/>
                          <a:cs typeface="Arial" panose="020B0604020202020204" pitchFamily="34" charset="0"/>
                        </a:rPr>
                        <a:t> has been limited to only two studies.</a:t>
                      </a:r>
                    </a:p>
                    <a:p>
                      <a:endParaRPr lang="en-US" sz="1400" dirty="0">
                        <a:solidFill>
                          <a:srgbClr val="5A5958"/>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5A5958"/>
                          </a:solidFill>
                          <a:latin typeface="Arial" panose="020B0604020202020204" pitchFamily="34" charset="0"/>
                          <a:cs typeface="Arial" panose="020B0604020202020204" pitchFamily="34" charset="0"/>
                        </a:rPr>
                        <a:t>Future work in data based on the operating room data is necessary for a more in depth, realistic assessment approach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8510907"/>
                  </a:ext>
                </a:extLst>
              </a:tr>
              <a:tr h="887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958"/>
                          </a:solidFill>
                          <a:latin typeface="Arial" panose="020B0604020202020204" pitchFamily="34" charset="0"/>
                          <a:cs typeface="Arial" panose="020B0604020202020204" pitchFamily="34" charset="0"/>
                        </a:rPr>
                        <a:t>Existing methods for OCASE-T have produced promising results, but the approaches are highly varied.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5A5958"/>
                          </a:solidFill>
                          <a:latin typeface="Arial" panose="020B0604020202020204" pitchFamily="34" charset="0"/>
                          <a:cs typeface="Arial" panose="020B0604020202020204" pitchFamily="34" charset="0"/>
                        </a:rPr>
                        <a:t>A consensus being established on what the best approaches and benchmarks are necessary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6109126"/>
                  </a:ext>
                </a:extLst>
              </a:tr>
              <a:tr h="887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958"/>
                          </a:solidFill>
                          <a:latin typeface="Arial" panose="020B0604020202020204" pitchFamily="34" charset="0"/>
                          <a:cs typeface="Arial" panose="020B0604020202020204" pitchFamily="34" charset="0"/>
                        </a:rPr>
                        <a:t>Algorithms for OCASE-T have focused only on </a:t>
                      </a:r>
                      <a:r>
                        <a:rPr lang="en-US" sz="1400" b="1" dirty="0">
                          <a:solidFill>
                            <a:srgbClr val="5A5958"/>
                          </a:solidFill>
                          <a:latin typeface="Arial" panose="020B0604020202020204" pitchFamily="34" charset="0"/>
                          <a:cs typeface="Arial" panose="020B0604020202020204" pitchFamily="34" charset="0"/>
                        </a:rPr>
                        <a:t>technical skill</a:t>
                      </a:r>
                      <a:r>
                        <a:rPr lang="en-US" sz="1400" dirty="0">
                          <a:solidFill>
                            <a:srgbClr val="5A5958"/>
                          </a:solidFill>
                          <a:latin typeface="Arial" panose="020B0604020202020204" pitchFamily="34" charset="0"/>
                          <a:cs typeface="Arial" panose="020B0604020202020204" pitchFamily="34" charset="0"/>
                        </a:rPr>
                        <a:t> and not on </a:t>
                      </a:r>
                      <a:r>
                        <a:rPr lang="en-US" sz="1400" b="1" dirty="0">
                          <a:solidFill>
                            <a:srgbClr val="5A5958"/>
                          </a:solidFill>
                          <a:latin typeface="Arial" panose="020B0604020202020204" pitchFamily="34" charset="0"/>
                          <a:cs typeface="Arial" panose="020B0604020202020204" pitchFamily="34" charset="0"/>
                        </a:rPr>
                        <a:t>competency</a:t>
                      </a:r>
                      <a:r>
                        <a:rPr lang="en-US" sz="1400" dirty="0">
                          <a:solidFill>
                            <a:srgbClr val="5A5958"/>
                          </a:solidFill>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5A5958"/>
                          </a:solidFill>
                          <a:latin typeface="Arial" panose="020B0604020202020204" pitchFamily="34" charset="0"/>
                          <a:cs typeface="Arial" panose="020B0604020202020204" pitchFamily="34" charset="0"/>
                        </a:rPr>
                        <a:t>Measuring competency would be the next step after technical skill evaluation algorithms are well established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9495907"/>
                  </a:ext>
                </a:extLst>
              </a:tr>
            </a:tbl>
          </a:graphicData>
        </a:graphic>
      </p:graphicFrame>
      <p:grpSp>
        <p:nvGrpSpPr>
          <p:cNvPr id="4" name="Group 3">
            <a:extLst>
              <a:ext uri="{FF2B5EF4-FFF2-40B4-BE49-F238E27FC236}">
                <a16:creationId xmlns:a16="http://schemas.microsoft.com/office/drawing/2014/main" id="{E6F74FD6-CD68-774E-A5A5-819990265FA7}"/>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C1F21568-1E5E-8540-B004-106E80A3B7F5}"/>
                </a:ext>
              </a:extLst>
            </p:cNvPr>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C7ADB4CF-A2B6-E849-982C-97E7ABBE3EAF}"/>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599E640A-D2C3-4D42-8F0C-30CECA21239C}"/>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spTree>
    <p:extLst>
      <p:ext uri="{BB962C8B-B14F-4D97-AF65-F5344CB8AC3E}">
        <p14:creationId xmlns:p14="http://schemas.microsoft.com/office/powerpoint/2010/main" val="279228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E223-1F5C-0E46-B62F-014C86A59231}"/>
              </a:ext>
            </a:extLst>
          </p:cNvPr>
          <p:cNvSpPr>
            <a:spLocks noGrp="1"/>
          </p:cNvSpPr>
          <p:nvPr>
            <p:ph type="title"/>
          </p:nvPr>
        </p:nvSpPr>
        <p:spPr/>
        <p:txBody>
          <a:bodyPr/>
          <a:lstStyle/>
          <a:p>
            <a:r>
              <a:rPr lang="en-US" sz="2800" b="1" dirty="0">
                <a:solidFill>
                  <a:srgbClr val="5A5958"/>
                </a:solidFill>
                <a:latin typeface="Arial" panose="020B0604020202020204" pitchFamily="34" charset="0"/>
                <a:cs typeface="Arial" panose="020B0604020202020204" pitchFamily="34" charset="0"/>
              </a:rPr>
              <a:t>Assessment</a:t>
            </a:r>
            <a:endParaRPr lang="en-US" dirty="0">
              <a:solidFill>
                <a:srgbClr val="5A5958"/>
              </a:solidFill>
            </a:endParaRPr>
          </a:p>
        </p:txBody>
      </p:sp>
      <p:sp>
        <p:nvSpPr>
          <p:cNvPr id="8" name="Text Placeholder 7">
            <a:extLst>
              <a:ext uri="{FF2B5EF4-FFF2-40B4-BE49-F238E27FC236}">
                <a16:creationId xmlns:a16="http://schemas.microsoft.com/office/drawing/2014/main" id="{CFAB2416-7B3D-8145-AF03-0AE01CCED6ED}"/>
              </a:ext>
            </a:extLst>
          </p:cNvPr>
          <p:cNvSpPr>
            <a:spLocks noGrp="1"/>
          </p:cNvSpPr>
          <p:nvPr>
            <p:ph type="body" idx="1"/>
          </p:nvPr>
        </p:nvSpPr>
        <p:spPr>
          <a:xfrm>
            <a:off x="629842" y="1482383"/>
            <a:ext cx="3868340" cy="471860"/>
          </a:xfrm>
        </p:spPr>
        <p:txBody>
          <a:bodyPr>
            <a:noAutofit/>
          </a:bodyPr>
          <a:lstStyle/>
          <a:p>
            <a:pPr lvl="0" algn="ctr">
              <a:lnSpc>
                <a:spcPct val="160000"/>
              </a:lnSpc>
            </a:pPr>
            <a:r>
              <a:rPr lang="en-US" dirty="0">
                <a:solidFill>
                  <a:srgbClr val="00B050"/>
                </a:solidFill>
                <a:latin typeface="Arial" panose="020B0604020202020204" pitchFamily="34" charset="0"/>
                <a:cs typeface="Arial" panose="020B0604020202020204" pitchFamily="34" charset="0"/>
              </a:rPr>
              <a:t>Pros</a:t>
            </a:r>
          </a:p>
        </p:txBody>
      </p:sp>
      <p:sp>
        <p:nvSpPr>
          <p:cNvPr id="3" name="Content Placeholder 2">
            <a:extLst>
              <a:ext uri="{FF2B5EF4-FFF2-40B4-BE49-F238E27FC236}">
                <a16:creationId xmlns:a16="http://schemas.microsoft.com/office/drawing/2014/main" id="{7BE0CDE6-BC4A-B54B-B2C9-0A7D9B2778BF}"/>
              </a:ext>
            </a:extLst>
          </p:cNvPr>
          <p:cNvSpPr>
            <a:spLocks noGrp="1"/>
          </p:cNvSpPr>
          <p:nvPr>
            <p:ph sz="half" idx="2"/>
          </p:nvPr>
        </p:nvSpPr>
        <p:spPr>
          <a:xfrm>
            <a:off x="499318" y="2042601"/>
            <a:ext cx="3868340" cy="4146922"/>
          </a:xfrm>
        </p:spPr>
        <p:txBody>
          <a:bodyPr>
            <a:noAutofit/>
          </a:bodyPr>
          <a:lstStyle/>
          <a:p>
            <a:pPr>
              <a:lnSpc>
                <a:spcPct val="100000"/>
              </a:lnSpc>
            </a:pPr>
            <a:r>
              <a:rPr lang="en-US" sz="1800" dirty="0">
                <a:solidFill>
                  <a:srgbClr val="5A5958"/>
                </a:solidFill>
                <a:latin typeface="Arial" panose="020B0604020202020204" pitchFamily="34" charset="0"/>
                <a:cs typeface="Arial" panose="020B0604020202020204" pitchFamily="34" charset="0"/>
              </a:rPr>
              <a:t>Comprehensive research of papers regarding OCASE-T from </a:t>
            </a:r>
            <a:r>
              <a:rPr lang="en-US" sz="1800" dirty="0" err="1">
                <a:solidFill>
                  <a:srgbClr val="5A5958"/>
                </a:solidFill>
                <a:latin typeface="Arial" panose="020B0604020202020204" pitchFamily="34" charset="0"/>
                <a:cs typeface="Arial" panose="020B0604020202020204" pitchFamily="34" charset="0"/>
              </a:rPr>
              <a:t>Inspec</a:t>
            </a:r>
            <a:r>
              <a:rPr lang="en-US" sz="1800" dirty="0">
                <a:solidFill>
                  <a:srgbClr val="5A5958"/>
                </a:solidFill>
                <a:latin typeface="Arial" panose="020B0604020202020204" pitchFamily="34" charset="0"/>
                <a:cs typeface="Arial" panose="020B0604020202020204" pitchFamily="34" charset="0"/>
              </a:rPr>
              <a:t>, </a:t>
            </a:r>
            <a:r>
              <a:rPr lang="en-US" sz="1800" dirty="0" err="1">
                <a:solidFill>
                  <a:srgbClr val="5A5958"/>
                </a:solidFill>
                <a:latin typeface="Arial" panose="020B0604020202020204" pitchFamily="34" charset="0"/>
                <a:cs typeface="Arial" panose="020B0604020202020204" pitchFamily="34" charset="0"/>
              </a:rPr>
              <a:t>Pubmed</a:t>
            </a:r>
            <a:r>
              <a:rPr lang="en-US" sz="1800" dirty="0">
                <a:solidFill>
                  <a:srgbClr val="5A5958"/>
                </a:solidFill>
                <a:latin typeface="Arial" panose="020B0604020202020204" pitchFamily="34" charset="0"/>
                <a:cs typeface="Arial" panose="020B0604020202020204" pitchFamily="34" charset="0"/>
              </a:rPr>
              <a:t>, Google Scholar and the </a:t>
            </a:r>
            <a:r>
              <a:rPr lang="en-US" sz="1800" dirty="0" err="1">
                <a:solidFill>
                  <a:srgbClr val="5A5958"/>
                </a:solidFill>
                <a:latin typeface="Arial" panose="020B0604020202020204" pitchFamily="34" charset="0"/>
                <a:cs typeface="Arial" panose="020B0604020202020204" pitchFamily="34" charset="0"/>
              </a:rPr>
              <a:t>Proquest</a:t>
            </a:r>
            <a:r>
              <a:rPr lang="en-US" sz="1800" dirty="0">
                <a:solidFill>
                  <a:srgbClr val="5A5958"/>
                </a:solidFill>
                <a:latin typeface="Arial" panose="020B0604020202020204" pitchFamily="34" charset="0"/>
                <a:cs typeface="Arial" panose="020B0604020202020204" pitchFamily="34" charset="0"/>
              </a:rPr>
              <a:t> database</a:t>
            </a:r>
          </a:p>
          <a:p>
            <a:pPr>
              <a:lnSpc>
                <a:spcPct val="100000"/>
              </a:lnSpc>
            </a:pPr>
            <a:endParaRPr lang="en-US" sz="1800" dirty="0">
              <a:solidFill>
                <a:srgbClr val="5A5958"/>
              </a:solidFill>
              <a:latin typeface="Arial" panose="020B0604020202020204" pitchFamily="34" charset="0"/>
              <a:cs typeface="Arial" panose="020B0604020202020204" pitchFamily="34" charset="0"/>
            </a:endParaRPr>
          </a:p>
          <a:p>
            <a:pPr>
              <a:lnSpc>
                <a:spcPct val="100000"/>
              </a:lnSpc>
            </a:pPr>
            <a:r>
              <a:rPr lang="en-US" sz="1800" dirty="0">
                <a:solidFill>
                  <a:srgbClr val="5A5958"/>
                </a:solidFill>
                <a:latin typeface="Arial" panose="020B0604020202020204" pitchFamily="34" charset="0"/>
                <a:cs typeface="Arial" panose="020B0604020202020204" pitchFamily="34" charset="0"/>
              </a:rPr>
              <a:t>Long list of references</a:t>
            </a:r>
          </a:p>
          <a:p>
            <a:pPr>
              <a:lnSpc>
                <a:spcPct val="100000"/>
              </a:lnSpc>
            </a:pPr>
            <a:endParaRPr lang="en-US" sz="1800" dirty="0">
              <a:solidFill>
                <a:srgbClr val="5A5958"/>
              </a:solidFill>
              <a:latin typeface="Arial" panose="020B0604020202020204" pitchFamily="34" charset="0"/>
              <a:cs typeface="Arial" panose="020B0604020202020204" pitchFamily="34" charset="0"/>
            </a:endParaRPr>
          </a:p>
          <a:p>
            <a:pPr>
              <a:lnSpc>
                <a:spcPct val="100000"/>
              </a:lnSpc>
            </a:pPr>
            <a:r>
              <a:rPr lang="en-US" sz="1800" dirty="0">
                <a:solidFill>
                  <a:srgbClr val="5A5958"/>
                </a:solidFill>
                <a:latin typeface="Arial" panose="020B0604020202020204" pitchFamily="34" charset="0"/>
                <a:cs typeface="Arial" panose="020B0604020202020204" pitchFamily="34" charset="0"/>
              </a:rPr>
              <a:t>Many tables that summarize information from 45 cases</a:t>
            </a:r>
          </a:p>
          <a:p>
            <a:pPr>
              <a:lnSpc>
                <a:spcPct val="100000"/>
              </a:lnSpc>
            </a:pPr>
            <a:endParaRPr lang="en-US" sz="1800" dirty="0">
              <a:solidFill>
                <a:srgbClr val="5A5958"/>
              </a:solidFill>
              <a:latin typeface="Arial" panose="020B0604020202020204" pitchFamily="34" charset="0"/>
              <a:cs typeface="Arial" panose="020B0604020202020204" pitchFamily="34" charset="0"/>
            </a:endParaRPr>
          </a:p>
          <a:p>
            <a:pPr>
              <a:lnSpc>
                <a:spcPct val="100000"/>
              </a:lnSpc>
            </a:pPr>
            <a:r>
              <a:rPr lang="en-US" sz="1800" dirty="0">
                <a:solidFill>
                  <a:srgbClr val="5A5958"/>
                </a:solidFill>
                <a:latin typeface="Arial" panose="020B0604020202020204" pitchFamily="34" charset="0"/>
                <a:cs typeface="Arial" panose="020B0604020202020204" pitchFamily="34" charset="0"/>
              </a:rPr>
              <a:t>Many shortcomings of the field put forward</a:t>
            </a:r>
          </a:p>
        </p:txBody>
      </p:sp>
      <p:sp>
        <p:nvSpPr>
          <p:cNvPr id="9" name="Text Placeholder 8">
            <a:extLst>
              <a:ext uri="{FF2B5EF4-FFF2-40B4-BE49-F238E27FC236}">
                <a16:creationId xmlns:a16="http://schemas.microsoft.com/office/drawing/2014/main" id="{25C27D8C-1E28-BA42-91C7-B0EAE026A8D2}"/>
              </a:ext>
            </a:extLst>
          </p:cNvPr>
          <p:cNvSpPr>
            <a:spLocks noGrp="1"/>
          </p:cNvSpPr>
          <p:nvPr>
            <p:ph type="body" sz="quarter" idx="3"/>
          </p:nvPr>
        </p:nvSpPr>
        <p:spPr>
          <a:xfrm>
            <a:off x="4626767" y="1482383"/>
            <a:ext cx="3887391" cy="471860"/>
          </a:xfrm>
        </p:spPr>
        <p:txBody>
          <a:bodyPr>
            <a:noAutofit/>
          </a:bodyPr>
          <a:lstStyle/>
          <a:p>
            <a:pPr lvl="0">
              <a:lnSpc>
                <a:spcPct val="160000"/>
              </a:lnSpc>
            </a:pPr>
            <a:endParaRPr lang="en-US" sz="1800" b="0" dirty="0">
              <a:solidFill>
                <a:srgbClr val="5A5958"/>
              </a:solidFill>
              <a:latin typeface="Arial" panose="020B0604020202020204" pitchFamily="34" charset="0"/>
              <a:cs typeface="Arial" panose="020B0604020202020204" pitchFamily="34" charset="0"/>
            </a:endParaRPr>
          </a:p>
          <a:p>
            <a:pPr lvl="0" algn="ctr">
              <a:lnSpc>
                <a:spcPct val="160000"/>
              </a:lnSpc>
            </a:pPr>
            <a:r>
              <a:rPr lang="en-US" dirty="0">
                <a:solidFill>
                  <a:srgbClr val="C00000"/>
                </a:solidFill>
                <a:latin typeface="Arial" panose="020B0604020202020204" pitchFamily="34" charset="0"/>
                <a:cs typeface="Arial" panose="020B0604020202020204" pitchFamily="34" charset="0"/>
              </a:rPr>
              <a:t>Cons</a:t>
            </a:r>
          </a:p>
        </p:txBody>
      </p:sp>
      <p:sp>
        <p:nvSpPr>
          <p:cNvPr id="10" name="Content Placeholder 9">
            <a:extLst>
              <a:ext uri="{FF2B5EF4-FFF2-40B4-BE49-F238E27FC236}">
                <a16:creationId xmlns:a16="http://schemas.microsoft.com/office/drawing/2014/main" id="{890FAB1C-0C68-6A40-A14B-46A564000CFB}"/>
              </a:ext>
            </a:extLst>
          </p:cNvPr>
          <p:cNvSpPr>
            <a:spLocks noGrp="1"/>
          </p:cNvSpPr>
          <p:nvPr>
            <p:ph sz="quarter" idx="4"/>
          </p:nvPr>
        </p:nvSpPr>
        <p:spPr>
          <a:xfrm>
            <a:off x="4624384" y="2047007"/>
            <a:ext cx="3887391" cy="4146922"/>
          </a:xfrm>
        </p:spPr>
        <p:txBody>
          <a:bodyPr>
            <a:normAutofit/>
          </a:bodyPr>
          <a:lstStyle/>
          <a:p>
            <a:pPr>
              <a:lnSpc>
                <a:spcPct val="100000"/>
              </a:lnSpc>
            </a:pPr>
            <a:r>
              <a:rPr lang="en-US" sz="1800" dirty="0">
                <a:solidFill>
                  <a:srgbClr val="5A5958"/>
                </a:solidFill>
                <a:latin typeface="Arial" panose="020B0604020202020204" pitchFamily="34" charset="0"/>
                <a:cs typeface="Arial" panose="020B0604020202020204" pitchFamily="34" charset="0"/>
              </a:rPr>
              <a:t>No detail into the various “ground truths” </a:t>
            </a:r>
          </a:p>
          <a:p>
            <a:pPr>
              <a:lnSpc>
                <a:spcPct val="100000"/>
              </a:lnSpc>
            </a:pPr>
            <a:endParaRPr lang="en-US" sz="1800" dirty="0">
              <a:solidFill>
                <a:srgbClr val="5A5958"/>
              </a:solidFill>
              <a:latin typeface="Arial" panose="020B0604020202020204" pitchFamily="34" charset="0"/>
              <a:cs typeface="Arial" panose="020B0604020202020204" pitchFamily="34" charset="0"/>
            </a:endParaRPr>
          </a:p>
          <a:p>
            <a:pPr>
              <a:lnSpc>
                <a:spcPct val="100000"/>
              </a:lnSpc>
            </a:pPr>
            <a:r>
              <a:rPr lang="en-US" sz="1800" dirty="0">
                <a:solidFill>
                  <a:srgbClr val="5A5958"/>
                </a:solidFill>
                <a:latin typeface="Arial" panose="020B0604020202020204" pitchFamily="34" charset="0"/>
                <a:cs typeface="Arial" panose="020B0604020202020204" pitchFamily="34" charset="0"/>
              </a:rPr>
              <a:t>Lack of explanation of validation methods in some cases</a:t>
            </a:r>
          </a:p>
          <a:p>
            <a:pPr>
              <a:lnSpc>
                <a:spcPct val="100000"/>
              </a:lnSpc>
            </a:pPr>
            <a:endParaRPr lang="en-US" sz="1800" dirty="0">
              <a:solidFill>
                <a:srgbClr val="5A5958"/>
              </a:solidFill>
              <a:latin typeface="Arial" panose="020B0604020202020204" pitchFamily="34" charset="0"/>
              <a:cs typeface="Arial" panose="020B0604020202020204" pitchFamily="34" charset="0"/>
            </a:endParaRPr>
          </a:p>
          <a:p>
            <a:pPr>
              <a:lnSpc>
                <a:spcPct val="100000"/>
              </a:lnSpc>
            </a:pPr>
            <a:r>
              <a:rPr lang="en-US" sz="1800" dirty="0">
                <a:solidFill>
                  <a:srgbClr val="5A5958"/>
                </a:solidFill>
                <a:latin typeface="Arial" panose="020B0604020202020204" pitchFamily="34" charset="0"/>
                <a:cs typeface="Arial" panose="020B0604020202020204" pitchFamily="34" charset="0"/>
              </a:rPr>
              <a:t>Discussion was limited to instances in which the surgical tasks and metrics for validation were directly comparable</a:t>
            </a:r>
          </a:p>
        </p:txBody>
      </p:sp>
      <p:grpSp>
        <p:nvGrpSpPr>
          <p:cNvPr id="4" name="Group 3">
            <a:extLst>
              <a:ext uri="{FF2B5EF4-FFF2-40B4-BE49-F238E27FC236}">
                <a16:creationId xmlns:a16="http://schemas.microsoft.com/office/drawing/2014/main" id="{D18CF427-A355-5C49-A503-EFACFE2A599C}"/>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495664AB-DD00-D24C-866E-DB896102E353}"/>
                </a:ext>
              </a:extLst>
            </p:cNvPr>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E8525801-897E-0440-B451-47005F8E11D4}"/>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F0F29999-CCEB-B040-A2F8-5F074A806AEA}"/>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spTree>
    <p:extLst>
      <p:ext uri="{BB962C8B-B14F-4D97-AF65-F5344CB8AC3E}">
        <p14:creationId xmlns:p14="http://schemas.microsoft.com/office/powerpoint/2010/main" val="788166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9902-5DAF-B143-9AD0-98A29ED293D5}"/>
              </a:ext>
            </a:extLst>
          </p:cNvPr>
          <p:cNvSpPr>
            <a:spLocks noGrp="1"/>
          </p:cNvSpPr>
          <p:nvPr>
            <p:ph type="title"/>
          </p:nvPr>
        </p:nvSpPr>
        <p:spPr/>
        <p:txBody>
          <a:bodyPr>
            <a:normAutofit/>
          </a:bodyPr>
          <a:lstStyle/>
          <a:p>
            <a:r>
              <a:rPr lang="en-US" sz="2800" b="1" dirty="0">
                <a:solidFill>
                  <a:srgbClr val="5A5958"/>
                </a:solidFill>
                <a:latin typeface="Arial" panose="020B0604020202020204" pitchFamily="34" charset="0"/>
                <a:cs typeface="Arial" panose="020B0604020202020204" pitchFamily="34" charset="0"/>
              </a:rPr>
              <a:t>Assessment</a:t>
            </a:r>
          </a:p>
        </p:txBody>
      </p:sp>
      <p:sp>
        <p:nvSpPr>
          <p:cNvPr id="3" name="Content Placeholder 2">
            <a:extLst>
              <a:ext uri="{FF2B5EF4-FFF2-40B4-BE49-F238E27FC236}">
                <a16:creationId xmlns:a16="http://schemas.microsoft.com/office/drawing/2014/main" id="{7E7A8021-6F3C-0149-B2E4-CF528C3082A0}"/>
              </a:ext>
            </a:extLst>
          </p:cNvPr>
          <p:cNvSpPr>
            <a:spLocks noGrp="1"/>
          </p:cNvSpPr>
          <p:nvPr>
            <p:ph idx="1"/>
          </p:nvPr>
        </p:nvSpPr>
        <p:spPr/>
        <p:txBody>
          <a:bodyPr>
            <a:normAutofit/>
          </a:bodyPr>
          <a:lstStyle/>
          <a:p>
            <a:pPr marL="0" indent="0">
              <a:lnSpc>
                <a:spcPct val="150000"/>
              </a:lnSpc>
              <a:buNone/>
            </a:pPr>
            <a:r>
              <a:rPr lang="en-US" sz="1800" b="1" dirty="0">
                <a:solidFill>
                  <a:srgbClr val="5A5958"/>
                </a:solidFill>
                <a:latin typeface="Arial" panose="020B0604020202020204" pitchFamily="34" charset="0"/>
                <a:cs typeface="Arial" panose="020B0604020202020204" pitchFamily="34" charset="0"/>
              </a:rPr>
              <a:t>Most Important Relevance to the Project</a:t>
            </a:r>
          </a:p>
          <a:p>
            <a:pPr>
              <a:lnSpc>
                <a:spcPct val="150000"/>
              </a:lnSpc>
            </a:pPr>
            <a:r>
              <a:rPr lang="en-US" sz="1800" dirty="0">
                <a:solidFill>
                  <a:srgbClr val="5A5958"/>
                </a:solidFill>
                <a:latin typeface="Arial" panose="020B0604020202020204" pitchFamily="34" charset="0"/>
                <a:cs typeface="Arial" panose="020B0604020202020204" pitchFamily="34" charset="0"/>
              </a:rPr>
              <a:t>Emphasizes how OR based data and research is very important and is extremely lacking as there are only 2 studies that have done this in this 45-case study.</a:t>
            </a:r>
          </a:p>
          <a:p>
            <a:pPr lvl="1">
              <a:lnSpc>
                <a:spcPct val="100000"/>
              </a:lnSpc>
            </a:pPr>
            <a:endParaRPr lang="en-US" sz="1200" dirty="0">
              <a:solidFill>
                <a:srgbClr val="5A5958"/>
              </a:solidFill>
              <a:latin typeface="Arial" panose="020B0604020202020204" pitchFamily="34" charset="0"/>
              <a:cs typeface="Arial" panose="020B0604020202020204" pitchFamily="34" charset="0"/>
            </a:endParaRPr>
          </a:p>
          <a:p>
            <a:pPr lvl="1">
              <a:lnSpc>
                <a:spcPct val="100000"/>
              </a:lnSpc>
            </a:pPr>
            <a:r>
              <a:rPr lang="en-US" sz="1200" dirty="0">
                <a:solidFill>
                  <a:srgbClr val="5A5958"/>
                </a:solidFill>
                <a:latin typeface="Arial" panose="020B0604020202020204" pitchFamily="34" charset="0"/>
                <a:cs typeface="Arial" panose="020B0604020202020204" pitchFamily="34" charset="0"/>
              </a:rPr>
              <a:t>Azari DP, Frasier LL, </a:t>
            </a:r>
            <a:r>
              <a:rPr lang="en-US" sz="1200" dirty="0" err="1">
                <a:solidFill>
                  <a:srgbClr val="5A5958"/>
                </a:solidFill>
                <a:latin typeface="Arial" panose="020B0604020202020204" pitchFamily="34" charset="0"/>
                <a:cs typeface="Arial" panose="020B0604020202020204" pitchFamily="34" charset="0"/>
              </a:rPr>
              <a:t>Quamme</a:t>
            </a:r>
            <a:r>
              <a:rPr lang="en-US" sz="1200" dirty="0">
                <a:solidFill>
                  <a:srgbClr val="5A5958"/>
                </a:solidFill>
                <a:latin typeface="Arial" panose="020B0604020202020204" pitchFamily="34" charset="0"/>
                <a:cs typeface="Arial" panose="020B0604020202020204" pitchFamily="34" charset="0"/>
              </a:rPr>
              <a:t> SRP, Greenberg CC, Pugh CM, Greenberg JA, </a:t>
            </a:r>
            <a:r>
              <a:rPr lang="en-US" sz="1200" dirty="0" err="1">
                <a:solidFill>
                  <a:srgbClr val="5A5958"/>
                </a:solidFill>
                <a:latin typeface="Arial" panose="020B0604020202020204" pitchFamily="34" charset="0"/>
                <a:cs typeface="Arial" panose="020B0604020202020204" pitchFamily="34" charset="0"/>
              </a:rPr>
              <a:t>Radwin</a:t>
            </a:r>
            <a:r>
              <a:rPr lang="en-US" sz="1200" dirty="0">
                <a:solidFill>
                  <a:srgbClr val="5A5958"/>
                </a:solidFill>
                <a:latin typeface="Arial" panose="020B0604020202020204" pitchFamily="34" charset="0"/>
                <a:cs typeface="Arial" panose="020B0604020202020204" pitchFamily="34" charset="0"/>
              </a:rPr>
              <a:t> RG. </a:t>
            </a:r>
            <a:r>
              <a:rPr lang="en-US" sz="1200" b="1" dirty="0">
                <a:solidFill>
                  <a:srgbClr val="5A5958"/>
                </a:solidFill>
                <a:latin typeface="Arial" panose="020B0604020202020204" pitchFamily="34" charset="0"/>
                <a:cs typeface="Arial" panose="020B0604020202020204" pitchFamily="34" charset="0"/>
              </a:rPr>
              <a:t>Modeling Surgical Technical Skill Using Expert Assessment for Automated Computer Rating</a:t>
            </a:r>
            <a:r>
              <a:rPr lang="en-US" sz="1200" dirty="0">
                <a:solidFill>
                  <a:srgbClr val="5A5958"/>
                </a:solidFill>
                <a:latin typeface="Arial" panose="020B0604020202020204" pitchFamily="34" charset="0"/>
                <a:cs typeface="Arial" panose="020B0604020202020204" pitchFamily="34" charset="0"/>
              </a:rPr>
              <a:t>. Ann Surg. 2017 Sep 6; PMID: 28885509</a:t>
            </a:r>
          </a:p>
          <a:p>
            <a:pPr lvl="1">
              <a:lnSpc>
                <a:spcPct val="100000"/>
              </a:lnSpc>
            </a:pPr>
            <a:endParaRPr lang="en-US" sz="1200" dirty="0">
              <a:solidFill>
                <a:srgbClr val="5A5958"/>
              </a:solidFill>
              <a:latin typeface="Arial" panose="020B0604020202020204" pitchFamily="34" charset="0"/>
              <a:cs typeface="Arial" panose="020B0604020202020204" pitchFamily="34" charset="0"/>
            </a:endParaRPr>
          </a:p>
          <a:p>
            <a:pPr lvl="1">
              <a:lnSpc>
                <a:spcPct val="110000"/>
              </a:lnSpc>
            </a:pPr>
            <a:r>
              <a:rPr lang="en-US" sz="1200" dirty="0">
                <a:solidFill>
                  <a:srgbClr val="5A5958"/>
                </a:solidFill>
                <a:latin typeface="Arial" panose="020B0604020202020204" pitchFamily="34" charset="0"/>
                <a:cs typeface="Arial" panose="020B0604020202020204" pitchFamily="34" charset="0"/>
              </a:rPr>
              <a:t>Law H, Ghani K, Deng J. </a:t>
            </a:r>
            <a:r>
              <a:rPr lang="en-US" sz="1200" b="1" dirty="0">
                <a:solidFill>
                  <a:srgbClr val="5A5958"/>
                </a:solidFill>
                <a:latin typeface="Arial" panose="020B0604020202020204" pitchFamily="34" charset="0"/>
                <a:cs typeface="Arial" panose="020B0604020202020204" pitchFamily="34" charset="0"/>
              </a:rPr>
              <a:t>Surgeon Technical Skill Assessment using Computer Vision based Analysis</a:t>
            </a:r>
            <a:r>
              <a:rPr lang="en-US" sz="1200" dirty="0">
                <a:solidFill>
                  <a:srgbClr val="5A5958"/>
                </a:solidFill>
                <a:latin typeface="Arial" panose="020B0604020202020204" pitchFamily="34" charset="0"/>
                <a:cs typeface="Arial" panose="020B0604020202020204" pitchFamily="34" charset="0"/>
              </a:rPr>
              <a:t>. Proceedings of Machine Learning for Healthcare 2017 [Internet]. Boston, </a:t>
            </a:r>
            <a:r>
              <a:rPr lang="en-US" sz="1200" dirty="0" err="1">
                <a:solidFill>
                  <a:srgbClr val="5A5958"/>
                </a:solidFill>
                <a:latin typeface="Arial" panose="020B0604020202020204" pitchFamily="34" charset="0"/>
                <a:cs typeface="Arial" panose="020B0604020202020204" pitchFamily="34" charset="0"/>
              </a:rPr>
              <a:t>Massachuesetts</a:t>
            </a:r>
            <a:r>
              <a:rPr lang="en-US" sz="1200" dirty="0">
                <a:solidFill>
                  <a:srgbClr val="5A5958"/>
                </a:solidFill>
                <a:latin typeface="Arial" panose="020B0604020202020204" pitchFamily="34" charset="0"/>
                <a:cs typeface="Arial" panose="020B0604020202020204" pitchFamily="34" charset="0"/>
              </a:rPr>
              <a:t>; 2017.</a:t>
            </a:r>
            <a:r>
              <a:rPr lang="en-US" sz="1400" dirty="0">
                <a:solidFill>
                  <a:srgbClr val="5A5958"/>
                </a:solidFill>
                <a:latin typeface="Arial" panose="020B0604020202020204" pitchFamily="34" charset="0"/>
                <a:cs typeface="Arial" panose="020B0604020202020204" pitchFamily="34" charset="0"/>
              </a:rPr>
              <a:t> </a:t>
            </a:r>
          </a:p>
        </p:txBody>
      </p:sp>
      <p:grpSp>
        <p:nvGrpSpPr>
          <p:cNvPr id="4" name="Group 3">
            <a:extLst>
              <a:ext uri="{FF2B5EF4-FFF2-40B4-BE49-F238E27FC236}">
                <a16:creationId xmlns:a16="http://schemas.microsoft.com/office/drawing/2014/main" id="{8ADD8855-A817-574D-941E-1CB706D7FD3F}"/>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0B7DDC73-2FBD-B84F-BF11-BDFB243527E7}"/>
                </a:ext>
              </a:extLst>
            </p:cNvPr>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ECD9B4EA-90B9-5948-91C6-C30BF53C9696}"/>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22F93622-3677-224D-B6E8-3E3E27E30BAB}"/>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spTree>
    <p:extLst>
      <p:ext uri="{BB962C8B-B14F-4D97-AF65-F5344CB8AC3E}">
        <p14:creationId xmlns:p14="http://schemas.microsoft.com/office/powerpoint/2010/main" val="3795790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6663-DBE3-B348-93FC-97731F298E24}"/>
              </a:ext>
            </a:extLst>
          </p:cNvPr>
          <p:cNvSpPr>
            <a:spLocks noGrp="1"/>
          </p:cNvSpPr>
          <p:nvPr>
            <p:ph type="title"/>
          </p:nvPr>
        </p:nvSpPr>
        <p:spPr/>
        <p:txBody>
          <a:bodyPr/>
          <a:lstStyle/>
          <a:p>
            <a:r>
              <a:rPr lang="en-US" sz="2800" b="1" dirty="0">
                <a:solidFill>
                  <a:srgbClr val="5A5958"/>
                </a:solidFill>
                <a:latin typeface="Arial" panose="020B0604020202020204" pitchFamily="34" charset="0"/>
                <a:cs typeface="Arial" panose="020B0604020202020204" pitchFamily="34" charset="0"/>
              </a:rPr>
              <a:t>Future Steps &amp; Conclusions</a:t>
            </a:r>
            <a:endParaRPr lang="en-US" dirty="0">
              <a:solidFill>
                <a:srgbClr val="5A5958"/>
              </a:solidFill>
            </a:endParaRPr>
          </a:p>
        </p:txBody>
      </p:sp>
      <p:sp>
        <p:nvSpPr>
          <p:cNvPr id="3" name="Content Placeholder 2">
            <a:extLst>
              <a:ext uri="{FF2B5EF4-FFF2-40B4-BE49-F238E27FC236}">
                <a16:creationId xmlns:a16="http://schemas.microsoft.com/office/drawing/2014/main" id="{DE4D38E8-9BD2-4046-8809-B7018EFA257B}"/>
              </a:ext>
            </a:extLst>
          </p:cNvPr>
          <p:cNvSpPr>
            <a:spLocks noGrp="1"/>
          </p:cNvSpPr>
          <p:nvPr>
            <p:ph idx="1"/>
          </p:nvPr>
        </p:nvSpPr>
        <p:spPr/>
        <p:txBody>
          <a:bodyPr>
            <a:normAutofit/>
          </a:bodyPr>
          <a:lstStyle/>
          <a:p>
            <a:pPr>
              <a:lnSpc>
                <a:spcPct val="150000"/>
              </a:lnSpc>
            </a:pPr>
            <a:r>
              <a:rPr lang="en-US" sz="1800" dirty="0">
                <a:solidFill>
                  <a:srgbClr val="5A5958"/>
                </a:solidFill>
                <a:latin typeface="Arial" panose="020B0604020202020204" pitchFamily="34" charset="0"/>
                <a:cs typeface="Arial" panose="020B0604020202020204" pitchFamily="34" charset="0"/>
              </a:rPr>
              <a:t>In addition to technical </a:t>
            </a:r>
            <a:r>
              <a:rPr lang="en-US" sz="1800" b="1" dirty="0">
                <a:solidFill>
                  <a:srgbClr val="5A5958"/>
                </a:solidFill>
                <a:latin typeface="Arial" panose="020B0604020202020204" pitchFamily="34" charset="0"/>
                <a:cs typeface="Arial" panose="020B0604020202020204" pitchFamily="34" charset="0"/>
              </a:rPr>
              <a:t>skill</a:t>
            </a:r>
            <a:r>
              <a:rPr lang="en-US" sz="1800" dirty="0">
                <a:solidFill>
                  <a:srgbClr val="5A5958"/>
                </a:solidFill>
                <a:latin typeface="Arial" panose="020B0604020202020204" pitchFamily="34" charset="0"/>
                <a:cs typeface="Arial" panose="020B0604020202020204" pitchFamily="34" charset="0"/>
              </a:rPr>
              <a:t> assessment, future research can focus on technical </a:t>
            </a:r>
            <a:r>
              <a:rPr lang="en-US" sz="1800" b="1" dirty="0">
                <a:solidFill>
                  <a:srgbClr val="5A5958"/>
                </a:solidFill>
                <a:latin typeface="Arial" panose="020B0604020202020204" pitchFamily="34" charset="0"/>
                <a:cs typeface="Arial" panose="020B0604020202020204" pitchFamily="34" charset="0"/>
              </a:rPr>
              <a:t>competency </a:t>
            </a:r>
            <a:r>
              <a:rPr lang="en-US" sz="1800" dirty="0">
                <a:solidFill>
                  <a:srgbClr val="5A5958"/>
                </a:solidFill>
                <a:latin typeface="Arial" panose="020B0604020202020204" pitchFamily="34" charset="0"/>
                <a:cs typeface="Arial" panose="020B0604020202020204" pitchFamily="34" charset="0"/>
              </a:rPr>
              <a:t>assessment</a:t>
            </a:r>
            <a:endParaRPr lang="en-US" sz="1800" b="1" dirty="0">
              <a:solidFill>
                <a:srgbClr val="5A5958"/>
              </a:solidFill>
              <a:latin typeface="Arial" panose="020B0604020202020204" pitchFamily="34" charset="0"/>
              <a:cs typeface="Arial" panose="020B0604020202020204" pitchFamily="34" charset="0"/>
            </a:endParaRPr>
          </a:p>
          <a:p>
            <a:pPr>
              <a:lnSpc>
                <a:spcPct val="150000"/>
              </a:lnSpc>
            </a:pPr>
            <a:r>
              <a:rPr lang="en-US" sz="1800" dirty="0">
                <a:solidFill>
                  <a:srgbClr val="5A5958"/>
                </a:solidFill>
                <a:latin typeface="Arial" panose="020B0604020202020204" pitchFamily="34" charset="0"/>
                <a:cs typeface="Arial" panose="020B0604020202020204" pitchFamily="34" charset="0"/>
              </a:rPr>
              <a:t>Larger dataset collections that preferably are from OR data</a:t>
            </a:r>
          </a:p>
          <a:p>
            <a:pPr>
              <a:lnSpc>
                <a:spcPct val="150000"/>
              </a:lnSpc>
            </a:pPr>
            <a:r>
              <a:rPr lang="en-US" sz="1800" dirty="0">
                <a:solidFill>
                  <a:srgbClr val="5A5958"/>
                </a:solidFill>
                <a:latin typeface="Arial" panose="020B0604020202020204" pitchFamily="34" charset="0"/>
                <a:cs typeface="Arial" panose="020B0604020202020204" pitchFamily="34" charset="0"/>
              </a:rPr>
              <a:t>Establishment of a consistent evaluation metric for systematic assessment of validity of approaches</a:t>
            </a:r>
          </a:p>
          <a:p>
            <a:pPr>
              <a:lnSpc>
                <a:spcPct val="150000"/>
              </a:lnSpc>
            </a:pPr>
            <a:r>
              <a:rPr lang="en-US" sz="1800" dirty="0">
                <a:solidFill>
                  <a:srgbClr val="5A5958"/>
                </a:solidFill>
                <a:latin typeface="Arial" panose="020B0604020202020204" pitchFamily="34" charset="0"/>
                <a:cs typeface="Arial" panose="020B0604020202020204" pitchFamily="34" charset="0"/>
              </a:rPr>
              <a:t>Incorporate the concept of a learning curve to the automated skill assessment</a:t>
            </a:r>
          </a:p>
        </p:txBody>
      </p:sp>
      <p:grpSp>
        <p:nvGrpSpPr>
          <p:cNvPr id="5" name="Group 4">
            <a:extLst>
              <a:ext uri="{FF2B5EF4-FFF2-40B4-BE49-F238E27FC236}">
                <a16:creationId xmlns:a16="http://schemas.microsoft.com/office/drawing/2014/main" id="{03DC141D-2DB4-0745-8EE5-6868FAB0AEC8}"/>
              </a:ext>
            </a:extLst>
          </p:cNvPr>
          <p:cNvGrpSpPr/>
          <p:nvPr/>
        </p:nvGrpSpPr>
        <p:grpSpPr>
          <a:xfrm>
            <a:off x="0" y="6360819"/>
            <a:ext cx="9144000" cy="497181"/>
            <a:chOff x="0" y="6360819"/>
            <a:chExt cx="9144000" cy="497181"/>
          </a:xfrm>
        </p:grpSpPr>
        <p:pic>
          <p:nvPicPr>
            <p:cNvPr id="6" name="Picture 5">
              <a:extLst>
                <a:ext uri="{FF2B5EF4-FFF2-40B4-BE49-F238E27FC236}">
                  <a16:creationId xmlns:a16="http://schemas.microsoft.com/office/drawing/2014/main" id="{7CCB3CA1-CB3B-AD44-BA03-6076C6F5172C}"/>
                </a:ext>
              </a:extLst>
            </p:cNvPr>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7" name="TextBox 6">
              <a:extLst>
                <a:ext uri="{FF2B5EF4-FFF2-40B4-BE49-F238E27FC236}">
                  <a16:creationId xmlns:a16="http://schemas.microsoft.com/office/drawing/2014/main" id="{1E092D5A-2A30-CD48-A820-625C6A078831}"/>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8" name="TextBox 7">
              <a:extLst>
                <a:ext uri="{FF2B5EF4-FFF2-40B4-BE49-F238E27FC236}">
                  <a16:creationId xmlns:a16="http://schemas.microsoft.com/office/drawing/2014/main" id="{A09CF915-9441-C646-94DC-457C01A66405}"/>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spTree>
    <p:extLst>
      <p:ext uri="{BB962C8B-B14F-4D97-AF65-F5344CB8AC3E}">
        <p14:creationId xmlns:p14="http://schemas.microsoft.com/office/powerpoint/2010/main" val="1708507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D4C2-7286-844C-99EC-722726174E6D}"/>
              </a:ext>
            </a:extLst>
          </p:cNvPr>
          <p:cNvSpPr>
            <a:spLocks noGrp="1"/>
          </p:cNvSpPr>
          <p:nvPr>
            <p:ph type="title"/>
          </p:nvPr>
        </p:nvSpPr>
        <p:spPr/>
        <p:txBody>
          <a:bodyPr>
            <a:normAutofit/>
          </a:bodyPr>
          <a:lstStyle/>
          <a:p>
            <a:r>
              <a:rPr lang="en-US" sz="2800" b="1" dirty="0">
                <a:solidFill>
                  <a:srgbClr val="5A5958"/>
                </a:solidFill>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58A7071A-271E-9348-8E51-DC4FC0FAC284}"/>
              </a:ext>
            </a:extLst>
          </p:cNvPr>
          <p:cNvSpPr>
            <a:spLocks noGrp="1"/>
          </p:cNvSpPr>
          <p:nvPr>
            <p:ph idx="1"/>
          </p:nvPr>
        </p:nvSpPr>
        <p:spPr/>
        <p:txBody>
          <a:bodyPr>
            <a:normAutofit/>
          </a:bodyPr>
          <a:lstStyle/>
          <a:p>
            <a:r>
              <a:rPr lang="en-US" sz="1800" dirty="0">
                <a:solidFill>
                  <a:srgbClr val="5A5958"/>
                </a:solidFill>
                <a:latin typeface="Arial" panose="020B0604020202020204" pitchFamily="34" charset="0"/>
                <a:cs typeface="Arial" panose="020B0604020202020204" pitchFamily="34" charset="0"/>
              </a:rPr>
              <a:t>[1] </a:t>
            </a:r>
            <a:r>
              <a:rPr lang="en-US" sz="1800" dirty="0" err="1">
                <a:solidFill>
                  <a:srgbClr val="5A5958"/>
                </a:solidFill>
                <a:latin typeface="Arial" panose="020B0604020202020204" pitchFamily="34" charset="0"/>
                <a:cs typeface="Arial" panose="020B0604020202020204" pitchFamily="34" charset="0"/>
              </a:rPr>
              <a:t>Vedula</a:t>
            </a:r>
            <a:r>
              <a:rPr lang="en-US" sz="1800" dirty="0">
                <a:solidFill>
                  <a:srgbClr val="5A5958"/>
                </a:solidFill>
                <a:latin typeface="Arial" panose="020B0604020202020204" pitchFamily="34" charset="0"/>
                <a:cs typeface="Arial" panose="020B0604020202020204" pitchFamily="34" charset="0"/>
              </a:rPr>
              <a:t>, Satyanarayana S et al. “Objective Assessment of Surgical Technical Skill and Competency in the Operating Room.” </a:t>
            </a:r>
            <a:r>
              <a:rPr lang="en-US" sz="1800" i="1" dirty="0">
                <a:solidFill>
                  <a:srgbClr val="5A5958"/>
                </a:solidFill>
                <a:latin typeface="Arial" panose="020B0604020202020204" pitchFamily="34" charset="0"/>
                <a:cs typeface="Arial" panose="020B0604020202020204" pitchFamily="34" charset="0"/>
              </a:rPr>
              <a:t>Annual review of biomedical engineering 19</a:t>
            </a:r>
            <a:r>
              <a:rPr lang="en-US" sz="1800" dirty="0">
                <a:solidFill>
                  <a:srgbClr val="5A5958"/>
                </a:solidFill>
                <a:latin typeface="Arial" panose="020B0604020202020204" pitchFamily="34" charset="0"/>
                <a:cs typeface="Arial" panose="020B0604020202020204" pitchFamily="34" charset="0"/>
              </a:rPr>
              <a:t> (2017): 301-325 .</a:t>
            </a:r>
          </a:p>
          <a:p>
            <a:endParaRPr lang="en-US" sz="1800" dirty="0">
              <a:solidFill>
                <a:srgbClr val="5A5958"/>
              </a:solidFill>
              <a:latin typeface="Arial" panose="020B0604020202020204" pitchFamily="34" charset="0"/>
              <a:cs typeface="Arial" panose="020B0604020202020204" pitchFamily="34" charset="0"/>
            </a:endParaRPr>
          </a:p>
          <a:p>
            <a:endParaRPr lang="en-US" sz="1800" dirty="0">
              <a:solidFill>
                <a:srgbClr val="5A5958"/>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76512740-514C-4745-83C4-79D9F3419C76}"/>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744CD1A5-7656-374F-902E-65BFEA3138F6}"/>
                </a:ext>
              </a:extLst>
            </p:cNvPr>
            <p:cNvPicPr>
              <a:picLocks noChangeAspect="1"/>
            </p:cNvPicPr>
            <p:nvPr/>
          </p:nvPicPr>
          <p:blipFill rotWithShape="1">
            <a:blip r:embed="rId2"/>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E28413CA-0FF0-174A-9909-A2E662C47AC5}"/>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1BDE0B66-CBB3-B344-BCB6-49DADB61ADDC}"/>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spTree>
    <p:extLst>
      <p:ext uri="{BB962C8B-B14F-4D97-AF65-F5344CB8AC3E}">
        <p14:creationId xmlns:p14="http://schemas.microsoft.com/office/powerpoint/2010/main" val="389651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C5D9-1C20-C944-850B-5EE69FA88991}"/>
              </a:ext>
            </a:extLst>
          </p:cNvPr>
          <p:cNvSpPr>
            <a:spLocks noGrp="1"/>
          </p:cNvSpPr>
          <p:nvPr>
            <p:ph type="title"/>
          </p:nvPr>
        </p:nvSpPr>
        <p:spPr/>
        <p:txBody>
          <a:bodyPr>
            <a:normAutofit/>
          </a:bodyPr>
          <a:lstStyle/>
          <a:p>
            <a:r>
              <a:rPr lang="en-US" sz="2800" b="1" dirty="0">
                <a:solidFill>
                  <a:srgbClr val="5A5958"/>
                </a:solidFill>
                <a:latin typeface="Arial" panose="020B0604020202020204" pitchFamily="34" charset="0"/>
                <a:cs typeface="Arial" panose="020B0604020202020204" pitchFamily="34" charset="0"/>
              </a:rPr>
              <a:t>Project Overview</a:t>
            </a:r>
          </a:p>
        </p:txBody>
      </p:sp>
      <p:sp>
        <p:nvSpPr>
          <p:cNvPr id="3" name="Content Placeholder 2">
            <a:extLst>
              <a:ext uri="{FF2B5EF4-FFF2-40B4-BE49-F238E27FC236}">
                <a16:creationId xmlns:a16="http://schemas.microsoft.com/office/drawing/2014/main" id="{0789CA95-B815-AA41-A12C-D46C7A3C0582}"/>
              </a:ext>
            </a:extLst>
          </p:cNvPr>
          <p:cNvSpPr>
            <a:spLocks noGrp="1"/>
          </p:cNvSpPr>
          <p:nvPr>
            <p:ph idx="1"/>
          </p:nvPr>
        </p:nvSpPr>
        <p:spPr/>
        <p:txBody>
          <a:bodyPr>
            <a:normAutofit/>
          </a:bodyPr>
          <a:lstStyle/>
          <a:p>
            <a:pPr marL="114300" indent="0">
              <a:lnSpc>
                <a:spcPct val="100000"/>
              </a:lnSpc>
              <a:spcBef>
                <a:spcPts val="0"/>
              </a:spcBef>
              <a:buClr>
                <a:srgbClr val="595959"/>
              </a:buClr>
              <a:buSzPts val="1800"/>
              <a:buNone/>
              <a:defRPr/>
            </a:pPr>
            <a:r>
              <a:rPr lang="en-US" sz="1800" b="1" dirty="0">
                <a:solidFill>
                  <a:srgbClr val="5A5958"/>
                </a:solidFill>
                <a:latin typeface="Arial" panose="020B0604020202020204" pitchFamily="34" charset="0"/>
                <a:cs typeface="Arial" panose="020B0604020202020204" pitchFamily="34" charset="0"/>
              </a:rPr>
              <a:t>Topic:  Objective Surgical Skill Assessment of Computer-Aided </a:t>
            </a:r>
          </a:p>
          <a:p>
            <a:pPr marL="114300" indent="0">
              <a:lnSpc>
                <a:spcPct val="100000"/>
              </a:lnSpc>
              <a:spcBef>
                <a:spcPts val="0"/>
              </a:spcBef>
              <a:buClr>
                <a:srgbClr val="595959"/>
              </a:buClr>
              <a:buSzPts val="1800"/>
              <a:buNone/>
              <a:defRPr/>
            </a:pPr>
            <a:r>
              <a:rPr lang="en-US" sz="1800" b="1" dirty="0">
                <a:solidFill>
                  <a:srgbClr val="5A5958"/>
                </a:solidFill>
                <a:latin typeface="Arial" panose="020B0604020202020204" pitchFamily="34" charset="0"/>
                <a:cs typeface="Arial" panose="020B0604020202020204" pitchFamily="34" charset="0"/>
              </a:rPr>
              <a:t>	Hysterectomy Procedures</a:t>
            </a:r>
          </a:p>
          <a:p>
            <a:pPr marL="114300" indent="0">
              <a:lnSpc>
                <a:spcPct val="150000"/>
              </a:lnSpc>
              <a:spcBef>
                <a:spcPts val="0"/>
              </a:spcBef>
              <a:buClr>
                <a:srgbClr val="595959"/>
              </a:buClr>
              <a:buSzPts val="1800"/>
              <a:buNone/>
              <a:defRPr/>
            </a:pPr>
            <a:endParaRPr lang="en-US" sz="1800" b="1" dirty="0">
              <a:solidFill>
                <a:srgbClr val="5A5958"/>
              </a:solidFill>
              <a:latin typeface="Arial" panose="020B0604020202020204" pitchFamily="34" charset="0"/>
              <a:cs typeface="Arial" panose="020B0604020202020204" pitchFamily="34" charset="0"/>
            </a:endParaRPr>
          </a:p>
          <a:p>
            <a:pPr marL="457200" indent="-342900">
              <a:lnSpc>
                <a:spcPct val="150000"/>
              </a:lnSpc>
              <a:spcBef>
                <a:spcPts val="0"/>
              </a:spcBef>
              <a:buClr>
                <a:srgbClr val="595959"/>
              </a:buClr>
              <a:buSzPts val="1800"/>
              <a:buFont typeface="Arial"/>
              <a:buChar char="●"/>
              <a:defRPr/>
            </a:pPr>
            <a:r>
              <a:rPr lang="en-US" altLang="zh-CN" sz="1800" kern="0" dirty="0">
                <a:solidFill>
                  <a:srgbClr val="5A5958"/>
                </a:solidFill>
                <a:latin typeface="Arial" panose="020B0604020202020204" pitchFamily="34" charset="0"/>
                <a:ea typeface="Arial"/>
                <a:cs typeface="Arial" panose="020B0604020202020204" pitchFamily="34" charset="0"/>
                <a:sym typeface="Arial"/>
              </a:rPr>
              <a:t>Using video footage from procedures at Johns Hopkins Hospital, as well as motion data from the da Vinci Surgical System. </a:t>
            </a:r>
          </a:p>
          <a:p>
            <a:pPr marL="114300" indent="0">
              <a:lnSpc>
                <a:spcPct val="150000"/>
              </a:lnSpc>
              <a:spcBef>
                <a:spcPts val="0"/>
              </a:spcBef>
              <a:buClr>
                <a:srgbClr val="595959"/>
              </a:buClr>
              <a:buSzPts val="1800"/>
              <a:buNone/>
              <a:defRPr/>
            </a:pPr>
            <a:endParaRPr lang="en-US" altLang="zh-CN" sz="1800" kern="0" dirty="0">
              <a:solidFill>
                <a:srgbClr val="5A5958"/>
              </a:solidFill>
              <a:latin typeface="Arial" panose="020B0604020202020204" pitchFamily="34" charset="0"/>
              <a:ea typeface="Arial"/>
              <a:cs typeface="Arial" panose="020B0604020202020204" pitchFamily="34" charset="0"/>
              <a:sym typeface="Arial"/>
            </a:endParaRPr>
          </a:p>
          <a:p>
            <a:pPr marL="457200" lvl="0" indent="-342900">
              <a:lnSpc>
                <a:spcPct val="150000"/>
              </a:lnSpc>
              <a:spcBef>
                <a:spcPts val="0"/>
              </a:spcBef>
              <a:buClr>
                <a:srgbClr val="595959"/>
              </a:buClr>
              <a:buSzPts val="1800"/>
              <a:buFont typeface="Arial"/>
              <a:buChar char="●"/>
              <a:defRPr/>
            </a:pPr>
            <a:r>
              <a:rPr lang="en-US" altLang="zh-CN" sz="1800" kern="0" dirty="0">
                <a:solidFill>
                  <a:srgbClr val="5A5958"/>
                </a:solidFill>
                <a:latin typeface="Arial" panose="020B0604020202020204" pitchFamily="34" charset="0"/>
                <a:ea typeface="Arial"/>
                <a:cs typeface="Arial" panose="020B0604020202020204" pitchFamily="34" charset="0"/>
                <a:sym typeface="Arial"/>
              </a:rPr>
              <a:t>Automatically assess skill in robot assisted </a:t>
            </a:r>
            <a:r>
              <a:rPr lang="en-US" altLang="zh-CN" sz="1800" b="1" kern="0" dirty="0">
                <a:solidFill>
                  <a:srgbClr val="5A5958"/>
                </a:solidFill>
                <a:latin typeface="Arial" panose="020B0604020202020204" pitchFamily="34" charset="0"/>
                <a:ea typeface="Arial"/>
                <a:cs typeface="Arial" panose="020B0604020202020204" pitchFamily="34" charset="0"/>
                <a:sym typeface="Arial"/>
              </a:rPr>
              <a:t>hysterectomy</a:t>
            </a:r>
            <a:r>
              <a:rPr lang="en-US" altLang="zh-CN" sz="1800" kern="0" dirty="0">
                <a:solidFill>
                  <a:srgbClr val="5A5958"/>
                </a:solidFill>
                <a:latin typeface="Arial" panose="020B0604020202020204" pitchFamily="34" charset="0"/>
                <a:ea typeface="Arial"/>
                <a:cs typeface="Arial" panose="020B0604020202020204" pitchFamily="34" charset="0"/>
                <a:sym typeface="Arial"/>
              </a:rPr>
              <a:t> procedures, particularly the </a:t>
            </a:r>
            <a:r>
              <a:rPr lang="en-US" altLang="zh-CN" sz="1800" b="1" kern="0" dirty="0">
                <a:solidFill>
                  <a:srgbClr val="5A5958"/>
                </a:solidFill>
                <a:latin typeface="Arial" panose="020B0604020202020204" pitchFamily="34" charset="0"/>
                <a:ea typeface="Arial"/>
                <a:cs typeface="Arial" panose="020B0604020202020204" pitchFamily="34" charset="0"/>
                <a:sym typeface="Arial"/>
              </a:rPr>
              <a:t>colpotomy</a:t>
            </a:r>
            <a:r>
              <a:rPr lang="en-US" altLang="zh-CN" sz="1800" kern="0" dirty="0">
                <a:solidFill>
                  <a:srgbClr val="5A5958"/>
                </a:solidFill>
                <a:latin typeface="Arial" panose="020B0604020202020204" pitchFamily="34" charset="0"/>
                <a:ea typeface="Arial"/>
                <a:cs typeface="Arial" panose="020B0604020202020204" pitchFamily="34" charset="0"/>
                <a:sym typeface="Arial"/>
              </a:rPr>
              <a:t> step. </a:t>
            </a:r>
          </a:p>
          <a:p>
            <a:pPr marL="457200" lvl="0" indent="-342900">
              <a:lnSpc>
                <a:spcPct val="150000"/>
              </a:lnSpc>
              <a:spcBef>
                <a:spcPts val="0"/>
              </a:spcBef>
              <a:buClr>
                <a:srgbClr val="595959"/>
              </a:buClr>
              <a:buSzPts val="1800"/>
              <a:buFont typeface="Arial"/>
              <a:buChar char="●"/>
              <a:defRPr/>
            </a:pPr>
            <a:endParaRPr lang="en-US" altLang="zh-CN" sz="1800" kern="0" dirty="0">
              <a:solidFill>
                <a:srgbClr val="5A5958"/>
              </a:solidFill>
              <a:latin typeface="Arial" panose="020B0604020202020204" pitchFamily="34" charset="0"/>
              <a:cs typeface="Arial" panose="020B0604020202020204" pitchFamily="34" charset="0"/>
            </a:endParaRPr>
          </a:p>
          <a:p>
            <a:pPr marL="114300" lvl="0" indent="0">
              <a:lnSpc>
                <a:spcPct val="150000"/>
              </a:lnSpc>
              <a:spcBef>
                <a:spcPts val="0"/>
              </a:spcBef>
              <a:buClr>
                <a:srgbClr val="595959"/>
              </a:buClr>
              <a:buSzPts val="1800"/>
              <a:buNone/>
              <a:defRPr/>
            </a:pPr>
            <a:endParaRPr lang="en-US" sz="1800" kern="0" dirty="0">
              <a:solidFill>
                <a:srgbClr val="5A5958"/>
              </a:solidFill>
              <a:latin typeface="Arial" panose="020B0604020202020204" pitchFamily="34" charset="0"/>
              <a:cs typeface="Arial" panose="020B0604020202020204" pitchFamily="34" charset="0"/>
            </a:endParaRPr>
          </a:p>
          <a:p>
            <a:pPr marL="0" indent="0">
              <a:buNone/>
            </a:pPr>
            <a:endParaRPr lang="en-US" sz="1800" b="1" kern="0" dirty="0">
              <a:solidFill>
                <a:srgbClr val="5A5958"/>
              </a:solidFill>
              <a:latin typeface="Arial" panose="020B0604020202020204" pitchFamily="34" charset="0"/>
              <a:cs typeface="Arial" panose="020B0604020202020204" pitchFamily="34" charset="0"/>
              <a:sym typeface="Arial"/>
            </a:endParaRPr>
          </a:p>
          <a:p>
            <a:endParaRPr lang="en-US" sz="18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C83BEB53-976C-8446-BE24-F4D6D56FB4B6}"/>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7F66EE71-AD12-0C4A-9578-BE4C9E5BF800}"/>
                </a:ext>
              </a:extLst>
            </p:cNvPr>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00080E1E-121A-3049-98B7-F0D4224E89F7}"/>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1F85FBB2-4DA6-E04A-9DBF-E80167FEC770}"/>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spTree>
    <p:extLst>
      <p:ext uri="{BB962C8B-B14F-4D97-AF65-F5344CB8AC3E}">
        <p14:creationId xmlns:p14="http://schemas.microsoft.com/office/powerpoint/2010/main" val="249049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EB08-4263-5E49-A8A7-1186081D0A75}"/>
              </a:ext>
            </a:extLst>
          </p:cNvPr>
          <p:cNvSpPr>
            <a:spLocks noGrp="1"/>
          </p:cNvSpPr>
          <p:nvPr>
            <p:ph type="title"/>
          </p:nvPr>
        </p:nvSpPr>
        <p:spPr/>
        <p:txBody>
          <a:bodyPr>
            <a:normAutofit/>
          </a:bodyPr>
          <a:lstStyle/>
          <a:p>
            <a:r>
              <a:rPr lang="en-US" sz="2800" b="1" dirty="0">
                <a:solidFill>
                  <a:srgbClr val="5A5958"/>
                </a:solidFill>
                <a:latin typeface="Arial" panose="020B0604020202020204" pitchFamily="34" charset="0"/>
                <a:cs typeface="Arial" panose="020B0604020202020204" pitchFamily="34" charset="0"/>
              </a:rPr>
              <a:t>Paper Summary</a:t>
            </a:r>
          </a:p>
        </p:txBody>
      </p:sp>
      <p:sp>
        <p:nvSpPr>
          <p:cNvPr id="3" name="Content Placeholder 2">
            <a:extLst>
              <a:ext uri="{FF2B5EF4-FFF2-40B4-BE49-F238E27FC236}">
                <a16:creationId xmlns:a16="http://schemas.microsoft.com/office/drawing/2014/main" id="{A87BC35F-B64E-C640-907C-2140BAE4C444}"/>
              </a:ext>
            </a:extLst>
          </p:cNvPr>
          <p:cNvSpPr>
            <a:spLocks noGrp="1"/>
          </p:cNvSpPr>
          <p:nvPr>
            <p:ph idx="1"/>
          </p:nvPr>
        </p:nvSpPr>
        <p:spPr/>
        <p:txBody>
          <a:bodyPr>
            <a:normAutofit/>
          </a:bodyPr>
          <a:lstStyle/>
          <a:p>
            <a:pPr>
              <a:lnSpc>
                <a:spcPct val="150000"/>
              </a:lnSpc>
            </a:pPr>
            <a:r>
              <a:rPr lang="en-US" sz="1800" dirty="0">
                <a:solidFill>
                  <a:srgbClr val="5A5958"/>
                </a:solidFill>
                <a:latin typeface="Arial" panose="020B0604020202020204" pitchFamily="34" charset="0"/>
                <a:cs typeface="Arial" panose="020B0604020202020204" pitchFamily="34" charset="0"/>
              </a:rPr>
              <a:t>From Johns Hopkins University, Malone Center for Engineering in Healthcare published in The Annual Review of Biomedical Engineering in 2017</a:t>
            </a:r>
          </a:p>
          <a:p>
            <a:pPr>
              <a:lnSpc>
                <a:spcPct val="150000"/>
              </a:lnSpc>
            </a:pPr>
            <a:endParaRPr lang="en-US" sz="1800" dirty="0">
              <a:solidFill>
                <a:srgbClr val="5A5958"/>
              </a:solidFill>
              <a:latin typeface="Arial" panose="020B0604020202020204" pitchFamily="34" charset="0"/>
              <a:cs typeface="Arial" panose="020B0604020202020204" pitchFamily="34" charset="0"/>
            </a:endParaRPr>
          </a:p>
          <a:p>
            <a:pPr>
              <a:lnSpc>
                <a:spcPct val="150000"/>
              </a:lnSpc>
            </a:pPr>
            <a:r>
              <a:rPr lang="en-US" sz="1800" dirty="0">
                <a:solidFill>
                  <a:srgbClr val="5A5958"/>
                </a:solidFill>
                <a:latin typeface="Arial" panose="020B0604020202020204" pitchFamily="34" charset="0"/>
                <a:cs typeface="Arial" panose="020B0604020202020204" pitchFamily="34" charset="0"/>
              </a:rPr>
              <a:t>This article reviews the available literature from 45 publications representing recent research in the domain of objective computer-aided technical skill evaluation (OCASE-T) for “scalable, accurate assessment; individualized feedback; and automated coaching of surgeons”.</a:t>
            </a:r>
          </a:p>
          <a:p>
            <a:endParaRPr lang="en-US" sz="1800" dirty="0">
              <a:solidFill>
                <a:srgbClr val="5A5958"/>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6F74FD6-CD68-774E-A5A5-819990265FA7}"/>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C1F21568-1E5E-8540-B004-106E80A3B7F5}"/>
                </a:ext>
              </a:extLst>
            </p:cNvPr>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C7ADB4CF-A2B6-E849-982C-97E7ABBE3EAF}"/>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599E640A-D2C3-4D42-8F0C-30CECA21239C}"/>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spTree>
    <p:extLst>
      <p:ext uri="{BB962C8B-B14F-4D97-AF65-F5344CB8AC3E}">
        <p14:creationId xmlns:p14="http://schemas.microsoft.com/office/powerpoint/2010/main" val="308548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2293-4D84-F943-BA28-4A235AC8E223}"/>
              </a:ext>
            </a:extLst>
          </p:cNvPr>
          <p:cNvSpPr>
            <a:spLocks noGrp="1"/>
          </p:cNvSpPr>
          <p:nvPr>
            <p:ph type="title"/>
          </p:nvPr>
        </p:nvSpPr>
        <p:spPr/>
        <p:txBody>
          <a:bodyPr>
            <a:normAutofit/>
          </a:bodyPr>
          <a:lstStyle/>
          <a:p>
            <a:r>
              <a:rPr lang="en-US" sz="2800" b="1" dirty="0">
                <a:solidFill>
                  <a:srgbClr val="5A5958"/>
                </a:solidFill>
                <a:latin typeface="Arial" panose="020B0604020202020204" pitchFamily="34" charset="0"/>
                <a:cs typeface="Arial" panose="020B0604020202020204" pitchFamily="34" charset="0"/>
              </a:rPr>
              <a:t>Selection Motivation</a:t>
            </a:r>
          </a:p>
        </p:txBody>
      </p:sp>
      <p:sp>
        <p:nvSpPr>
          <p:cNvPr id="3" name="Content Placeholder 2">
            <a:extLst>
              <a:ext uri="{FF2B5EF4-FFF2-40B4-BE49-F238E27FC236}">
                <a16:creationId xmlns:a16="http://schemas.microsoft.com/office/drawing/2014/main" id="{9048321A-3B73-5742-A282-662B1148B330}"/>
              </a:ext>
            </a:extLst>
          </p:cNvPr>
          <p:cNvSpPr>
            <a:spLocks noGrp="1"/>
          </p:cNvSpPr>
          <p:nvPr>
            <p:ph idx="1"/>
          </p:nvPr>
        </p:nvSpPr>
        <p:spPr>
          <a:xfrm>
            <a:off x="628650" y="1825624"/>
            <a:ext cx="7886700" cy="4661415"/>
          </a:xfrm>
        </p:spPr>
        <p:txBody>
          <a:bodyPr>
            <a:normAutofit/>
          </a:bodyPr>
          <a:lstStyle/>
          <a:p>
            <a:pPr marL="0" lvl="0" indent="0">
              <a:buNone/>
            </a:pPr>
            <a:r>
              <a:rPr lang="en-US" sz="1800" dirty="0" err="1">
                <a:solidFill>
                  <a:srgbClr val="5A5958"/>
                </a:solidFill>
                <a:latin typeface="Arial" panose="020B0604020202020204" pitchFamily="34" charset="0"/>
                <a:cs typeface="Arial" panose="020B0604020202020204" pitchFamily="34" charset="0"/>
              </a:rPr>
              <a:t>Vedula</a:t>
            </a:r>
            <a:r>
              <a:rPr lang="en-US" sz="1800" dirty="0">
                <a:solidFill>
                  <a:srgbClr val="5A5958"/>
                </a:solidFill>
                <a:latin typeface="Arial" panose="020B0604020202020204" pitchFamily="34" charset="0"/>
                <a:cs typeface="Arial" panose="020B0604020202020204" pitchFamily="34" charset="0"/>
              </a:rPr>
              <a:t>, Satyanarayana S et al. “Objective Assessment of Surgical Technical Skill and Competency in the Operating Room.” </a:t>
            </a:r>
            <a:r>
              <a:rPr lang="en-US" sz="1800" i="1" dirty="0">
                <a:solidFill>
                  <a:srgbClr val="5A5958"/>
                </a:solidFill>
                <a:latin typeface="Arial" panose="020B0604020202020204" pitchFamily="34" charset="0"/>
                <a:cs typeface="Arial" panose="020B0604020202020204" pitchFamily="34" charset="0"/>
              </a:rPr>
              <a:t>Annual Review of Biomedical Engineering 19 </a:t>
            </a:r>
            <a:r>
              <a:rPr lang="en-US" sz="1800" dirty="0">
                <a:solidFill>
                  <a:srgbClr val="5A5958"/>
                </a:solidFill>
                <a:latin typeface="Arial" panose="020B0604020202020204" pitchFamily="34" charset="0"/>
                <a:cs typeface="Arial" panose="020B0604020202020204" pitchFamily="34" charset="0"/>
              </a:rPr>
              <a:t>(2017): 301-325.</a:t>
            </a:r>
            <a:endParaRPr lang="en-US" sz="1800" b="1" dirty="0">
              <a:solidFill>
                <a:srgbClr val="5A5958"/>
              </a:solidFill>
              <a:latin typeface="Arial" panose="020B0604020202020204" pitchFamily="34" charset="0"/>
              <a:cs typeface="Arial" panose="020B0604020202020204" pitchFamily="34" charset="0"/>
            </a:endParaRPr>
          </a:p>
          <a:p>
            <a:pPr marL="0" lvl="0" indent="0">
              <a:lnSpc>
                <a:spcPct val="150000"/>
              </a:lnSpc>
              <a:buNone/>
            </a:pPr>
            <a:r>
              <a:rPr lang="en-US" sz="1800" b="1" dirty="0">
                <a:solidFill>
                  <a:srgbClr val="5A5958"/>
                </a:solidFill>
                <a:latin typeface="Arial" panose="020B0604020202020204" pitchFamily="34" charset="0"/>
                <a:cs typeface="Arial" panose="020B0604020202020204" pitchFamily="34" charset="0"/>
              </a:rPr>
              <a:t>Relevance to the Project</a:t>
            </a:r>
          </a:p>
          <a:p>
            <a:pPr>
              <a:lnSpc>
                <a:spcPct val="150000"/>
              </a:lnSpc>
            </a:pPr>
            <a:r>
              <a:rPr lang="en-US" sz="1800" dirty="0">
                <a:solidFill>
                  <a:srgbClr val="5A5958"/>
                </a:solidFill>
                <a:latin typeface="Arial" panose="020B0604020202020204" pitchFamily="34" charset="0"/>
                <a:cs typeface="Arial" panose="020B0604020202020204" pitchFamily="34" charset="0"/>
              </a:rPr>
              <a:t>Puts into context the motivation for our project</a:t>
            </a:r>
          </a:p>
          <a:p>
            <a:pPr>
              <a:lnSpc>
                <a:spcPct val="150000"/>
              </a:lnSpc>
            </a:pPr>
            <a:r>
              <a:rPr lang="en-US" sz="1800" dirty="0">
                <a:solidFill>
                  <a:srgbClr val="5A5958"/>
                </a:solidFill>
                <a:latin typeface="Arial" panose="020B0604020202020204" pitchFamily="34" charset="0"/>
                <a:cs typeface="Arial" panose="020B0604020202020204" pitchFamily="34" charset="0"/>
              </a:rPr>
              <a:t>As well as giving an overview of:</a:t>
            </a:r>
          </a:p>
          <a:p>
            <a:pPr lvl="1">
              <a:lnSpc>
                <a:spcPct val="150000"/>
              </a:lnSpc>
            </a:pPr>
            <a:r>
              <a:rPr lang="en-US" sz="1400" dirty="0">
                <a:solidFill>
                  <a:srgbClr val="5A5958"/>
                </a:solidFill>
                <a:latin typeface="Arial" panose="020B0604020202020204" pitchFamily="34" charset="0"/>
                <a:cs typeface="Arial" panose="020B0604020202020204" pitchFamily="34" charset="0"/>
              </a:rPr>
              <a:t>What has been done in the field </a:t>
            </a:r>
          </a:p>
          <a:p>
            <a:pPr lvl="1">
              <a:lnSpc>
                <a:spcPct val="150000"/>
              </a:lnSpc>
            </a:pPr>
            <a:r>
              <a:rPr lang="en-US" sz="1400" dirty="0">
                <a:solidFill>
                  <a:srgbClr val="5A5958"/>
                </a:solidFill>
                <a:latin typeface="Arial" panose="020B0604020202020204" pitchFamily="34" charset="0"/>
                <a:cs typeface="Arial" panose="020B0604020202020204" pitchFamily="34" charset="0"/>
              </a:rPr>
              <a:t>Where the field is lacking in research</a:t>
            </a:r>
          </a:p>
          <a:p>
            <a:pPr lvl="1">
              <a:lnSpc>
                <a:spcPct val="150000"/>
              </a:lnSpc>
            </a:pPr>
            <a:r>
              <a:rPr lang="en-US" sz="1400" dirty="0">
                <a:solidFill>
                  <a:srgbClr val="5A5958"/>
                </a:solidFill>
                <a:latin typeface="Arial" panose="020B0604020202020204" pitchFamily="34" charset="0"/>
                <a:cs typeface="Arial" panose="020B0604020202020204" pitchFamily="34" charset="0"/>
              </a:rPr>
              <a:t>Technical/Algorithmic approaches taken</a:t>
            </a:r>
          </a:p>
          <a:p>
            <a:pPr lvl="1">
              <a:lnSpc>
                <a:spcPct val="150000"/>
              </a:lnSpc>
            </a:pPr>
            <a:r>
              <a:rPr lang="en-US" sz="1400" dirty="0">
                <a:solidFill>
                  <a:srgbClr val="5A5958"/>
                </a:solidFill>
                <a:latin typeface="Arial" panose="020B0604020202020204" pitchFamily="34" charset="0"/>
                <a:cs typeface="Arial" panose="020B0604020202020204" pitchFamily="34" charset="0"/>
              </a:rPr>
              <a:t>Different types of data</a:t>
            </a:r>
          </a:p>
          <a:p>
            <a:pPr marL="0" indent="0">
              <a:buNone/>
            </a:pPr>
            <a:endParaRPr lang="en-US" sz="3200" dirty="0"/>
          </a:p>
        </p:txBody>
      </p:sp>
      <p:grpSp>
        <p:nvGrpSpPr>
          <p:cNvPr id="4" name="Group 3">
            <a:extLst>
              <a:ext uri="{FF2B5EF4-FFF2-40B4-BE49-F238E27FC236}">
                <a16:creationId xmlns:a16="http://schemas.microsoft.com/office/drawing/2014/main" id="{73A31E2F-212A-B14D-A1EB-624AAFC2E769}"/>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CEF898C6-50DD-8045-86FD-AD129BD70E93}"/>
                </a:ext>
              </a:extLst>
            </p:cNvPr>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D136FB8C-2B82-A944-8D44-F570BF454F6E}"/>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FAE7292D-6551-B648-9CB3-D3B8FCF0EEC0}"/>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spTree>
    <p:extLst>
      <p:ext uri="{BB962C8B-B14F-4D97-AF65-F5344CB8AC3E}">
        <p14:creationId xmlns:p14="http://schemas.microsoft.com/office/powerpoint/2010/main" val="228160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EB08-4263-5E49-A8A7-1186081D0A75}"/>
              </a:ext>
            </a:extLst>
          </p:cNvPr>
          <p:cNvSpPr>
            <a:spLocks noGrp="1"/>
          </p:cNvSpPr>
          <p:nvPr>
            <p:ph type="title"/>
          </p:nvPr>
        </p:nvSpPr>
        <p:spPr/>
        <p:txBody>
          <a:bodyPr>
            <a:normAutofit/>
          </a:bodyPr>
          <a:lstStyle/>
          <a:p>
            <a:r>
              <a:rPr lang="en-US" sz="2800" b="1" dirty="0">
                <a:solidFill>
                  <a:srgbClr val="5A5958"/>
                </a:solidFill>
                <a:latin typeface="Arial" panose="020B0604020202020204" pitchFamily="34" charset="0"/>
                <a:cs typeface="Arial" panose="020B0604020202020204" pitchFamily="34" charset="0"/>
              </a:rPr>
              <a:t>Background Information</a:t>
            </a:r>
          </a:p>
        </p:txBody>
      </p:sp>
      <p:sp>
        <p:nvSpPr>
          <p:cNvPr id="3" name="Content Placeholder 2">
            <a:extLst>
              <a:ext uri="{FF2B5EF4-FFF2-40B4-BE49-F238E27FC236}">
                <a16:creationId xmlns:a16="http://schemas.microsoft.com/office/drawing/2014/main" id="{A87BC35F-B64E-C640-907C-2140BAE4C444}"/>
              </a:ext>
            </a:extLst>
          </p:cNvPr>
          <p:cNvSpPr>
            <a:spLocks noGrp="1"/>
          </p:cNvSpPr>
          <p:nvPr>
            <p:ph idx="1"/>
          </p:nvPr>
        </p:nvSpPr>
        <p:spPr>
          <a:xfrm>
            <a:off x="628650" y="1825625"/>
            <a:ext cx="7886700" cy="4351338"/>
          </a:xfrm>
        </p:spPr>
        <p:txBody>
          <a:bodyPr>
            <a:normAutofit/>
          </a:bodyPr>
          <a:lstStyle/>
          <a:p>
            <a:pPr marL="0" indent="0">
              <a:lnSpc>
                <a:spcPct val="110000"/>
              </a:lnSpc>
              <a:buNone/>
            </a:pPr>
            <a:r>
              <a:rPr lang="en-US" sz="1800" i="1" dirty="0">
                <a:solidFill>
                  <a:srgbClr val="5A5958"/>
                </a:solidFill>
                <a:latin typeface="Arial" panose="020B0604020202020204" pitchFamily="34" charset="0"/>
                <a:cs typeface="Arial" panose="020B0604020202020204" pitchFamily="34" charset="0"/>
              </a:rPr>
              <a:t>“With increasing attention to the efficiency and effectiveness of health care, multiple factors are converging to make traditional methods of training combined with structured manual assessment untenable.”</a:t>
            </a:r>
            <a:r>
              <a:rPr lang="en-US" sz="1800" dirty="0">
                <a:solidFill>
                  <a:srgbClr val="5A5958"/>
                </a:solidFill>
                <a:latin typeface="Arial" panose="020B0604020202020204" pitchFamily="34" charset="0"/>
                <a:cs typeface="Arial" panose="020B0604020202020204" pitchFamily="34" charset="0"/>
              </a:rPr>
              <a:t>[1]</a:t>
            </a:r>
          </a:p>
          <a:p>
            <a:pPr marL="0" indent="0">
              <a:lnSpc>
                <a:spcPct val="110000"/>
              </a:lnSpc>
              <a:buNone/>
            </a:pPr>
            <a:endParaRPr lang="en-US" sz="1800" b="1" dirty="0">
              <a:solidFill>
                <a:srgbClr val="5A5958"/>
              </a:solidFill>
              <a:latin typeface="Arial" panose="020B0604020202020204" pitchFamily="34" charset="0"/>
              <a:cs typeface="Arial" panose="020B0604020202020204" pitchFamily="34" charset="0"/>
            </a:endParaRPr>
          </a:p>
          <a:p>
            <a:pPr marL="0" indent="0">
              <a:lnSpc>
                <a:spcPct val="110000"/>
              </a:lnSpc>
              <a:buNone/>
            </a:pPr>
            <a:r>
              <a:rPr lang="en-US" sz="1800" b="1" dirty="0">
                <a:solidFill>
                  <a:srgbClr val="5A5958"/>
                </a:solidFill>
                <a:latin typeface="Arial" panose="020B0604020202020204" pitchFamily="34" charset="0"/>
                <a:cs typeface="Arial" panose="020B0604020202020204" pitchFamily="34" charset="0"/>
              </a:rPr>
              <a:t>These factors are: </a:t>
            </a:r>
          </a:p>
          <a:p>
            <a:pPr>
              <a:lnSpc>
                <a:spcPct val="150000"/>
              </a:lnSpc>
            </a:pPr>
            <a:r>
              <a:rPr lang="en-US" sz="1800" dirty="0">
                <a:solidFill>
                  <a:srgbClr val="5A5958"/>
                </a:solidFill>
                <a:latin typeface="Arial" panose="020B0604020202020204" pitchFamily="34" charset="0"/>
                <a:cs typeface="Arial" panose="020B0604020202020204" pitchFamily="34" charset="0"/>
              </a:rPr>
              <a:t>Cost and safety implications of teaching in the operating room</a:t>
            </a:r>
          </a:p>
          <a:p>
            <a:pPr>
              <a:lnSpc>
                <a:spcPct val="150000"/>
              </a:lnSpc>
            </a:pPr>
            <a:r>
              <a:rPr lang="en-US" sz="1800" dirty="0">
                <a:solidFill>
                  <a:srgbClr val="5A5958"/>
                </a:solidFill>
                <a:latin typeface="Arial" panose="020B0604020202020204" pitchFamily="34" charset="0"/>
                <a:cs typeface="Arial" panose="020B0604020202020204" pitchFamily="34" charset="0"/>
              </a:rPr>
              <a:t>Desire for preventable technical error detection and minimization</a:t>
            </a:r>
          </a:p>
          <a:p>
            <a:pPr>
              <a:lnSpc>
                <a:spcPct val="150000"/>
              </a:lnSpc>
            </a:pPr>
            <a:r>
              <a:rPr lang="en-US" sz="1800" dirty="0">
                <a:solidFill>
                  <a:srgbClr val="5A5958"/>
                </a:solidFill>
                <a:latin typeface="Arial" panose="020B0604020202020204" pitchFamily="34" charset="0"/>
                <a:cs typeface="Arial" panose="020B0604020202020204" pitchFamily="34" charset="0"/>
              </a:rPr>
              <a:t>Limited work hours vs. completion of training in </a:t>
            </a:r>
            <a:r>
              <a:rPr lang="en-US" sz="1800" b="1" dirty="0">
                <a:solidFill>
                  <a:srgbClr val="5A5958"/>
                </a:solidFill>
                <a:latin typeface="Arial" panose="020B0604020202020204" pitchFamily="34" charset="0"/>
                <a:cs typeface="Arial" panose="020B0604020202020204" pitchFamily="34" charset="0"/>
              </a:rPr>
              <a:t>robotic</a:t>
            </a:r>
            <a:r>
              <a:rPr lang="en-US" sz="1800" dirty="0">
                <a:solidFill>
                  <a:srgbClr val="5A5958"/>
                </a:solidFill>
                <a:latin typeface="Arial" panose="020B0604020202020204" pitchFamily="34" charset="0"/>
                <a:cs typeface="Arial" panose="020B0604020202020204" pitchFamily="34" charset="0"/>
              </a:rPr>
              <a:t>, </a:t>
            </a:r>
            <a:r>
              <a:rPr lang="en-US" sz="1800" b="1" dirty="0">
                <a:solidFill>
                  <a:srgbClr val="5A5958"/>
                </a:solidFill>
                <a:latin typeface="Arial" panose="020B0604020202020204" pitchFamily="34" charset="0"/>
                <a:cs typeface="Arial" panose="020B0604020202020204" pitchFamily="34" charset="0"/>
              </a:rPr>
              <a:t>open</a:t>
            </a:r>
            <a:r>
              <a:rPr lang="en-US" sz="1800" dirty="0">
                <a:solidFill>
                  <a:srgbClr val="5A5958"/>
                </a:solidFill>
                <a:latin typeface="Arial" panose="020B0604020202020204" pitchFamily="34" charset="0"/>
                <a:cs typeface="Arial" panose="020B0604020202020204" pitchFamily="34" charset="0"/>
              </a:rPr>
              <a:t>,</a:t>
            </a:r>
            <a:r>
              <a:rPr lang="en-US" sz="1800" b="1" dirty="0">
                <a:solidFill>
                  <a:srgbClr val="5A5958"/>
                </a:solidFill>
                <a:latin typeface="Arial" panose="020B0604020202020204" pitchFamily="34" charset="0"/>
                <a:cs typeface="Arial" panose="020B0604020202020204" pitchFamily="34" charset="0"/>
              </a:rPr>
              <a:t> laparoscopic</a:t>
            </a:r>
            <a:r>
              <a:rPr lang="en-US" sz="1800" dirty="0">
                <a:solidFill>
                  <a:srgbClr val="5A5958"/>
                </a:solidFill>
                <a:latin typeface="Arial" panose="020B0604020202020204" pitchFamily="34" charset="0"/>
                <a:cs typeface="Arial" panose="020B0604020202020204" pitchFamily="34" charset="0"/>
              </a:rPr>
              <a:t> and </a:t>
            </a:r>
            <a:r>
              <a:rPr lang="en-US" sz="1800" b="1" dirty="0">
                <a:solidFill>
                  <a:srgbClr val="5A5958"/>
                </a:solidFill>
                <a:latin typeface="Arial" panose="020B0604020202020204" pitchFamily="34" charset="0"/>
                <a:cs typeface="Arial" panose="020B0604020202020204" pitchFamily="34" charset="0"/>
              </a:rPr>
              <a:t>endoscopic</a:t>
            </a:r>
            <a:r>
              <a:rPr lang="en-US" sz="1800" dirty="0">
                <a:solidFill>
                  <a:srgbClr val="5A5958"/>
                </a:solidFill>
                <a:latin typeface="Arial" panose="020B0604020202020204" pitchFamily="34" charset="0"/>
                <a:cs typeface="Arial" panose="020B0604020202020204" pitchFamily="34" charset="0"/>
              </a:rPr>
              <a:t> domains</a:t>
            </a:r>
          </a:p>
        </p:txBody>
      </p:sp>
      <p:grpSp>
        <p:nvGrpSpPr>
          <p:cNvPr id="4" name="Group 3">
            <a:extLst>
              <a:ext uri="{FF2B5EF4-FFF2-40B4-BE49-F238E27FC236}">
                <a16:creationId xmlns:a16="http://schemas.microsoft.com/office/drawing/2014/main" id="{E6F74FD6-CD68-774E-A5A5-819990265FA7}"/>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C1F21568-1E5E-8540-B004-106E80A3B7F5}"/>
                </a:ext>
              </a:extLst>
            </p:cNvPr>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C7ADB4CF-A2B6-E849-982C-97E7ABBE3EAF}"/>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599E640A-D2C3-4D42-8F0C-30CECA21239C}"/>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spTree>
    <p:extLst>
      <p:ext uri="{BB962C8B-B14F-4D97-AF65-F5344CB8AC3E}">
        <p14:creationId xmlns:p14="http://schemas.microsoft.com/office/powerpoint/2010/main" val="319037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BF8505F-8AAD-E241-A630-420EED4E7A0F}"/>
              </a:ext>
            </a:extLst>
          </p:cNvPr>
          <p:cNvPicPr>
            <a:picLocks noGrp="1" noChangeAspect="1"/>
          </p:cNvPicPr>
          <p:nvPr>
            <p:ph idx="1"/>
          </p:nvPr>
        </p:nvPicPr>
        <p:blipFill rotWithShape="1">
          <a:blip r:embed="rId3"/>
          <a:srcRect l="778" t="-1" r="1768" b="1074"/>
          <a:stretch/>
        </p:blipFill>
        <p:spPr>
          <a:xfrm>
            <a:off x="1445276" y="242408"/>
            <a:ext cx="5723740" cy="6037729"/>
          </a:xfrm>
        </p:spPr>
      </p:pic>
      <p:grpSp>
        <p:nvGrpSpPr>
          <p:cNvPr id="4" name="Group 3">
            <a:extLst>
              <a:ext uri="{FF2B5EF4-FFF2-40B4-BE49-F238E27FC236}">
                <a16:creationId xmlns:a16="http://schemas.microsoft.com/office/drawing/2014/main" id="{E6F74FD6-CD68-774E-A5A5-819990265FA7}"/>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C1F21568-1E5E-8540-B004-106E80A3B7F5}"/>
                </a:ext>
              </a:extLst>
            </p:cNvPr>
            <p:cNvPicPr>
              <a:picLocks noChangeAspect="1"/>
            </p:cNvPicPr>
            <p:nvPr/>
          </p:nvPicPr>
          <p:blipFill rotWithShape="1">
            <a:blip r:embed="rId4"/>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C7ADB4CF-A2B6-E849-982C-97E7ABBE3EAF}"/>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599E640A-D2C3-4D42-8F0C-30CECA21239C}"/>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sp>
        <p:nvSpPr>
          <p:cNvPr id="12" name="Rectangle 11">
            <a:extLst>
              <a:ext uri="{FF2B5EF4-FFF2-40B4-BE49-F238E27FC236}">
                <a16:creationId xmlns:a16="http://schemas.microsoft.com/office/drawing/2014/main" id="{D41C7D6D-EC92-5F49-A75A-4C0040F77DC6}"/>
              </a:ext>
            </a:extLst>
          </p:cNvPr>
          <p:cNvSpPr/>
          <p:nvPr/>
        </p:nvSpPr>
        <p:spPr>
          <a:xfrm>
            <a:off x="1445276" y="6233938"/>
            <a:ext cx="5937160" cy="307777"/>
          </a:xfrm>
          <a:prstGeom prst="rect">
            <a:avLst/>
          </a:prstGeom>
        </p:spPr>
        <p:txBody>
          <a:bodyPr wrap="square">
            <a:spAutoFit/>
          </a:bodyPr>
          <a:lstStyle/>
          <a:p>
            <a:r>
              <a:rPr lang="en-US" sz="700" kern="0" dirty="0">
                <a:solidFill>
                  <a:srgbClr val="595959"/>
                </a:solidFill>
              </a:rPr>
              <a:t>Image from: </a:t>
            </a:r>
            <a:r>
              <a:rPr lang="en-US" sz="700" kern="0" dirty="0" err="1">
                <a:solidFill>
                  <a:srgbClr val="595959"/>
                </a:solidFill>
              </a:rPr>
              <a:t>Vedula</a:t>
            </a:r>
            <a:r>
              <a:rPr lang="en-US" sz="700" kern="0" dirty="0">
                <a:solidFill>
                  <a:srgbClr val="595959"/>
                </a:solidFill>
              </a:rPr>
              <a:t>, Satyanarayana S et al. “Objective Assessment of Surgical Technical Skill and Competency in the Operating Room.” Annual review of biomedical engineering 19 (2017): 303.</a:t>
            </a:r>
          </a:p>
        </p:txBody>
      </p:sp>
    </p:spTree>
    <p:extLst>
      <p:ext uri="{BB962C8B-B14F-4D97-AF65-F5344CB8AC3E}">
        <p14:creationId xmlns:p14="http://schemas.microsoft.com/office/powerpoint/2010/main" val="329823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084B-C920-594A-A901-0E524A93393A}"/>
              </a:ext>
            </a:extLst>
          </p:cNvPr>
          <p:cNvSpPr>
            <a:spLocks noGrp="1"/>
          </p:cNvSpPr>
          <p:nvPr>
            <p:ph type="title"/>
          </p:nvPr>
        </p:nvSpPr>
        <p:spPr/>
        <p:txBody>
          <a:bodyPr>
            <a:normAutofit/>
          </a:bodyPr>
          <a:lstStyle/>
          <a:p>
            <a:r>
              <a:rPr lang="en-US" sz="2800" b="1" dirty="0">
                <a:solidFill>
                  <a:srgbClr val="5A5958"/>
                </a:solidFill>
                <a:latin typeface="Arial" panose="020B0604020202020204" pitchFamily="34" charset="0"/>
                <a:cs typeface="Arial" panose="020B0604020202020204" pitchFamily="34" charset="0"/>
              </a:rPr>
              <a:t>The Paper’s Approach</a:t>
            </a:r>
          </a:p>
        </p:txBody>
      </p:sp>
      <p:sp>
        <p:nvSpPr>
          <p:cNvPr id="3" name="Content Placeholder 2">
            <a:extLst>
              <a:ext uri="{FF2B5EF4-FFF2-40B4-BE49-F238E27FC236}">
                <a16:creationId xmlns:a16="http://schemas.microsoft.com/office/drawing/2014/main" id="{09907EC7-07D6-0847-A3A2-7823415ED9E7}"/>
              </a:ext>
            </a:extLst>
          </p:cNvPr>
          <p:cNvSpPr>
            <a:spLocks noGrp="1"/>
          </p:cNvSpPr>
          <p:nvPr>
            <p:ph idx="1"/>
          </p:nvPr>
        </p:nvSpPr>
        <p:spPr/>
        <p:txBody>
          <a:bodyPr/>
          <a:lstStyle/>
          <a:p>
            <a:pPr marL="0" indent="0">
              <a:lnSpc>
                <a:spcPct val="150000"/>
              </a:lnSpc>
              <a:buNone/>
            </a:pPr>
            <a:r>
              <a:rPr lang="en-US" sz="1800" b="1" u="sng" dirty="0">
                <a:solidFill>
                  <a:srgbClr val="5A5958"/>
                </a:solidFill>
                <a:latin typeface="Arial" panose="020B0604020202020204" pitchFamily="34" charset="0"/>
                <a:cs typeface="Arial" panose="020B0604020202020204" pitchFamily="34" charset="0"/>
              </a:rPr>
              <a:t>Organization</a:t>
            </a:r>
          </a:p>
          <a:p>
            <a:pPr marL="342900" indent="-342900">
              <a:lnSpc>
                <a:spcPct val="150000"/>
              </a:lnSpc>
              <a:buFont typeface="+mj-lt"/>
              <a:buAutoNum type="arabicPeriod"/>
            </a:pPr>
            <a:r>
              <a:rPr lang="en-US" sz="1800" dirty="0">
                <a:solidFill>
                  <a:srgbClr val="5A5958"/>
                </a:solidFill>
                <a:latin typeface="Arial" panose="020B0604020202020204" pitchFamily="34" charset="0"/>
                <a:cs typeface="Arial" panose="020B0604020202020204" pitchFamily="34" charset="0"/>
              </a:rPr>
              <a:t>Research Questions for OCASE-T</a:t>
            </a:r>
          </a:p>
          <a:p>
            <a:pPr marL="342900" indent="-342900">
              <a:lnSpc>
                <a:spcPct val="150000"/>
              </a:lnSpc>
              <a:buFont typeface="+mj-lt"/>
              <a:buAutoNum type="arabicPeriod"/>
            </a:pPr>
            <a:r>
              <a:rPr lang="en-US" sz="1800" dirty="0">
                <a:solidFill>
                  <a:srgbClr val="5A5958"/>
                </a:solidFill>
                <a:latin typeface="Arial" panose="020B0604020202020204" pitchFamily="34" charset="0"/>
                <a:cs typeface="Arial" panose="020B0604020202020204" pitchFamily="34" charset="0"/>
              </a:rPr>
              <a:t>Sources of Data for OCASE-T</a:t>
            </a:r>
          </a:p>
          <a:p>
            <a:pPr marL="342900" indent="-342900">
              <a:lnSpc>
                <a:spcPct val="150000"/>
              </a:lnSpc>
              <a:buFont typeface="+mj-lt"/>
              <a:buAutoNum type="arabicPeriod"/>
            </a:pPr>
            <a:r>
              <a:rPr lang="en-US" sz="1800" dirty="0">
                <a:solidFill>
                  <a:srgbClr val="5A5958"/>
                </a:solidFill>
                <a:latin typeface="Arial" panose="020B0604020202020204" pitchFamily="34" charset="0"/>
                <a:cs typeface="Arial" panose="020B0604020202020204" pitchFamily="34" charset="0"/>
              </a:rPr>
              <a:t>Data Representation for OCASE-T</a:t>
            </a:r>
          </a:p>
          <a:p>
            <a:pPr marL="342900" indent="-342900">
              <a:lnSpc>
                <a:spcPct val="150000"/>
              </a:lnSpc>
              <a:buFont typeface="+mj-lt"/>
              <a:buAutoNum type="arabicPeriod"/>
            </a:pPr>
            <a:r>
              <a:rPr lang="en-US" sz="1800" dirty="0">
                <a:solidFill>
                  <a:srgbClr val="5A5958"/>
                </a:solidFill>
                <a:latin typeface="Arial" panose="020B0604020202020204" pitchFamily="34" charset="0"/>
                <a:cs typeface="Arial" panose="020B0604020202020204" pitchFamily="34" charset="0"/>
              </a:rPr>
              <a:t>Algorithms for OCASE-T</a:t>
            </a:r>
          </a:p>
          <a:p>
            <a:pPr>
              <a:lnSpc>
                <a:spcPct val="150000"/>
              </a:lnSpc>
            </a:pPr>
            <a:endParaRPr lang="en-US" sz="1800" dirty="0">
              <a:solidFill>
                <a:srgbClr val="5A5958"/>
              </a:solidFill>
              <a:latin typeface="Arial" panose="020B0604020202020204" pitchFamily="34" charset="0"/>
              <a:cs typeface="Arial" panose="020B0604020202020204" pitchFamily="34" charset="0"/>
            </a:endParaRPr>
          </a:p>
          <a:p>
            <a:pPr>
              <a:lnSpc>
                <a:spcPct val="150000"/>
              </a:lnSpc>
            </a:pPr>
            <a:endParaRPr lang="en-US" dirty="0"/>
          </a:p>
        </p:txBody>
      </p:sp>
      <p:grpSp>
        <p:nvGrpSpPr>
          <p:cNvPr id="4" name="Group 3">
            <a:extLst>
              <a:ext uri="{FF2B5EF4-FFF2-40B4-BE49-F238E27FC236}">
                <a16:creationId xmlns:a16="http://schemas.microsoft.com/office/drawing/2014/main" id="{5C343519-7606-414B-B2A1-4BC3E5DE35CA}"/>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C791045A-8E58-DD41-BB04-FC8C1E45C684}"/>
                </a:ext>
              </a:extLst>
            </p:cNvPr>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89594088-14E5-7845-A1B6-5917D4A75AFD}"/>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1CE79D59-24F8-604C-881C-7A165A87C3D9}"/>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spTree>
    <p:extLst>
      <p:ext uri="{BB962C8B-B14F-4D97-AF65-F5344CB8AC3E}">
        <p14:creationId xmlns:p14="http://schemas.microsoft.com/office/powerpoint/2010/main" val="864208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EB08-4263-5E49-A8A7-1186081D0A75}"/>
              </a:ext>
            </a:extLst>
          </p:cNvPr>
          <p:cNvSpPr>
            <a:spLocks noGrp="1"/>
          </p:cNvSpPr>
          <p:nvPr>
            <p:ph type="title"/>
          </p:nvPr>
        </p:nvSpPr>
        <p:spPr/>
        <p:txBody>
          <a:bodyPr>
            <a:normAutofit/>
          </a:bodyPr>
          <a:lstStyle/>
          <a:p>
            <a:r>
              <a:rPr lang="en-US" sz="2800" b="1" dirty="0">
                <a:solidFill>
                  <a:srgbClr val="5A5958"/>
                </a:solidFill>
                <a:latin typeface="Arial" panose="020B0604020202020204" pitchFamily="34" charset="0"/>
                <a:cs typeface="Arial" panose="020B0604020202020204" pitchFamily="34" charset="0"/>
              </a:rPr>
              <a:t>The Paper’s Approach: Research Questions</a:t>
            </a:r>
            <a:endParaRPr lang="en-US" sz="2800"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6F74FD6-CD68-774E-A5A5-819990265FA7}"/>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C1F21568-1E5E-8540-B004-106E80A3B7F5}"/>
                </a:ext>
              </a:extLst>
            </p:cNvPr>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C7ADB4CF-A2B6-E849-982C-97E7ABBE3EAF}"/>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599E640A-D2C3-4D42-8F0C-30CECA21239C}"/>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pic>
        <p:nvPicPr>
          <p:cNvPr id="12" name="Content Placeholder 11">
            <a:extLst>
              <a:ext uri="{FF2B5EF4-FFF2-40B4-BE49-F238E27FC236}">
                <a16:creationId xmlns:a16="http://schemas.microsoft.com/office/drawing/2014/main" id="{480787D9-C62B-AA4C-8791-8D9F8A97C24D}"/>
              </a:ext>
            </a:extLst>
          </p:cNvPr>
          <p:cNvPicPr>
            <a:picLocks noGrp="1" noChangeAspect="1"/>
          </p:cNvPicPr>
          <p:nvPr>
            <p:ph idx="1"/>
          </p:nvPr>
        </p:nvPicPr>
        <p:blipFill>
          <a:blip r:embed="rId4"/>
          <a:stretch>
            <a:fillRect/>
          </a:stretch>
        </p:blipFill>
        <p:spPr>
          <a:xfrm>
            <a:off x="628650" y="1301190"/>
            <a:ext cx="7775762" cy="4782094"/>
          </a:xfrm>
        </p:spPr>
      </p:pic>
      <p:sp>
        <p:nvSpPr>
          <p:cNvPr id="13" name="Rectangle 12">
            <a:extLst>
              <a:ext uri="{FF2B5EF4-FFF2-40B4-BE49-F238E27FC236}">
                <a16:creationId xmlns:a16="http://schemas.microsoft.com/office/drawing/2014/main" id="{C0B7B7F7-3E72-9548-A8C0-2C6FCF95583D}"/>
              </a:ext>
            </a:extLst>
          </p:cNvPr>
          <p:cNvSpPr/>
          <p:nvPr/>
        </p:nvSpPr>
        <p:spPr>
          <a:xfrm>
            <a:off x="1445276" y="6233938"/>
            <a:ext cx="5937160" cy="307777"/>
          </a:xfrm>
          <a:prstGeom prst="rect">
            <a:avLst/>
          </a:prstGeom>
        </p:spPr>
        <p:txBody>
          <a:bodyPr wrap="square">
            <a:spAutoFit/>
          </a:bodyPr>
          <a:lstStyle/>
          <a:p>
            <a:r>
              <a:rPr lang="en-US" sz="700" kern="0" dirty="0">
                <a:solidFill>
                  <a:srgbClr val="595959"/>
                </a:solidFill>
              </a:rPr>
              <a:t>Image from:  </a:t>
            </a:r>
            <a:r>
              <a:rPr lang="en-US" sz="700" kern="0" dirty="0" err="1">
                <a:solidFill>
                  <a:srgbClr val="595959"/>
                </a:solidFill>
              </a:rPr>
              <a:t>Vedula</a:t>
            </a:r>
            <a:r>
              <a:rPr lang="en-US" sz="700" kern="0" dirty="0">
                <a:solidFill>
                  <a:srgbClr val="595959"/>
                </a:solidFill>
              </a:rPr>
              <a:t>, Satyanarayana S et al. “Objective Assessment of Surgical Technical Skill and Competency in the Operating Room.” Annual review of biomedical engineering 19 (2017): 306.</a:t>
            </a:r>
          </a:p>
        </p:txBody>
      </p:sp>
    </p:spTree>
    <p:extLst>
      <p:ext uri="{BB962C8B-B14F-4D97-AF65-F5344CB8AC3E}">
        <p14:creationId xmlns:p14="http://schemas.microsoft.com/office/powerpoint/2010/main" val="2518263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084B-C920-594A-A901-0E524A93393A}"/>
              </a:ext>
            </a:extLst>
          </p:cNvPr>
          <p:cNvSpPr>
            <a:spLocks noGrp="1"/>
          </p:cNvSpPr>
          <p:nvPr>
            <p:ph type="title"/>
          </p:nvPr>
        </p:nvSpPr>
        <p:spPr/>
        <p:txBody>
          <a:bodyPr>
            <a:normAutofit/>
          </a:bodyPr>
          <a:lstStyle/>
          <a:p>
            <a:r>
              <a:rPr lang="en-US" sz="2800" b="1" dirty="0">
                <a:solidFill>
                  <a:srgbClr val="5A5958"/>
                </a:solidFill>
                <a:latin typeface="Arial" panose="020B0604020202020204" pitchFamily="34" charset="0"/>
                <a:cs typeface="Arial" panose="020B0604020202020204" pitchFamily="34" charset="0"/>
              </a:rPr>
              <a:t>The Paper’s Approach: Data Sources</a:t>
            </a:r>
            <a:endParaRPr lang="en-US" sz="2800"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C343519-7606-414B-B2A1-4BC3E5DE35CA}"/>
              </a:ext>
            </a:extLst>
          </p:cNvPr>
          <p:cNvGrpSpPr/>
          <p:nvPr/>
        </p:nvGrpSpPr>
        <p:grpSpPr>
          <a:xfrm>
            <a:off x="0" y="6360819"/>
            <a:ext cx="9144000" cy="497181"/>
            <a:chOff x="0" y="6360819"/>
            <a:chExt cx="9144000" cy="497181"/>
          </a:xfrm>
        </p:grpSpPr>
        <p:pic>
          <p:nvPicPr>
            <p:cNvPr id="5" name="Picture 4">
              <a:extLst>
                <a:ext uri="{FF2B5EF4-FFF2-40B4-BE49-F238E27FC236}">
                  <a16:creationId xmlns:a16="http://schemas.microsoft.com/office/drawing/2014/main" id="{C791045A-8E58-DD41-BB04-FC8C1E45C684}"/>
                </a:ext>
              </a:extLst>
            </p:cNvPr>
            <p:cNvPicPr>
              <a:picLocks noChangeAspect="1"/>
            </p:cNvPicPr>
            <p:nvPr/>
          </p:nvPicPr>
          <p:blipFill rotWithShape="1">
            <a:blip r:embed="rId3"/>
            <a:srcRect l="10378" t="18013" r="72304" b="34251"/>
            <a:stretch/>
          </p:blipFill>
          <p:spPr>
            <a:xfrm>
              <a:off x="8746435" y="6360819"/>
              <a:ext cx="397565" cy="497181"/>
            </a:xfrm>
            <a:prstGeom prst="rect">
              <a:avLst/>
            </a:prstGeom>
          </p:spPr>
        </p:pic>
        <p:sp>
          <p:nvSpPr>
            <p:cNvPr id="6" name="TextBox 5">
              <a:extLst>
                <a:ext uri="{FF2B5EF4-FFF2-40B4-BE49-F238E27FC236}">
                  <a16:creationId xmlns:a16="http://schemas.microsoft.com/office/drawing/2014/main" id="{89594088-14E5-7845-A1B6-5917D4A75AFD}"/>
                </a:ext>
              </a:extLst>
            </p:cNvPr>
            <p:cNvSpPr txBox="1"/>
            <p:nvPr/>
          </p:nvSpPr>
          <p:spPr>
            <a:xfrm>
              <a:off x="0" y="6619461"/>
              <a:ext cx="2246243" cy="215444"/>
            </a:xfrm>
            <a:prstGeom prst="rect">
              <a:avLst/>
            </a:prstGeom>
            <a:noFill/>
          </p:spPr>
          <p:txBody>
            <a:bodyPr wrap="square" rtlCol="0">
              <a:spAutoFit/>
            </a:bodyPr>
            <a:lstStyle/>
            <a:p>
              <a:r>
                <a:rPr lang="mr-IN" sz="800" dirty="0">
                  <a:latin typeface="Arial" charset="0"/>
                  <a:ea typeface="Arial" charset="0"/>
                  <a:cs typeface="Arial" charset="0"/>
                </a:rPr>
                <a:t>601.456/601.656/601.356</a:t>
              </a:r>
              <a:r>
                <a:rPr lang="en-US" sz="800" dirty="0">
                  <a:latin typeface="Arial" charset="0"/>
                  <a:ea typeface="Arial" charset="0"/>
                  <a:cs typeface="Arial" charset="0"/>
                </a:rPr>
                <a:t> CIS II Spring 2019</a:t>
              </a:r>
            </a:p>
          </p:txBody>
        </p:sp>
        <p:sp>
          <p:nvSpPr>
            <p:cNvPr id="7" name="TextBox 6">
              <a:extLst>
                <a:ext uri="{FF2B5EF4-FFF2-40B4-BE49-F238E27FC236}">
                  <a16:creationId xmlns:a16="http://schemas.microsoft.com/office/drawing/2014/main" id="{1CE79D59-24F8-604C-881C-7A165A87C3D9}"/>
                </a:ext>
              </a:extLst>
            </p:cNvPr>
            <p:cNvSpPr txBox="1"/>
            <p:nvPr/>
          </p:nvSpPr>
          <p:spPr>
            <a:xfrm>
              <a:off x="4367658" y="6541715"/>
              <a:ext cx="4450486" cy="261610"/>
            </a:xfrm>
            <a:prstGeom prst="rect">
              <a:avLst/>
            </a:prstGeom>
            <a:noFill/>
          </p:spPr>
          <p:txBody>
            <a:bodyPr wrap="square" rtlCol="0">
              <a:spAutoFit/>
            </a:bodyPr>
            <a:lstStyle/>
            <a:p>
              <a:pPr algn="r"/>
              <a:r>
                <a:rPr lang="en-US" sz="1100" b="1" dirty="0">
                  <a:solidFill>
                    <a:schemeClr val="tx1">
                      <a:lumMod val="50000"/>
                      <a:lumOff val="50000"/>
                    </a:schemeClr>
                  </a:solidFill>
                  <a:latin typeface="Arial" charset="0"/>
                  <a:ea typeface="Arial" charset="0"/>
                  <a:cs typeface="Arial" charset="0"/>
                </a:rPr>
                <a:t>Johns Hopkins Malone Center for Engineering in Healthcare</a:t>
              </a:r>
            </a:p>
          </p:txBody>
        </p:sp>
      </p:grpSp>
      <p:pic>
        <p:nvPicPr>
          <p:cNvPr id="11" name="Picture 10">
            <a:extLst>
              <a:ext uri="{FF2B5EF4-FFF2-40B4-BE49-F238E27FC236}">
                <a16:creationId xmlns:a16="http://schemas.microsoft.com/office/drawing/2014/main" id="{88120BDB-9CA5-1045-B2FF-29AB7DF85484}"/>
              </a:ext>
            </a:extLst>
          </p:cNvPr>
          <p:cNvPicPr>
            <a:picLocks noChangeAspect="1"/>
          </p:cNvPicPr>
          <p:nvPr/>
        </p:nvPicPr>
        <p:blipFill>
          <a:blip r:embed="rId4"/>
          <a:stretch>
            <a:fillRect/>
          </a:stretch>
        </p:blipFill>
        <p:spPr>
          <a:xfrm>
            <a:off x="1159954" y="1439331"/>
            <a:ext cx="6824091" cy="4275171"/>
          </a:xfrm>
          <a:prstGeom prst="rect">
            <a:avLst/>
          </a:prstGeom>
        </p:spPr>
      </p:pic>
      <p:sp>
        <p:nvSpPr>
          <p:cNvPr id="12" name="Rectangle 11">
            <a:extLst>
              <a:ext uri="{FF2B5EF4-FFF2-40B4-BE49-F238E27FC236}">
                <a16:creationId xmlns:a16="http://schemas.microsoft.com/office/drawing/2014/main" id="{C2FCCC16-F4C3-614F-A305-54F18F36752F}"/>
              </a:ext>
            </a:extLst>
          </p:cNvPr>
          <p:cNvSpPr/>
          <p:nvPr/>
        </p:nvSpPr>
        <p:spPr>
          <a:xfrm>
            <a:off x="1399078" y="5781458"/>
            <a:ext cx="5937160" cy="307777"/>
          </a:xfrm>
          <a:prstGeom prst="rect">
            <a:avLst/>
          </a:prstGeom>
        </p:spPr>
        <p:txBody>
          <a:bodyPr wrap="square">
            <a:spAutoFit/>
          </a:bodyPr>
          <a:lstStyle/>
          <a:p>
            <a:r>
              <a:rPr lang="en-US" sz="700" kern="0" dirty="0">
                <a:solidFill>
                  <a:srgbClr val="595959"/>
                </a:solidFill>
              </a:rPr>
              <a:t>Image from:  </a:t>
            </a:r>
            <a:r>
              <a:rPr lang="en-US" sz="700" kern="0" dirty="0" err="1">
                <a:solidFill>
                  <a:srgbClr val="595959"/>
                </a:solidFill>
              </a:rPr>
              <a:t>Vedula</a:t>
            </a:r>
            <a:r>
              <a:rPr lang="en-US" sz="700" kern="0" dirty="0">
                <a:solidFill>
                  <a:srgbClr val="595959"/>
                </a:solidFill>
              </a:rPr>
              <a:t>, Satyanarayana S et al. “Objective Assessment of Surgical Technical Skill and Competency in the Operating Room.” Annual review of biomedical engineering 19 (2017): 308.</a:t>
            </a:r>
          </a:p>
        </p:txBody>
      </p:sp>
    </p:spTree>
    <p:extLst>
      <p:ext uri="{BB962C8B-B14F-4D97-AF65-F5344CB8AC3E}">
        <p14:creationId xmlns:p14="http://schemas.microsoft.com/office/powerpoint/2010/main" val="41967192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1732</TotalTime>
  <Words>2229</Words>
  <Application>Microsoft Macintosh PowerPoint</Application>
  <PresentationFormat>On-screen Show (4:3)</PresentationFormat>
  <Paragraphs>205</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Project Overview</vt:lpstr>
      <vt:lpstr>Paper Summary</vt:lpstr>
      <vt:lpstr>Selection Motivation</vt:lpstr>
      <vt:lpstr>Background Information</vt:lpstr>
      <vt:lpstr>PowerPoint Presentation</vt:lpstr>
      <vt:lpstr>The Paper’s Approach</vt:lpstr>
      <vt:lpstr>The Paper’s Approach: Research Questions</vt:lpstr>
      <vt:lpstr>The Paper’s Approach: Data Sources</vt:lpstr>
      <vt:lpstr>The Paper’s Approach: Data Sources</vt:lpstr>
      <vt:lpstr>The Paper’s Approach: Data Representation</vt:lpstr>
      <vt:lpstr>The Paper’s Approach: Algorithms</vt:lpstr>
      <vt:lpstr>PowerPoint Presentation</vt:lpstr>
      <vt:lpstr>Assessment</vt:lpstr>
      <vt:lpstr>Assessment</vt:lpstr>
      <vt:lpstr>Future Steps &amp; Conclusions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Elif Bilgin</dc:creator>
  <cp:lastModifiedBy>Elif Bilgin</cp:lastModifiedBy>
  <cp:revision>136</cp:revision>
  <cp:lastPrinted>2019-03-14T14:01:02Z</cp:lastPrinted>
  <dcterms:created xsi:type="dcterms:W3CDTF">2019-03-12T19:34:42Z</dcterms:created>
  <dcterms:modified xsi:type="dcterms:W3CDTF">2019-03-14T14:50:11Z</dcterms:modified>
</cp:coreProperties>
</file>