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277" r:id="rId2"/>
    <p:sldId id="276" r:id="rId3"/>
    <p:sldId id="278" r:id="rId4"/>
    <p:sldId id="279" r:id="rId5"/>
    <p:sldId id="283" r:id="rId6"/>
    <p:sldId id="284" r:id="rId7"/>
    <p:sldId id="285" r:id="rId8"/>
    <p:sldId id="286" r:id="rId9"/>
    <p:sldId id="292" r:id="rId10"/>
    <p:sldId id="280" r:id="rId11"/>
    <p:sldId id="287" r:id="rId12"/>
    <p:sldId id="291" r:id="rId13"/>
    <p:sldId id="281" r:id="rId14"/>
    <p:sldId id="282" r:id="rId15"/>
    <p:sldId id="288" r:id="rId16"/>
    <p:sldId id="289" r:id="rId17"/>
    <p:sldId id="290"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1"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1"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1"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1" charset="0"/>
        <a:ea typeface="+mn-ea"/>
        <a:cs typeface="+mn-cs"/>
      </a:defRPr>
    </a:lvl5pPr>
    <a:lvl6pPr marL="2286000" algn="l" defTabSz="457200" rtl="0" eaLnBrk="1" latinLnBrk="0" hangingPunct="1">
      <a:defRPr sz="2400" kern="1200">
        <a:solidFill>
          <a:schemeClr val="tx1"/>
        </a:solidFill>
        <a:latin typeface="Arial" pitchFamily="1" charset="0"/>
        <a:ea typeface="+mn-ea"/>
        <a:cs typeface="+mn-cs"/>
      </a:defRPr>
    </a:lvl6pPr>
    <a:lvl7pPr marL="2743200" algn="l" defTabSz="457200" rtl="0" eaLnBrk="1" latinLnBrk="0" hangingPunct="1">
      <a:defRPr sz="2400" kern="1200">
        <a:solidFill>
          <a:schemeClr val="tx1"/>
        </a:solidFill>
        <a:latin typeface="Arial" pitchFamily="1" charset="0"/>
        <a:ea typeface="+mn-ea"/>
        <a:cs typeface="+mn-cs"/>
      </a:defRPr>
    </a:lvl7pPr>
    <a:lvl8pPr marL="3200400" algn="l" defTabSz="457200" rtl="0" eaLnBrk="1" latinLnBrk="0" hangingPunct="1">
      <a:defRPr sz="2400" kern="1200">
        <a:solidFill>
          <a:schemeClr val="tx1"/>
        </a:solidFill>
        <a:latin typeface="Arial" pitchFamily="1" charset="0"/>
        <a:ea typeface="+mn-ea"/>
        <a:cs typeface="+mn-cs"/>
      </a:defRPr>
    </a:lvl8pPr>
    <a:lvl9pPr marL="3657600" algn="l" defTabSz="457200" rtl="0" eaLnBrk="1" latinLnBrk="0" hangingPunct="1">
      <a:defRPr sz="2400" kern="1200">
        <a:solidFill>
          <a:schemeClr val="tx1"/>
        </a:solidFill>
        <a:latin typeface="Arial"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C04"/>
    <a:srgbClr val="AAAE12"/>
    <a:srgbClr val="8BB4FD"/>
    <a:srgbClr val="CCCCFF"/>
    <a:srgbClr val="9999FF"/>
    <a:srgbClr val="FFCCCC"/>
    <a:srgbClr val="99CC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9"/>
  </p:normalViewPr>
  <p:slideViewPr>
    <p:cSldViewPr showGuides="1">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US"/>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US"/>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US"/>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6512CACE-AF88-ED49-8F85-D65AFFF2FC0A}" type="slidenum">
              <a:rPr lang="en-US"/>
              <a:pPr>
                <a:defRPr/>
              </a:pPr>
              <a:t>‹#›</a:t>
            </a:fld>
            <a:endParaRPr lang="en-US"/>
          </a:p>
        </p:txBody>
      </p:sp>
    </p:spTree>
    <p:extLst>
      <p:ext uri="{BB962C8B-B14F-4D97-AF65-F5344CB8AC3E}">
        <p14:creationId xmlns:p14="http://schemas.microsoft.com/office/powerpoint/2010/main" val="4007241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6F6788FD-083D-3B4A-BCEA-C6203DCA5662}" type="slidenum">
              <a:rPr lang="en-US"/>
              <a:pPr>
                <a:defRPr/>
              </a:pPr>
              <a:t>‹#›</a:t>
            </a:fld>
            <a:endParaRPr lang="en-US"/>
          </a:p>
        </p:txBody>
      </p:sp>
    </p:spTree>
    <p:extLst>
      <p:ext uri="{BB962C8B-B14F-4D97-AF65-F5344CB8AC3E}">
        <p14:creationId xmlns:p14="http://schemas.microsoft.com/office/powerpoint/2010/main" val="4010623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 – lumps will be black</a:t>
            </a:r>
            <a:r>
              <a:rPr lang="en-US" baseline="0" dirty="0"/>
              <a:t> invert –lumps will be white </a:t>
            </a:r>
            <a:endParaRPr lang="en-US" dirty="0"/>
          </a:p>
        </p:txBody>
      </p:sp>
      <p:sp>
        <p:nvSpPr>
          <p:cNvPr id="4" name="Slide Number Placeholder 3"/>
          <p:cNvSpPr>
            <a:spLocks noGrp="1"/>
          </p:cNvSpPr>
          <p:nvPr>
            <p:ph type="sldNum" sz="quarter" idx="10"/>
          </p:nvPr>
        </p:nvSpPr>
        <p:spPr/>
        <p:txBody>
          <a:bodyPr/>
          <a:lstStyle/>
          <a:p>
            <a:pPr>
              <a:defRPr/>
            </a:pPr>
            <a:fld id="{6F6788FD-083D-3B4A-BCEA-C6203DCA5662}" type="slidenum">
              <a:rPr lang="en-US" smtClean="0"/>
              <a:pPr>
                <a:defRPr/>
              </a:pPr>
              <a:t>9</a:t>
            </a:fld>
            <a:endParaRPr lang="en-US"/>
          </a:p>
        </p:txBody>
      </p:sp>
    </p:spTree>
    <p:extLst>
      <p:ext uri="{BB962C8B-B14F-4D97-AF65-F5344CB8AC3E}">
        <p14:creationId xmlns:p14="http://schemas.microsoft.com/office/powerpoint/2010/main" val="92767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14400"/>
            <a:ext cx="7772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12"/>
          <p:cNvGrpSpPr>
            <a:grpSpLocks/>
          </p:cNvGrpSpPr>
          <p:nvPr/>
        </p:nvGrpSpPr>
        <p:grpSpPr bwMode="auto">
          <a:xfrm>
            <a:off x="3302000" y="6477000"/>
            <a:ext cx="5842000" cy="381000"/>
            <a:chOff x="2080" y="4080"/>
            <a:chExt cx="3680" cy="240"/>
          </a:xfrm>
        </p:grpSpPr>
        <p:pic>
          <p:nvPicPr>
            <p:cNvPr id="1030" name="Picture 13" descr="ERCLogoSmallColor"/>
            <p:cNvPicPr>
              <a:picLocks noChangeAspect="1" noChangeArrowheads="1"/>
            </p:cNvPicPr>
            <p:nvPr/>
          </p:nvPicPr>
          <p:blipFill>
            <a:blip r:embed="rId13"/>
            <a:srcRect/>
            <a:stretch>
              <a:fillRect/>
            </a:stretch>
          </p:blipFill>
          <p:spPr bwMode="auto">
            <a:xfrm>
              <a:off x="5589" y="4080"/>
              <a:ext cx="171" cy="240"/>
            </a:xfrm>
            <a:prstGeom prst="rect">
              <a:avLst/>
            </a:prstGeom>
            <a:noFill/>
            <a:ln w="9525">
              <a:noFill/>
              <a:miter lim="800000"/>
              <a:headEnd/>
              <a:tailEnd/>
            </a:ln>
          </p:spPr>
        </p:pic>
        <p:sp>
          <p:nvSpPr>
            <p:cNvPr id="1038" name="Text Box 14"/>
            <p:cNvSpPr txBox="1">
              <a:spLocks noChangeArrowheads="1"/>
            </p:cNvSpPr>
            <p:nvPr/>
          </p:nvSpPr>
          <p:spPr bwMode="auto">
            <a:xfrm>
              <a:off x="2080" y="4118"/>
              <a:ext cx="3488" cy="154"/>
            </a:xfrm>
            <a:prstGeom prst="rect">
              <a:avLst/>
            </a:prstGeom>
            <a:noFill/>
            <a:ln w="9525">
              <a:noFill/>
              <a:miter lim="800000"/>
              <a:headEnd/>
              <a:tailEnd/>
            </a:ln>
            <a:effectLst/>
          </p:spPr>
          <p:txBody>
            <a:bodyPr wrap="none">
              <a:prstTxWarp prst="textNoShape">
                <a:avLst/>
              </a:prstTxWarp>
              <a:spAutoFit/>
            </a:bodyPr>
            <a:lstStyle/>
            <a:p>
              <a:pPr>
                <a:defRPr/>
              </a:pPr>
              <a:r>
                <a:rPr lang="en-US" sz="1000" b="1">
                  <a:solidFill>
                    <a:schemeClr val="bg2"/>
                  </a:solidFill>
                  <a:latin typeface="Arial" pitchFamily="-107" charset="0"/>
                </a:rPr>
                <a:t>Engineering Research Center for Computer Integrated Surgical Systems and Technology</a:t>
              </a:r>
            </a:p>
          </p:txBody>
        </p:sp>
      </p:grpSp>
      <p:sp>
        <p:nvSpPr>
          <p:cNvPr id="1040" name="Text Box 16"/>
          <p:cNvSpPr txBox="1">
            <a:spLocks noChangeArrowheads="1"/>
          </p:cNvSpPr>
          <p:nvPr/>
        </p:nvSpPr>
        <p:spPr bwMode="auto">
          <a:xfrm>
            <a:off x="0" y="6430963"/>
            <a:ext cx="3733800" cy="427037"/>
          </a:xfrm>
          <a:prstGeom prst="rect">
            <a:avLst/>
          </a:prstGeom>
          <a:noFill/>
          <a:ln w="9525">
            <a:noFill/>
            <a:miter lim="800000"/>
            <a:headEnd/>
            <a:tailEnd/>
          </a:ln>
          <a:effectLst/>
        </p:spPr>
        <p:txBody>
          <a:bodyPr>
            <a:prstTxWarp prst="textNoShape">
              <a:avLst/>
            </a:prstTxWarp>
            <a:spAutoFit/>
          </a:bodyPr>
          <a:lstStyle/>
          <a:p>
            <a:pPr marL="341313" indent="-341313">
              <a:defRPr/>
            </a:pPr>
            <a:fld id="{AC6DEC11-5E03-2848-BAEE-A26AD718E783}" type="slidenum">
              <a:rPr lang="en-US" sz="1200" b="1">
                <a:latin typeface="Arial" pitchFamily="-107" charset="0"/>
              </a:rPr>
              <a:pPr marL="341313" indent="-341313">
                <a:defRPr/>
              </a:pPr>
              <a:t>‹#›</a:t>
            </a:fld>
            <a:r>
              <a:rPr lang="en-US" sz="1200" b="1" dirty="0">
                <a:latin typeface="Arial" pitchFamily="-107" charset="0"/>
              </a:rPr>
              <a:t>	</a:t>
            </a:r>
            <a:r>
              <a:rPr lang="en-US" sz="1000" dirty="0">
                <a:latin typeface="Times New Roman" pitchFamily="-107" charset="0"/>
              </a:rPr>
              <a:t>600.456/656 CIS2 Spring 2018</a:t>
            </a:r>
          </a:p>
          <a:p>
            <a:pPr marL="341313" indent="-341313">
              <a:defRPr/>
            </a:pPr>
            <a:r>
              <a:rPr lang="en-US" sz="1000" dirty="0">
                <a:latin typeface="Times New Roman" pitchFamily="-107" charset="0"/>
              </a:rPr>
              <a:t>	Copyright © R. H. Taylor</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2800" b="1">
          <a:solidFill>
            <a:schemeClr val="tx2"/>
          </a:solidFill>
          <a:latin typeface="Arial" pitchFamily="-65" charset="0"/>
        </a:defRPr>
      </a:lvl6pPr>
      <a:lvl7pPr marL="914400" algn="ctr" rtl="0" eaLnBrk="0" fontAlgn="base" hangingPunct="0">
        <a:spcBef>
          <a:spcPct val="0"/>
        </a:spcBef>
        <a:spcAft>
          <a:spcPct val="0"/>
        </a:spcAft>
        <a:defRPr sz="2800" b="1">
          <a:solidFill>
            <a:schemeClr val="tx2"/>
          </a:solidFill>
          <a:latin typeface="Arial" pitchFamily="-65" charset="0"/>
        </a:defRPr>
      </a:lvl7pPr>
      <a:lvl8pPr marL="1371600" algn="ctr" rtl="0" eaLnBrk="0" fontAlgn="base" hangingPunct="0">
        <a:spcBef>
          <a:spcPct val="0"/>
        </a:spcBef>
        <a:spcAft>
          <a:spcPct val="0"/>
        </a:spcAft>
        <a:defRPr sz="2800" b="1">
          <a:solidFill>
            <a:schemeClr val="tx2"/>
          </a:solidFill>
          <a:latin typeface="Arial" pitchFamily="-65" charset="0"/>
        </a:defRPr>
      </a:lvl8pPr>
      <a:lvl9pPr marL="1828800" algn="ctr" rtl="0" eaLnBrk="0" fontAlgn="base" hangingPunct="0">
        <a:spcBef>
          <a:spcPct val="0"/>
        </a:spcBef>
        <a:spcAft>
          <a:spcPct val="0"/>
        </a:spcAft>
        <a:defRPr sz="2800" b="1">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65" charset="-128"/>
        </a:defRPr>
      </a:lvl2pPr>
      <a:lvl3pPr marL="108585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771650" indent="-228600" algn="l" rtl="0" eaLnBrk="0" fontAlgn="base" hangingPunct="0">
        <a:spcBef>
          <a:spcPct val="20000"/>
        </a:spcBef>
        <a:spcAft>
          <a:spcPct val="0"/>
        </a:spcAft>
        <a:buChar char="»"/>
        <a:defRPr>
          <a:solidFill>
            <a:schemeClr val="tx1"/>
          </a:solidFill>
          <a:latin typeface="+mn-lt"/>
          <a:ea typeface="ＭＳ Ｐゴシック" pitchFamily="-65" charset="-128"/>
        </a:defRPr>
      </a:lvl5pPr>
      <a:lvl6pPr marL="2228850" indent="-228600" algn="l" rtl="0" eaLnBrk="0" fontAlgn="base" hangingPunct="0">
        <a:spcBef>
          <a:spcPct val="20000"/>
        </a:spcBef>
        <a:spcAft>
          <a:spcPct val="0"/>
        </a:spcAft>
        <a:buChar char="»"/>
        <a:defRPr>
          <a:solidFill>
            <a:schemeClr val="tx1"/>
          </a:solidFill>
          <a:latin typeface="+mn-lt"/>
          <a:ea typeface="ＭＳ Ｐゴシック" pitchFamily="-65" charset="-128"/>
        </a:defRPr>
      </a:lvl6pPr>
      <a:lvl7pPr marL="2686050" indent="-228600" algn="l" rtl="0" eaLnBrk="0" fontAlgn="base" hangingPunct="0">
        <a:spcBef>
          <a:spcPct val="20000"/>
        </a:spcBef>
        <a:spcAft>
          <a:spcPct val="0"/>
        </a:spcAft>
        <a:buChar char="»"/>
        <a:defRPr>
          <a:solidFill>
            <a:schemeClr val="tx1"/>
          </a:solidFill>
          <a:latin typeface="+mn-lt"/>
          <a:ea typeface="ＭＳ Ｐゴシック" pitchFamily="-65" charset="-128"/>
        </a:defRPr>
      </a:lvl7pPr>
      <a:lvl8pPr marL="3143250" indent="-228600" algn="l" rtl="0" eaLnBrk="0" fontAlgn="base" hangingPunct="0">
        <a:spcBef>
          <a:spcPct val="20000"/>
        </a:spcBef>
        <a:spcAft>
          <a:spcPct val="0"/>
        </a:spcAft>
        <a:buChar char="»"/>
        <a:defRPr>
          <a:solidFill>
            <a:schemeClr val="tx1"/>
          </a:solidFill>
          <a:latin typeface="+mn-lt"/>
          <a:ea typeface="ＭＳ Ｐゴシック" pitchFamily="-65" charset="-128"/>
        </a:defRPr>
      </a:lvl8pPr>
      <a:lvl9pPr marL="3600450" indent="-228600" algn="l" rtl="0" eaLnBrk="0" fontAlgn="base" hangingPunct="0">
        <a:spcBef>
          <a:spcPct val="20000"/>
        </a:spcBef>
        <a:spcAft>
          <a:spcPct val="0"/>
        </a:spcAft>
        <a:buChar char="»"/>
        <a:defRPr>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A3E4-F0E0-4B51-B09F-B71C8786F644}"/>
              </a:ext>
            </a:extLst>
          </p:cNvPr>
          <p:cNvSpPr>
            <a:spLocks noGrp="1"/>
          </p:cNvSpPr>
          <p:nvPr>
            <p:ph type="ctrTitle"/>
          </p:nvPr>
        </p:nvSpPr>
        <p:spPr>
          <a:xfrm>
            <a:off x="533400" y="1066800"/>
            <a:ext cx="7772400" cy="1470025"/>
          </a:xfrm>
        </p:spPr>
        <p:txBody>
          <a:bodyPr/>
          <a:lstStyle/>
          <a:p>
            <a:r>
              <a:rPr lang="en-US" dirty="0">
                <a:solidFill>
                  <a:schemeClr val="accent2"/>
                </a:solidFill>
              </a:rPr>
              <a:t>DESIGN AND FABRICATION OF TACTILE INTERFACE FOR PALPATION</a:t>
            </a:r>
          </a:p>
        </p:txBody>
      </p:sp>
      <p:sp>
        <p:nvSpPr>
          <p:cNvPr id="3" name="Subtitle 2">
            <a:extLst>
              <a:ext uri="{FF2B5EF4-FFF2-40B4-BE49-F238E27FC236}">
                <a16:creationId xmlns:a16="http://schemas.microsoft.com/office/drawing/2014/main" id="{9AA06006-AA9B-4E43-BD4C-AD044CF97861}"/>
              </a:ext>
            </a:extLst>
          </p:cNvPr>
          <p:cNvSpPr>
            <a:spLocks noGrp="1"/>
          </p:cNvSpPr>
          <p:nvPr>
            <p:ph type="subTitle" idx="1"/>
          </p:nvPr>
        </p:nvSpPr>
        <p:spPr/>
        <p:txBody>
          <a:bodyPr/>
          <a:lstStyle/>
          <a:p>
            <a:r>
              <a:rPr lang="en-US" sz="2000" dirty="0"/>
              <a:t>Project By: Amrita Krishnaraj</a:t>
            </a:r>
          </a:p>
          <a:p>
            <a:r>
              <a:rPr lang="en-US" sz="2000" dirty="0"/>
              <a:t>Mentors: Dr. Nitish </a:t>
            </a:r>
            <a:r>
              <a:rPr lang="en-US" sz="2000" dirty="0" err="1"/>
              <a:t>Thakor</a:t>
            </a:r>
            <a:r>
              <a:rPr lang="en-US" sz="2000" dirty="0"/>
              <a:t>, Dr. Jeremy Brown</a:t>
            </a:r>
          </a:p>
        </p:txBody>
      </p:sp>
    </p:spTree>
    <p:extLst>
      <p:ext uri="{BB962C8B-B14F-4D97-AF65-F5344CB8AC3E}">
        <p14:creationId xmlns:p14="http://schemas.microsoft.com/office/powerpoint/2010/main" val="326823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
            <a:extLst>
              <a:ext uri="{FF2B5EF4-FFF2-40B4-BE49-F238E27FC236}">
                <a16:creationId xmlns:a16="http://schemas.microsoft.com/office/drawing/2014/main" id="{387179A5-0F8A-4C0E-A153-BC822D1C8E31}"/>
              </a:ext>
            </a:extLst>
          </p:cNvPr>
          <p:cNvGraphicFramePr/>
          <p:nvPr>
            <p:extLst>
              <p:ext uri="{D42A27DB-BD31-4B8C-83A1-F6EECF244321}">
                <p14:modId xmlns:p14="http://schemas.microsoft.com/office/powerpoint/2010/main" val="3452528863"/>
              </p:ext>
            </p:extLst>
          </p:nvPr>
        </p:nvGraphicFramePr>
        <p:xfrm>
          <a:off x="1299720" y="1295400"/>
          <a:ext cx="6849360" cy="3755880"/>
        </p:xfrm>
        <a:graphic>
          <a:graphicData uri="http://schemas.openxmlformats.org/drawingml/2006/table">
            <a:tbl>
              <a:tblPr/>
              <a:tblGrid>
                <a:gridCol w="1524000">
                  <a:extLst>
                    <a:ext uri="{9D8B030D-6E8A-4147-A177-3AD203B41FA5}">
                      <a16:colId xmlns:a16="http://schemas.microsoft.com/office/drawing/2014/main" val="20000"/>
                    </a:ext>
                  </a:extLst>
                </a:gridCol>
                <a:gridCol w="5325360">
                  <a:extLst>
                    <a:ext uri="{9D8B030D-6E8A-4147-A177-3AD203B41FA5}">
                      <a16:colId xmlns:a16="http://schemas.microsoft.com/office/drawing/2014/main" val="20001"/>
                    </a:ext>
                  </a:extLst>
                </a:gridCol>
              </a:tblGrid>
              <a:tr h="1251360">
                <a:tc>
                  <a:txBody>
                    <a:bodyPr/>
                    <a:lstStyle/>
                    <a:p>
                      <a:r>
                        <a:rPr lang="en-US" sz="1800" b="0" strike="noStrike" spc="-1" dirty="0">
                          <a:solidFill>
                            <a:srgbClr val="000000"/>
                          </a:solidFill>
                          <a:uFill>
                            <a:solidFill>
                              <a:srgbClr val="FFFFFF"/>
                            </a:solidFill>
                          </a:uFill>
                          <a:latin typeface="Arial"/>
                        </a:rPr>
                        <a:t>Minimum</a:t>
                      </a:r>
                    </a:p>
                  </a:txBody>
                  <a:tcPr marL="90000" marR="90000">
                    <a:lnL w="720">
                      <a:solidFill>
                        <a:srgbClr val="FFFFFF"/>
                      </a:solidFill>
                    </a:lnL>
                    <a:lnR w="6350" cap="flat" cmpd="sng" algn="ctr">
                      <a:solidFill>
                        <a:schemeClr val="tx1"/>
                      </a:solidFill>
                      <a:prstDash val="solid"/>
                      <a:round/>
                      <a:headEnd type="none" w="med" len="med"/>
                      <a:tailEnd type="none" w="med" len="med"/>
                    </a:lnR>
                    <a:lnT w="720">
                      <a:solidFill>
                        <a:srgbClr val="FFFFFF"/>
                      </a:solidFill>
                    </a:lnT>
                    <a:lnB w="720">
                      <a:solidFill>
                        <a:srgbClr val="FFFFFF"/>
                      </a:solidFill>
                    </a:lnB>
                    <a:solidFill>
                      <a:srgbClr val="92D050"/>
                    </a:solidFill>
                  </a:tcPr>
                </a:tc>
                <a:tc>
                  <a:txBody>
                    <a:bodyPr/>
                    <a:lstStyle/>
                    <a:p>
                      <a:pPr marL="285750" indent="-285750">
                        <a:buFont typeface="Arial" panose="020B0604020202020204" pitchFamily="34" charset="0"/>
                        <a:buChar char="•"/>
                      </a:pPr>
                      <a:r>
                        <a:rPr lang="en-US" sz="1800" b="0" strike="noStrike" spc="-1" dirty="0">
                          <a:solidFill>
                            <a:srgbClr val="000000"/>
                          </a:solidFill>
                          <a:uFill>
                            <a:solidFill>
                              <a:srgbClr val="FFFFFF"/>
                            </a:solidFill>
                          </a:uFill>
                          <a:latin typeface="Arial"/>
                        </a:rPr>
                        <a:t>Develop a tactile interface for breast lump detection</a:t>
                      </a:r>
                    </a:p>
                    <a:p>
                      <a:pPr marL="285750" indent="-285750">
                        <a:buFont typeface="Arial" panose="020B0604020202020204" pitchFamily="34" charset="0"/>
                        <a:buChar char="•"/>
                      </a:pPr>
                      <a:r>
                        <a:rPr lang="en-US" sz="1800" b="0" strike="noStrike" spc="-1" dirty="0">
                          <a:solidFill>
                            <a:srgbClr val="000000"/>
                          </a:solidFill>
                          <a:uFill>
                            <a:solidFill>
                              <a:srgbClr val="FFFFFF"/>
                            </a:solidFill>
                          </a:uFill>
                          <a:latin typeface="Arial"/>
                        </a:rPr>
                        <a:t>Localize the lump with millimeter accuracy</a:t>
                      </a:r>
                    </a:p>
                  </a:txBody>
                  <a:tcPr marL="90000" marR="90000">
                    <a:lnL w="6350" cap="flat" cmpd="sng" algn="ctr">
                      <a:solidFill>
                        <a:schemeClr val="tx1"/>
                      </a:solidFill>
                      <a:prstDash val="solid"/>
                      <a:round/>
                      <a:headEnd type="none" w="med" len="med"/>
                      <a:tailEnd type="none" w="med" len="med"/>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1251360">
                <a:tc>
                  <a:txBody>
                    <a:bodyPr/>
                    <a:lstStyle/>
                    <a:p>
                      <a:r>
                        <a:rPr lang="en-US" sz="1800" b="0" strike="noStrike" spc="-1" dirty="0">
                          <a:solidFill>
                            <a:srgbClr val="000000"/>
                          </a:solidFill>
                          <a:uFill>
                            <a:solidFill>
                              <a:srgbClr val="FFFFFF"/>
                            </a:solidFill>
                          </a:uFill>
                          <a:latin typeface="Arial"/>
                        </a:rPr>
                        <a:t>Expected </a:t>
                      </a:r>
                    </a:p>
                  </a:txBody>
                  <a:tcPr marL="90000" marR="90000">
                    <a:lnL w="720">
                      <a:solidFill>
                        <a:srgbClr val="FFFFFF"/>
                      </a:solidFill>
                    </a:lnL>
                    <a:lnR w="6350" cap="flat" cmpd="sng" algn="ctr">
                      <a:solidFill>
                        <a:schemeClr val="tx1"/>
                      </a:solidFill>
                      <a:prstDash val="solid"/>
                      <a:round/>
                      <a:headEnd type="none" w="med" len="med"/>
                      <a:tailEnd type="none" w="med" len="med"/>
                    </a:lnR>
                    <a:lnT w="720">
                      <a:solidFill>
                        <a:srgbClr val="FFFFFF"/>
                      </a:solidFill>
                    </a:lnT>
                    <a:lnB w="720">
                      <a:solidFill>
                        <a:srgbClr val="FFFFFF"/>
                      </a:solidFill>
                    </a:lnB>
                    <a:solidFill>
                      <a:srgbClr val="FFC000"/>
                    </a:solidFill>
                  </a:tcPr>
                </a:tc>
                <a:tc>
                  <a:txBody>
                    <a:bodyPr/>
                    <a:lstStyle/>
                    <a:p>
                      <a:pPr marL="285750" indent="-285750">
                        <a:buFont typeface="Arial" panose="020B0604020202020204" pitchFamily="34" charset="0"/>
                        <a:buChar char="•"/>
                      </a:pPr>
                      <a:r>
                        <a:rPr lang="en-US" sz="1800" b="0" strike="noStrike" spc="-1" dirty="0">
                          <a:solidFill>
                            <a:srgbClr val="000000"/>
                          </a:solidFill>
                          <a:uFill>
                            <a:solidFill>
                              <a:srgbClr val="FFFFFF"/>
                            </a:solidFill>
                          </a:uFill>
                          <a:latin typeface="Arial"/>
                        </a:rPr>
                        <a:t>Develop a framework to differentiate between different kinds of lumps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strike="noStrike" spc="-1" dirty="0">
                          <a:solidFill>
                            <a:srgbClr val="000000"/>
                          </a:solidFill>
                          <a:uFill>
                            <a:solidFill>
                              <a:srgbClr val="FFFFFF"/>
                            </a:solidFill>
                          </a:uFill>
                          <a:latin typeface="+mn-lt"/>
                        </a:rPr>
                        <a:t>Develop a user interface for visualization of the data obtained</a:t>
                      </a:r>
                    </a:p>
                  </a:txBody>
                  <a:tcPr marL="90000" marR="90000">
                    <a:lnL w="6350" cap="flat" cmpd="sng" algn="ctr">
                      <a:solidFill>
                        <a:schemeClr val="tx1"/>
                      </a:solidFill>
                      <a:prstDash val="solid"/>
                      <a:round/>
                      <a:headEnd type="none" w="med" len="med"/>
                      <a:tailEnd type="none" w="med" len="med"/>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1253160">
                <a:tc>
                  <a:txBody>
                    <a:bodyPr/>
                    <a:lstStyle/>
                    <a:p>
                      <a:r>
                        <a:rPr lang="en-US" sz="1800" b="0" strike="noStrike" spc="-1" dirty="0">
                          <a:solidFill>
                            <a:srgbClr val="000000"/>
                          </a:solidFill>
                          <a:uFill>
                            <a:solidFill>
                              <a:srgbClr val="FFFFFF"/>
                            </a:solidFill>
                          </a:uFill>
                          <a:latin typeface="Arial"/>
                        </a:rPr>
                        <a:t>Maximum</a:t>
                      </a:r>
                    </a:p>
                  </a:txBody>
                  <a:tcPr marL="90000" marR="90000">
                    <a:lnL w="720">
                      <a:solidFill>
                        <a:srgbClr val="FFFFFF"/>
                      </a:solidFill>
                    </a:lnL>
                    <a:lnR w="6350" cap="flat" cmpd="sng" algn="ctr">
                      <a:solidFill>
                        <a:schemeClr val="tx1"/>
                      </a:solidFill>
                      <a:prstDash val="solid"/>
                      <a:round/>
                      <a:headEnd type="none" w="med" len="med"/>
                      <a:tailEnd type="none" w="med" len="med"/>
                    </a:lnR>
                    <a:lnT w="720">
                      <a:solidFill>
                        <a:srgbClr val="FFFFFF"/>
                      </a:solidFill>
                    </a:lnT>
                    <a:lnB w="720">
                      <a:solidFill>
                        <a:srgbClr val="FFFFFF"/>
                      </a:solidFill>
                    </a:lnB>
                    <a:solidFill>
                      <a:srgbClr val="FF0000"/>
                    </a:solidFill>
                  </a:tcPr>
                </a:tc>
                <a:tc>
                  <a:txBody>
                    <a:bodyPr/>
                    <a:lstStyle/>
                    <a:p>
                      <a:pPr marL="285750" indent="-285750">
                        <a:buFont typeface="Arial" panose="020B0604020202020204" pitchFamily="34" charset="0"/>
                        <a:buChar char="•"/>
                      </a:pPr>
                      <a:r>
                        <a:rPr lang="en-US" sz="1800" b="0" strike="noStrike" spc="-1" dirty="0">
                          <a:solidFill>
                            <a:srgbClr val="000000"/>
                          </a:solidFill>
                          <a:uFill>
                            <a:solidFill>
                              <a:srgbClr val="FFFFFF"/>
                            </a:solidFill>
                          </a:uFill>
                          <a:latin typeface="Arial"/>
                        </a:rPr>
                        <a:t>Develop an IoT interface for visualization </a:t>
                      </a:r>
                    </a:p>
                    <a:p>
                      <a:pPr marL="285750" indent="-285750">
                        <a:buFont typeface="Arial" panose="020B0604020202020204" pitchFamily="34" charset="0"/>
                        <a:buChar char="•"/>
                      </a:pPr>
                      <a:r>
                        <a:rPr lang="en-US" sz="1800" b="0" strike="noStrike" spc="-1" dirty="0">
                          <a:solidFill>
                            <a:srgbClr val="000000"/>
                          </a:solidFill>
                          <a:uFill>
                            <a:solidFill>
                              <a:srgbClr val="FFFFFF"/>
                            </a:solidFill>
                          </a:uFill>
                          <a:latin typeface="Arial"/>
                        </a:rPr>
                        <a:t>Start clinical trials</a:t>
                      </a:r>
                    </a:p>
                  </a:txBody>
                  <a:tcPr marL="90000" marR="90000">
                    <a:lnL w="6350" cap="flat" cmpd="sng" algn="ctr">
                      <a:solidFill>
                        <a:schemeClr val="tx1"/>
                      </a:solidFill>
                      <a:prstDash val="solid"/>
                      <a:round/>
                      <a:headEnd type="none" w="med" len="med"/>
                      <a:tailEnd type="none" w="med" len="med"/>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bl>
          </a:graphicData>
        </a:graphic>
      </p:graphicFrame>
      <p:sp>
        <p:nvSpPr>
          <p:cNvPr id="7" name="Title 1">
            <a:extLst>
              <a:ext uri="{FF2B5EF4-FFF2-40B4-BE49-F238E27FC236}">
                <a16:creationId xmlns:a16="http://schemas.microsoft.com/office/drawing/2014/main" id="{4C46EBA7-DA44-4F93-B456-E438B13E5C49}"/>
              </a:ext>
            </a:extLst>
          </p:cNvPr>
          <p:cNvSpPr txBox="1">
            <a:spLocks/>
          </p:cNvSpPr>
          <p:nvPr/>
        </p:nvSpPr>
        <p:spPr>
          <a:xfrm>
            <a:off x="838200" y="228600"/>
            <a:ext cx="7772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2800" b="1">
                <a:solidFill>
                  <a:schemeClr val="tx2"/>
                </a:solidFill>
                <a:latin typeface="Arial" pitchFamily="-65" charset="0"/>
              </a:defRPr>
            </a:lvl6pPr>
            <a:lvl7pPr marL="914400" algn="ctr" rtl="0" eaLnBrk="0" fontAlgn="base" hangingPunct="0">
              <a:spcBef>
                <a:spcPct val="0"/>
              </a:spcBef>
              <a:spcAft>
                <a:spcPct val="0"/>
              </a:spcAft>
              <a:defRPr sz="2800" b="1">
                <a:solidFill>
                  <a:schemeClr val="tx2"/>
                </a:solidFill>
                <a:latin typeface="Arial" pitchFamily="-65" charset="0"/>
              </a:defRPr>
            </a:lvl7pPr>
            <a:lvl8pPr marL="1371600" algn="ctr" rtl="0" eaLnBrk="0" fontAlgn="base" hangingPunct="0">
              <a:spcBef>
                <a:spcPct val="0"/>
              </a:spcBef>
              <a:spcAft>
                <a:spcPct val="0"/>
              </a:spcAft>
              <a:defRPr sz="2800" b="1">
                <a:solidFill>
                  <a:schemeClr val="tx2"/>
                </a:solidFill>
                <a:latin typeface="Arial" pitchFamily="-65" charset="0"/>
              </a:defRPr>
            </a:lvl8pPr>
            <a:lvl9pPr marL="1828800" algn="ctr" rtl="0" eaLnBrk="0" fontAlgn="base" hangingPunct="0">
              <a:spcBef>
                <a:spcPct val="0"/>
              </a:spcBef>
              <a:spcAft>
                <a:spcPct val="0"/>
              </a:spcAft>
              <a:defRPr sz="2800" b="1">
                <a:solidFill>
                  <a:schemeClr val="tx2"/>
                </a:solidFill>
                <a:latin typeface="Arial" pitchFamily="-65" charset="0"/>
              </a:defRPr>
            </a:lvl9pPr>
          </a:lstStyle>
          <a:p>
            <a:pPr algn="l"/>
            <a:r>
              <a:rPr lang="en-US" kern="0" dirty="0">
                <a:solidFill>
                  <a:schemeClr val="accent2"/>
                </a:solidFill>
              </a:rPr>
              <a:t>Deliverables</a:t>
            </a:r>
          </a:p>
        </p:txBody>
      </p:sp>
    </p:spTree>
    <p:extLst>
      <p:ext uri="{BB962C8B-B14F-4D97-AF65-F5344CB8AC3E}">
        <p14:creationId xmlns:p14="http://schemas.microsoft.com/office/powerpoint/2010/main" val="422352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C92C840-2D5B-4FC8-854A-F91410992B38}"/>
              </a:ext>
            </a:extLst>
          </p:cNvPr>
          <p:cNvGraphicFramePr>
            <a:graphicFrameLocks noGrp="1"/>
          </p:cNvGraphicFramePr>
          <p:nvPr>
            <p:extLst>
              <p:ext uri="{D42A27DB-BD31-4B8C-83A1-F6EECF244321}">
                <p14:modId xmlns:p14="http://schemas.microsoft.com/office/powerpoint/2010/main" val="2470180302"/>
              </p:ext>
            </p:extLst>
          </p:nvPr>
        </p:nvGraphicFramePr>
        <p:xfrm>
          <a:off x="495300" y="838200"/>
          <a:ext cx="8153400" cy="5638800"/>
        </p:xfrm>
        <a:graphic>
          <a:graphicData uri="http://schemas.openxmlformats.org/drawingml/2006/table">
            <a:tbl>
              <a:tblPr firstRow="1" bandRow="1">
                <a:tableStyleId>{00A15C55-8517-42AA-B614-E9B94910E393}</a:tableStyleId>
              </a:tblPr>
              <a:tblGrid>
                <a:gridCol w="990600">
                  <a:extLst>
                    <a:ext uri="{9D8B030D-6E8A-4147-A177-3AD203B41FA5}">
                      <a16:colId xmlns:a16="http://schemas.microsoft.com/office/drawing/2014/main" val="3027895957"/>
                    </a:ext>
                  </a:extLst>
                </a:gridCol>
                <a:gridCol w="1981200">
                  <a:extLst>
                    <a:ext uri="{9D8B030D-6E8A-4147-A177-3AD203B41FA5}">
                      <a16:colId xmlns:a16="http://schemas.microsoft.com/office/drawing/2014/main" val="3060873617"/>
                    </a:ext>
                  </a:extLst>
                </a:gridCol>
                <a:gridCol w="3200400">
                  <a:extLst>
                    <a:ext uri="{9D8B030D-6E8A-4147-A177-3AD203B41FA5}">
                      <a16:colId xmlns:a16="http://schemas.microsoft.com/office/drawing/2014/main" val="207604888"/>
                    </a:ext>
                  </a:extLst>
                </a:gridCol>
                <a:gridCol w="1066800">
                  <a:extLst>
                    <a:ext uri="{9D8B030D-6E8A-4147-A177-3AD203B41FA5}">
                      <a16:colId xmlns:a16="http://schemas.microsoft.com/office/drawing/2014/main" val="1963325257"/>
                    </a:ext>
                  </a:extLst>
                </a:gridCol>
                <a:gridCol w="914400">
                  <a:extLst>
                    <a:ext uri="{9D8B030D-6E8A-4147-A177-3AD203B41FA5}">
                      <a16:colId xmlns:a16="http://schemas.microsoft.com/office/drawing/2014/main" val="52256606"/>
                    </a:ext>
                  </a:extLst>
                </a:gridCol>
              </a:tblGrid>
              <a:tr h="0">
                <a:tc>
                  <a:txBody>
                    <a:bodyPr/>
                    <a:lstStyle/>
                    <a:p>
                      <a:pPr algn="ctr"/>
                      <a:r>
                        <a:rPr lang="en-US" sz="1400" dirty="0"/>
                        <a:t>Goal</a:t>
                      </a:r>
                    </a:p>
                  </a:txBody>
                  <a:tcPr/>
                </a:tc>
                <a:tc>
                  <a:txBody>
                    <a:bodyPr/>
                    <a:lstStyle/>
                    <a:p>
                      <a:pPr algn="ctr"/>
                      <a:r>
                        <a:rPr lang="en-US" sz="1400" dirty="0"/>
                        <a:t>Task</a:t>
                      </a:r>
                    </a:p>
                  </a:txBody>
                  <a:tcPr/>
                </a:tc>
                <a:tc>
                  <a:txBody>
                    <a:bodyPr/>
                    <a:lstStyle/>
                    <a:p>
                      <a:pPr algn="ctr"/>
                      <a:r>
                        <a:rPr lang="en-US" sz="1400" dirty="0"/>
                        <a:t>Sub Task</a:t>
                      </a:r>
                    </a:p>
                  </a:txBody>
                  <a:tcPr/>
                </a:tc>
                <a:tc>
                  <a:txBody>
                    <a:bodyPr/>
                    <a:lstStyle/>
                    <a:p>
                      <a:pPr algn="ctr"/>
                      <a:r>
                        <a:rPr lang="en-US" sz="1400" dirty="0"/>
                        <a:t>Sub-Task DOC</a:t>
                      </a:r>
                    </a:p>
                  </a:txBody>
                  <a:tcPr/>
                </a:tc>
                <a:tc>
                  <a:txBody>
                    <a:bodyPr/>
                    <a:lstStyle/>
                    <a:p>
                      <a:pPr algn="ctr"/>
                      <a:r>
                        <a:rPr lang="en-US" sz="1400" dirty="0"/>
                        <a:t>Task DOC</a:t>
                      </a:r>
                    </a:p>
                  </a:txBody>
                  <a:tcPr/>
                </a:tc>
                <a:extLst>
                  <a:ext uri="{0D108BD9-81ED-4DB2-BD59-A6C34878D82A}">
                    <a16:rowId xmlns:a16="http://schemas.microsoft.com/office/drawing/2014/main" val="325403937"/>
                  </a:ext>
                </a:extLst>
              </a:tr>
              <a:tr h="0">
                <a:tc rowSpan="7">
                  <a:txBody>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Minimum </a:t>
                      </a:r>
                    </a:p>
                  </a:txBody>
                  <a:tcPr>
                    <a:solidFill>
                      <a:srgbClr val="92D050"/>
                    </a:solidFill>
                  </a:tcPr>
                </a:tc>
                <a:tc rowSpan="3">
                  <a:txBody>
                    <a:bodyPr/>
                    <a:lstStyle/>
                    <a:p>
                      <a:endParaRPr lang="en-US" sz="1200" dirty="0"/>
                    </a:p>
                    <a:p>
                      <a:endParaRPr lang="en-US" sz="1200" dirty="0"/>
                    </a:p>
                    <a:p>
                      <a:endParaRPr lang="en-US" sz="1200" dirty="0"/>
                    </a:p>
                    <a:p>
                      <a:endParaRPr lang="en-US" sz="1200" dirty="0"/>
                    </a:p>
                    <a:p>
                      <a:r>
                        <a:rPr lang="en-US" sz="1200" dirty="0"/>
                        <a:t>Design the tactile interface</a:t>
                      </a:r>
                    </a:p>
                  </a:txBody>
                  <a:tcPr>
                    <a:solidFill>
                      <a:srgbClr val="92D050"/>
                    </a:solidFill>
                  </a:tcPr>
                </a:tc>
                <a:tc>
                  <a:txBody>
                    <a:bodyPr/>
                    <a:lstStyle/>
                    <a:p>
                      <a:pPr marL="0" indent="0">
                        <a:buFont typeface="Arial" panose="020B0604020202020204" pitchFamily="34" charset="0"/>
                        <a:buNone/>
                      </a:pPr>
                      <a:r>
                        <a:rPr lang="en-US" sz="1200" dirty="0"/>
                        <a:t>Familiarize with environment</a:t>
                      </a:r>
                    </a:p>
                  </a:txBody>
                  <a:tcPr>
                    <a:solidFill>
                      <a:srgbClr val="92D050"/>
                    </a:solidFill>
                  </a:tcPr>
                </a:tc>
                <a:tc>
                  <a:txBody>
                    <a:bodyPr/>
                    <a:lstStyle/>
                    <a:p>
                      <a:r>
                        <a:rPr lang="en-US" sz="1200" dirty="0"/>
                        <a:t>2/21/18</a:t>
                      </a:r>
                    </a:p>
                    <a:p>
                      <a:endParaRPr lang="en-US" sz="1200" dirty="0"/>
                    </a:p>
                    <a:p>
                      <a:endParaRPr lang="en-US" sz="1200" dirty="0"/>
                    </a:p>
                  </a:txBody>
                  <a:tcPr>
                    <a:solidFill>
                      <a:srgbClr val="92D050"/>
                    </a:solidFill>
                  </a:tcPr>
                </a:tc>
                <a:tc rowSpan="3">
                  <a:txBody>
                    <a:bodyPr/>
                    <a:lstStyle/>
                    <a:p>
                      <a:endParaRPr lang="en-US" sz="1200" dirty="0"/>
                    </a:p>
                    <a:p>
                      <a:endParaRPr lang="en-US" sz="1200" dirty="0"/>
                    </a:p>
                    <a:p>
                      <a:endParaRPr lang="en-US" sz="1200" dirty="0"/>
                    </a:p>
                    <a:p>
                      <a:endParaRPr lang="en-US" sz="1200" dirty="0"/>
                    </a:p>
                    <a:p>
                      <a:r>
                        <a:rPr lang="en-US" sz="1200" dirty="0"/>
                        <a:t>3/11/18</a:t>
                      </a:r>
                    </a:p>
                    <a:p>
                      <a:endParaRPr lang="en-US" sz="1200" dirty="0"/>
                    </a:p>
                    <a:p>
                      <a:endParaRPr lang="en-US" sz="1200" dirty="0"/>
                    </a:p>
                    <a:p>
                      <a:endParaRPr lang="en-US" sz="1200" dirty="0"/>
                    </a:p>
                    <a:p>
                      <a:endParaRPr lang="en-US" sz="1200" dirty="0"/>
                    </a:p>
                  </a:txBody>
                  <a:tcPr>
                    <a:solidFill>
                      <a:srgbClr val="92D050"/>
                    </a:solidFill>
                  </a:tcPr>
                </a:tc>
                <a:extLst>
                  <a:ext uri="{0D108BD9-81ED-4DB2-BD59-A6C34878D82A}">
                    <a16:rowId xmlns:a16="http://schemas.microsoft.com/office/drawing/2014/main" val="4060898541"/>
                  </a:ext>
                </a:extLst>
              </a:tr>
              <a:tr h="441960">
                <a:tc vMerge="1">
                  <a:txBody>
                    <a:bodyPr/>
                    <a:lstStyle/>
                    <a:p>
                      <a:endParaRPr lang="en-US"/>
                    </a:p>
                  </a:txBody>
                  <a:tcPr/>
                </a:tc>
                <a:tc vMerge="1">
                  <a:txBody>
                    <a:bodyPr/>
                    <a:lstStyle/>
                    <a:p>
                      <a:endParaRPr lang="en-US"/>
                    </a:p>
                  </a:txBody>
                  <a:tcPr/>
                </a:tc>
                <a:tc>
                  <a:txBody>
                    <a:bodyPr/>
                    <a:lstStyle/>
                    <a:p>
                      <a:pPr marL="0" indent="0">
                        <a:buFont typeface="Arial" panose="020B0604020202020204" pitchFamily="34" charset="0"/>
                        <a:buNone/>
                      </a:pPr>
                      <a:r>
                        <a:rPr lang="en-US" sz="1200" dirty="0"/>
                        <a:t>Study characteristics of o/p signal</a:t>
                      </a:r>
                    </a:p>
                  </a:txBody>
                  <a:tcPr>
                    <a:solidFill>
                      <a:srgbClr val="92D050"/>
                    </a:solidFill>
                  </a:tcPr>
                </a:tc>
                <a:tc>
                  <a:txBody>
                    <a:bodyPr/>
                    <a:lstStyle/>
                    <a:p>
                      <a:r>
                        <a:rPr lang="en-US" sz="1200" dirty="0"/>
                        <a:t>2/28/18</a:t>
                      </a:r>
                    </a:p>
                    <a:p>
                      <a:endParaRPr lang="en-US" sz="1200" dirty="0"/>
                    </a:p>
                  </a:txBody>
                  <a:tcPr>
                    <a:solidFill>
                      <a:srgbClr val="92D050"/>
                    </a:solidFill>
                  </a:tcPr>
                </a:tc>
                <a:tc vMerge="1">
                  <a:txBody>
                    <a:bodyPr/>
                    <a:lstStyle/>
                    <a:p>
                      <a:endParaRPr lang="en-US"/>
                    </a:p>
                  </a:txBody>
                  <a:tcPr/>
                </a:tc>
                <a:extLst>
                  <a:ext uri="{0D108BD9-81ED-4DB2-BD59-A6C34878D82A}">
                    <a16:rowId xmlns:a16="http://schemas.microsoft.com/office/drawing/2014/main" val="1791993651"/>
                  </a:ext>
                </a:extLst>
              </a:tr>
              <a:tr h="0">
                <a:tc vMerge="1">
                  <a:txBody>
                    <a:bodyPr/>
                    <a:lstStyle/>
                    <a:p>
                      <a:endParaRPr lang="en-US"/>
                    </a:p>
                  </a:txBody>
                  <a:tcPr/>
                </a:tc>
                <a:tc vMerge="1">
                  <a:txBody>
                    <a:bodyPr/>
                    <a:lstStyle/>
                    <a:p>
                      <a:endParaRPr lang="en-US"/>
                    </a:p>
                  </a:txBody>
                  <a:tcPr/>
                </a:tc>
                <a:tc>
                  <a:txBody>
                    <a:bodyPr/>
                    <a:lstStyle/>
                    <a:p>
                      <a:pPr marL="0" indent="0">
                        <a:buFont typeface="Arial" panose="020B0604020202020204" pitchFamily="34" charset="0"/>
                        <a:buNone/>
                      </a:pPr>
                      <a:r>
                        <a:rPr lang="en-US" sz="1200" dirty="0"/>
                        <a:t>Analyze voltage profile for hard and soft objects</a:t>
                      </a:r>
                    </a:p>
                  </a:txBody>
                  <a:tcPr>
                    <a:solidFill>
                      <a:srgbClr val="92D050"/>
                    </a:solidFill>
                  </a:tcPr>
                </a:tc>
                <a:tc>
                  <a:txBody>
                    <a:bodyPr/>
                    <a:lstStyle/>
                    <a:p>
                      <a:r>
                        <a:rPr lang="en-US" sz="1200" dirty="0"/>
                        <a:t>3/9/18</a:t>
                      </a:r>
                    </a:p>
                  </a:txBody>
                  <a:tcPr>
                    <a:solidFill>
                      <a:srgbClr val="92D050"/>
                    </a:solidFill>
                  </a:tcPr>
                </a:tc>
                <a:tc vMerge="1">
                  <a:txBody>
                    <a:bodyPr/>
                    <a:lstStyle/>
                    <a:p>
                      <a:endParaRPr lang="en-US"/>
                    </a:p>
                  </a:txBody>
                  <a:tcPr/>
                </a:tc>
                <a:extLst>
                  <a:ext uri="{0D108BD9-81ED-4DB2-BD59-A6C34878D82A}">
                    <a16:rowId xmlns:a16="http://schemas.microsoft.com/office/drawing/2014/main" val="3865869996"/>
                  </a:ext>
                </a:extLst>
              </a:tr>
              <a:tr h="304800">
                <a:tc vMerge="1">
                  <a:txBody>
                    <a:bodyPr/>
                    <a:lstStyle/>
                    <a:p>
                      <a:endParaRPr lang="en-US"/>
                    </a:p>
                  </a:txBody>
                  <a:tcPr/>
                </a:tc>
                <a:tc rowSpan="4">
                  <a:txBody>
                    <a:bodyPr/>
                    <a:lstStyle/>
                    <a:p>
                      <a:endParaRPr lang="en-US" sz="1200" dirty="0"/>
                    </a:p>
                    <a:p>
                      <a:endParaRPr lang="en-US" sz="1200" dirty="0"/>
                    </a:p>
                    <a:p>
                      <a:r>
                        <a:rPr lang="en-US" sz="1200" dirty="0"/>
                        <a:t>Determine the location and shape of lump</a:t>
                      </a:r>
                    </a:p>
                  </a:txBody>
                  <a:tcPr>
                    <a:solidFill>
                      <a:srgbClr val="92D050"/>
                    </a:solidFill>
                  </a:tcPr>
                </a:tc>
                <a:tc>
                  <a:txBody>
                    <a:bodyPr/>
                    <a:lstStyle/>
                    <a:p>
                      <a:r>
                        <a:rPr lang="en-US" sz="1200" dirty="0"/>
                        <a:t>Localize the lump</a:t>
                      </a:r>
                    </a:p>
                  </a:txBody>
                  <a:tcPr>
                    <a:solidFill>
                      <a:srgbClr val="92D050"/>
                    </a:solidFill>
                  </a:tcPr>
                </a:tc>
                <a:tc>
                  <a:txBody>
                    <a:bodyPr/>
                    <a:lstStyle/>
                    <a:p>
                      <a:r>
                        <a:rPr lang="en-US" sz="1200" dirty="0"/>
                        <a:t>3/16/18</a:t>
                      </a:r>
                    </a:p>
                  </a:txBody>
                  <a:tcPr>
                    <a:solidFill>
                      <a:srgbClr val="92D050"/>
                    </a:solidFill>
                  </a:tcPr>
                </a:tc>
                <a:tc rowSpan="4">
                  <a:txBody>
                    <a:bodyPr/>
                    <a:lstStyle/>
                    <a:p>
                      <a:endParaRPr lang="en-US" sz="1200" dirty="0"/>
                    </a:p>
                    <a:p>
                      <a:endParaRPr lang="en-US" sz="1200" dirty="0"/>
                    </a:p>
                    <a:p>
                      <a:endParaRPr lang="en-US" sz="1200" dirty="0"/>
                    </a:p>
                    <a:p>
                      <a:r>
                        <a:rPr lang="en-US" sz="1200" dirty="0"/>
                        <a:t>4/2/18</a:t>
                      </a:r>
                    </a:p>
                  </a:txBody>
                  <a:tcPr>
                    <a:solidFill>
                      <a:srgbClr val="92D050"/>
                    </a:solidFill>
                  </a:tcPr>
                </a:tc>
                <a:extLst>
                  <a:ext uri="{0D108BD9-81ED-4DB2-BD59-A6C34878D82A}">
                    <a16:rowId xmlns:a16="http://schemas.microsoft.com/office/drawing/2014/main" val="442370859"/>
                  </a:ext>
                </a:extLst>
              </a:tr>
              <a:tr h="381000">
                <a:tc vMerge="1">
                  <a:txBody>
                    <a:bodyPr/>
                    <a:lstStyle/>
                    <a:p>
                      <a:endParaRPr lang="en-US"/>
                    </a:p>
                  </a:txBody>
                  <a:tcPr/>
                </a:tc>
                <a:tc vMerge="1">
                  <a:txBody>
                    <a:bodyPr/>
                    <a:lstStyle/>
                    <a:p>
                      <a:endParaRPr lang="en-US"/>
                    </a:p>
                  </a:txBody>
                  <a:tcPr/>
                </a:tc>
                <a:tc>
                  <a:txBody>
                    <a:bodyPr/>
                    <a:lstStyle/>
                    <a:p>
                      <a:r>
                        <a:rPr lang="en-US" sz="1200" dirty="0"/>
                        <a:t>Improve localization accuracy</a:t>
                      </a:r>
                    </a:p>
                  </a:txBody>
                  <a:tcPr>
                    <a:solidFill>
                      <a:srgbClr val="92D050"/>
                    </a:solidFill>
                  </a:tcPr>
                </a:tc>
                <a:tc>
                  <a:txBody>
                    <a:bodyPr/>
                    <a:lstStyle/>
                    <a:p>
                      <a:r>
                        <a:rPr lang="en-US" sz="1200" dirty="0"/>
                        <a:t>3/23/18</a:t>
                      </a:r>
                    </a:p>
                  </a:txBody>
                  <a:tcPr>
                    <a:solidFill>
                      <a:srgbClr val="92D050"/>
                    </a:solidFill>
                  </a:tcPr>
                </a:tc>
                <a:tc vMerge="1">
                  <a:txBody>
                    <a:bodyPr/>
                    <a:lstStyle/>
                    <a:p>
                      <a:endParaRPr lang="en-US"/>
                    </a:p>
                  </a:txBody>
                  <a:tcPr/>
                </a:tc>
                <a:extLst>
                  <a:ext uri="{0D108BD9-81ED-4DB2-BD59-A6C34878D82A}">
                    <a16:rowId xmlns:a16="http://schemas.microsoft.com/office/drawing/2014/main" val="890605370"/>
                  </a:ext>
                </a:extLst>
              </a:tr>
              <a:tr h="411480">
                <a:tc vMerge="1">
                  <a:txBody>
                    <a:bodyPr/>
                    <a:lstStyle/>
                    <a:p>
                      <a:endParaRPr lang="en-US"/>
                    </a:p>
                  </a:txBody>
                  <a:tcPr/>
                </a:tc>
                <a:tc vMerge="1">
                  <a:txBody>
                    <a:bodyPr/>
                    <a:lstStyle/>
                    <a:p>
                      <a:endParaRPr lang="en-US"/>
                    </a:p>
                  </a:txBody>
                  <a:tcPr/>
                </a:tc>
                <a:tc>
                  <a:txBody>
                    <a:bodyPr/>
                    <a:lstStyle/>
                    <a:p>
                      <a:r>
                        <a:rPr lang="en-US" sz="1200" dirty="0"/>
                        <a:t>Determine shape of lump</a:t>
                      </a:r>
                    </a:p>
                  </a:txBody>
                  <a:tcPr>
                    <a:solidFill>
                      <a:srgbClr val="92D050"/>
                    </a:solidFill>
                  </a:tcPr>
                </a:tc>
                <a:tc>
                  <a:txBody>
                    <a:bodyPr/>
                    <a:lstStyle/>
                    <a:p>
                      <a:r>
                        <a:rPr lang="en-US" sz="1200" dirty="0"/>
                        <a:t>3/30/18</a:t>
                      </a:r>
                    </a:p>
                  </a:txBody>
                  <a:tcPr>
                    <a:solidFill>
                      <a:srgbClr val="92D050"/>
                    </a:solidFill>
                  </a:tcPr>
                </a:tc>
                <a:tc vMerge="1">
                  <a:txBody>
                    <a:bodyPr/>
                    <a:lstStyle/>
                    <a:p>
                      <a:endParaRPr lang="en-US"/>
                    </a:p>
                  </a:txBody>
                  <a:tcPr/>
                </a:tc>
                <a:extLst>
                  <a:ext uri="{0D108BD9-81ED-4DB2-BD59-A6C34878D82A}">
                    <a16:rowId xmlns:a16="http://schemas.microsoft.com/office/drawing/2014/main" val="3542524448"/>
                  </a:ext>
                </a:extLst>
              </a:tr>
              <a:tr h="0">
                <a:tc vMerge="1">
                  <a:txBody>
                    <a:bodyPr/>
                    <a:lstStyle/>
                    <a:p>
                      <a:endParaRPr lang="en-US"/>
                    </a:p>
                  </a:txBody>
                  <a:tcPr/>
                </a:tc>
                <a:tc vMerge="1">
                  <a:txBody>
                    <a:bodyPr/>
                    <a:lstStyle/>
                    <a:p>
                      <a:endParaRPr lang="en-US"/>
                    </a:p>
                  </a:txBody>
                  <a:tcPr/>
                </a:tc>
                <a:tc>
                  <a:txBody>
                    <a:bodyPr/>
                    <a:lstStyle/>
                    <a:p>
                      <a:r>
                        <a:rPr lang="en-US" sz="1200" dirty="0"/>
                        <a:t>Document codes and results</a:t>
                      </a:r>
                    </a:p>
                  </a:txBody>
                  <a:tcPr>
                    <a:solidFill>
                      <a:srgbClr val="92D050"/>
                    </a:solidFill>
                  </a:tcPr>
                </a:tc>
                <a:tc>
                  <a:txBody>
                    <a:bodyPr/>
                    <a:lstStyle/>
                    <a:p>
                      <a:r>
                        <a:rPr lang="en-US" sz="1200" dirty="0"/>
                        <a:t>4/2/18</a:t>
                      </a:r>
                    </a:p>
                  </a:txBody>
                  <a:tcPr>
                    <a:solidFill>
                      <a:srgbClr val="92D050"/>
                    </a:solidFill>
                  </a:tcPr>
                </a:tc>
                <a:tc vMerge="1">
                  <a:txBody>
                    <a:bodyPr/>
                    <a:lstStyle/>
                    <a:p>
                      <a:endParaRPr lang="en-US"/>
                    </a:p>
                  </a:txBody>
                  <a:tcPr/>
                </a:tc>
                <a:extLst>
                  <a:ext uri="{0D108BD9-81ED-4DB2-BD59-A6C34878D82A}">
                    <a16:rowId xmlns:a16="http://schemas.microsoft.com/office/drawing/2014/main" val="3248680770"/>
                  </a:ext>
                </a:extLst>
              </a:tr>
              <a:tr h="123613">
                <a:tc rowSpan="4">
                  <a:txBody>
                    <a:bodyPr/>
                    <a:lstStyle/>
                    <a:p>
                      <a:endParaRPr lang="en-US" sz="1200" dirty="0"/>
                    </a:p>
                    <a:p>
                      <a:endParaRPr lang="en-US" sz="1200" dirty="0"/>
                    </a:p>
                    <a:p>
                      <a:endParaRPr lang="en-US" sz="1200" dirty="0"/>
                    </a:p>
                    <a:p>
                      <a:r>
                        <a:rPr lang="en-US" sz="1200" dirty="0"/>
                        <a:t>Expected </a:t>
                      </a:r>
                    </a:p>
                  </a:txBody>
                  <a:tcPr>
                    <a:solidFill>
                      <a:srgbClr val="FFC000"/>
                    </a:solidFill>
                  </a:tcPr>
                </a:tc>
                <a:tc rowSpan="3">
                  <a:txBody>
                    <a:bodyPr/>
                    <a:lstStyle/>
                    <a:p>
                      <a:endParaRPr lang="en-US" sz="1200" dirty="0"/>
                    </a:p>
                    <a:p>
                      <a:endParaRPr lang="en-US" sz="1200" dirty="0"/>
                    </a:p>
                    <a:p>
                      <a:r>
                        <a:rPr lang="en-US" sz="1200" dirty="0"/>
                        <a:t>Determine the texture of lump</a:t>
                      </a:r>
                    </a:p>
                  </a:txBody>
                  <a:tcPr>
                    <a:solidFill>
                      <a:srgbClr val="FFC000"/>
                    </a:solidFill>
                  </a:tcPr>
                </a:tc>
                <a:tc>
                  <a:txBody>
                    <a:bodyPr/>
                    <a:lstStyle/>
                    <a:p>
                      <a:pPr marL="0" indent="0">
                        <a:buFont typeface="Arial" panose="020B0604020202020204" pitchFamily="34" charset="0"/>
                        <a:buNone/>
                      </a:pPr>
                      <a:r>
                        <a:rPr lang="en-US" sz="1200" dirty="0"/>
                        <a:t>Calibrate sensor</a:t>
                      </a:r>
                    </a:p>
                  </a:txBody>
                  <a:tcPr>
                    <a:solidFill>
                      <a:srgbClr val="FFC000"/>
                    </a:solidFill>
                  </a:tcPr>
                </a:tc>
                <a:tc>
                  <a:txBody>
                    <a:bodyPr/>
                    <a:lstStyle/>
                    <a:p>
                      <a:r>
                        <a:rPr lang="en-US" sz="1200" dirty="0"/>
                        <a:t>4/7/18</a:t>
                      </a:r>
                    </a:p>
                  </a:txBody>
                  <a:tcPr>
                    <a:solidFill>
                      <a:srgbClr val="FFC000"/>
                    </a:solidFill>
                  </a:tcPr>
                </a:tc>
                <a:tc rowSpan="3">
                  <a:txBody>
                    <a:bodyPr/>
                    <a:lstStyle/>
                    <a:p>
                      <a:endParaRPr lang="en-US" sz="1200" dirty="0"/>
                    </a:p>
                    <a:p>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4/22/18</a:t>
                      </a:r>
                    </a:p>
                    <a:p>
                      <a:endParaRPr lang="en-US" sz="1200" dirty="0"/>
                    </a:p>
                  </a:txBody>
                  <a:tcPr>
                    <a:solidFill>
                      <a:srgbClr val="FFC000"/>
                    </a:solidFill>
                  </a:tcPr>
                </a:tc>
                <a:extLst>
                  <a:ext uri="{0D108BD9-81ED-4DB2-BD59-A6C34878D82A}">
                    <a16:rowId xmlns:a16="http://schemas.microsoft.com/office/drawing/2014/main" val="63715691"/>
                  </a:ext>
                </a:extLst>
              </a:tr>
              <a:tr h="181187">
                <a:tc vMerge="1">
                  <a:txBody>
                    <a:bodyPr/>
                    <a:lstStyle/>
                    <a:p>
                      <a:endParaRPr lang="en-US"/>
                    </a:p>
                  </a:txBody>
                  <a:tcPr/>
                </a:tc>
                <a:tc vMerge="1">
                  <a:txBody>
                    <a:bodyPr/>
                    <a:lstStyle/>
                    <a:p>
                      <a:endParaRPr lang="en-US"/>
                    </a:p>
                  </a:txBody>
                  <a:tcPr/>
                </a:tc>
                <a:tc>
                  <a:txBody>
                    <a:bodyPr/>
                    <a:lstStyle/>
                    <a:p>
                      <a:pPr marL="0" indent="0">
                        <a:buFont typeface="Arial" panose="020B0604020202020204" pitchFamily="34" charset="0"/>
                        <a:buNone/>
                      </a:pPr>
                      <a:r>
                        <a:rPr lang="en-US" sz="1200" dirty="0"/>
                        <a:t>Develop algorithms for texture detection</a:t>
                      </a:r>
                    </a:p>
                  </a:txBody>
                  <a:tcPr>
                    <a:solidFill>
                      <a:srgbClr val="FFC000"/>
                    </a:solidFill>
                  </a:tcPr>
                </a:tc>
                <a:tc>
                  <a:txBody>
                    <a:bodyPr/>
                    <a:lstStyle/>
                    <a:p>
                      <a:r>
                        <a:rPr lang="en-US" sz="1200" dirty="0"/>
                        <a:t>4/14/18</a:t>
                      </a:r>
                    </a:p>
                  </a:txBody>
                  <a:tcPr>
                    <a:solidFill>
                      <a:srgbClr val="FFC000"/>
                    </a:solidFill>
                  </a:tcPr>
                </a:tc>
                <a:tc vMerge="1">
                  <a:txBody>
                    <a:bodyPr/>
                    <a:lstStyle/>
                    <a:p>
                      <a:endParaRPr lang="en-US"/>
                    </a:p>
                  </a:txBody>
                  <a:tcPr/>
                </a:tc>
                <a:extLst>
                  <a:ext uri="{0D108BD9-81ED-4DB2-BD59-A6C34878D82A}">
                    <a16:rowId xmlns:a16="http://schemas.microsoft.com/office/drawing/2014/main" val="772565017"/>
                  </a:ext>
                </a:extLst>
              </a:tr>
              <a:tr h="548640">
                <a:tc vMerge="1">
                  <a:txBody>
                    <a:bodyPr/>
                    <a:lstStyle/>
                    <a:p>
                      <a:endParaRPr lang="en-US"/>
                    </a:p>
                  </a:txBody>
                  <a:tcPr/>
                </a:tc>
                <a:tc vMerge="1">
                  <a:txBody>
                    <a:bodyPr/>
                    <a:lstStyle/>
                    <a:p>
                      <a:endParaRPr lang="en-US"/>
                    </a:p>
                  </a:txBody>
                  <a:tcPr/>
                </a:tc>
                <a:tc>
                  <a:txBody>
                    <a:bodyPr/>
                    <a:lstStyle/>
                    <a:p>
                      <a:pPr marL="0" indent="0">
                        <a:buFont typeface="Arial" panose="020B0604020202020204" pitchFamily="34" charset="0"/>
                        <a:buNone/>
                      </a:pPr>
                      <a:r>
                        <a:rPr lang="en-US" sz="1200" dirty="0"/>
                        <a:t>Experimental analysis and accuracy correction</a:t>
                      </a:r>
                    </a:p>
                  </a:txBody>
                  <a:tcPr>
                    <a:solidFill>
                      <a:srgbClr val="FFC000"/>
                    </a:solidFill>
                  </a:tcPr>
                </a:tc>
                <a:tc>
                  <a:txBody>
                    <a:bodyPr/>
                    <a:lstStyle/>
                    <a:p>
                      <a:r>
                        <a:rPr lang="en-US" sz="1200" dirty="0"/>
                        <a:t>4/20/14</a:t>
                      </a:r>
                    </a:p>
                  </a:txBody>
                  <a:tcPr>
                    <a:solidFill>
                      <a:srgbClr val="FFC000"/>
                    </a:solidFill>
                  </a:tcPr>
                </a:tc>
                <a:tc vMerge="1">
                  <a:txBody>
                    <a:bodyPr/>
                    <a:lstStyle/>
                    <a:p>
                      <a:endParaRPr lang="en-US"/>
                    </a:p>
                  </a:txBody>
                  <a:tcPr/>
                </a:tc>
                <a:extLst>
                  <a:ext uri="{0D108BD9-81ED-4DB2-BD59-A6C34878D82A}">
                    <a16:rowId xmlns:a16="http://schemas.microsoft.com/office/drawing/2014/main" val="2685322667"/>
                  </a:ext>
                </a:extLst>
              </a:tr>
              <a:tr h="0">
                <a:tc vMerge="1">
                  <a:txBody>
                    <a:bodyPr/>
                    <a:lstStyle/>
                    <a:p>
                      <a:endParaRPr lang="en-US"/>
                    </a:p>
                  </a:txBody>
                  <a:tcPr/>
                </a:tc>
                <a:tc>
                  <a:txBody>
                    <a:bodyPr/>
                    <a:lstStyle/>
                    <a:p>
                      <a:r>
                        <a:rPr lang="en-US" sz="1200" dirty="0"/>
                        <a:t>Develop visualization </a:t>
                      </a:r>
                    </a:p>
                  </a:txBody>
                  <a:tcPr>
                    <a:solidFill>
                      <a:srgbClr val="FFC000"/>
                    </a:solidFill>
                  </a:tcPr>
                </a:tc>
                <a:tc>
                  <a:txBody>
                    <a:bodyPr/>
                    <a:lstStyle/>
                    <a:p>
                      <a:pPr marL="0" indent="0">
                        <a:buFont typeface="Arial" panose="020B0604020202020204" pitchFamily="34" charset="0"/>
                        <a:buNone/>
                      </a:pPr>
                      <a:r>
                        <a:rPr lang="en-US" sz="1200" dirty="0"/>
                        <a:t>GUI for data visualization and Documentation</a:t>
                      </a:r>
                    </a:p>
                  </a:txBody>
                  <a:tcPr>
                    <a:solidFill>
                      <a:srgbClr val="FFC000"/>
                    </a:solidFill>
                  </a:tcPr>
                </a:tc>
                <a:tc>
                  <a:txBody>
                    <a:bodyPr/>
                    <a:lstStyle/>
                    <a:p>
                      <a:r>
                        <a:rPr lang="en-US" sz="1200" dirty="0"/>
                        <a:t>4/27/18</a:t>
                      </a:r>
                    </a:p>
                  </a:txBody>
                  <a:tcPr>
                    <a:solidFill>
                      <a:srgbClr val="FFC000"/>
                    </a:solidFill>
                  </a:tcPr>
                </a:tc>
                <a:tc>
                  <a:txBody>
                    <a:bodyPr/>
                    <a:lstStyle/>
                    <a:p>
                      <a:r>
                        <a:rPr lang="en-US" sz="1200" dirty="0"/>
                        <a:t>4/27/18</a:t>
                      </a:r>
                    </a:p>
                  </a:txBody>
                  <a:tcPr>
                    <a:solidFill>
                      <a:srgbClr val="FFC000"/>
                    </a:solidFill>
                  </a:tcPr>
                </a:tc>
                <a:extLst>
                  <a:ext uri="{0D108BD9-81ED-4DB2-BD59-A6C34878D82A}">
                    <a16:rowId xmlns:a16="http://schemas.microsoft.com/office/drawing/2014/main" val="527173296"/>
                  </a:ext>
                </a:extLst>
              </a:tr>
              <a:tr h="370840">
                <a:tc>
                  <a:txBody>
                    <a:bodyPr/>
                    <a:lstStyle/>
                    <a:p>
                      <a:r>
                        <a:rPr lang="en-US" sz="1200" dirty="0"/>
                        <a:t>Maximum</a:t>
                      </a:r>
                    </a:p>
                  </a:txBody>
                  <a:tcPr>
                    <a:solidFill>
                      <a:srgbClr val="FF0000"/>
                    </a:solidFill>
                  </a:tcPr>
                </a:tc>
                <a:tc>
                  <a:txBody>
                    <a:bodyPr/>
                    <a:lstStyle/>
                    <a:p>
                      <a:r>
                        <a:rPr lang="en-US" sz="1200" dirty="0"/>
                        <a:t>Develop IoT interface</a:t>
                      </a:r>
                    </a:p>
                  </a:txBody>
                  <a:tcPr>
                    <a:solidFill>
                      <a:srgbClr val="FF0000"/>
                    </a:solidFill>
                  </a:tcPr>
                </a:tc>
                <a:tc>
                  <a:txBody>
                    <a:bodyPr/>
                    <a:lstStyle/>
                    <a:p>
                      <a:r>
                        <a:rPr lang="en-US" sz="1200" dirty="0"/>
                        <a:t>Develop an app for the visualization of sensor data</a:t>
                      </a:r>
                    </a:p>
                  </a:txBody>
                  <a:tcPr>
                    <a:solidFill>
                      <a:srgbClr val="FF0000"/>
                    </a:solidFill>
                  </a:tcPr>
                </a:tc>
                <a:tc>
                  <a:txBody>
                    <a:bodyPr/>
                    <a:lstStyle/>
                    <a:p>
                      <a:r>
                        <a:rPr lang="en-US" sz="1200" dirty="0"/>
                        <a:t>5/10/18</a:t>
                      </a:r>
                    </a:p>
                  </a:txBody>
                  <a:tcPr>
                    <a:solidFill>
                      <a:srgbClr val="FF0000"/>
                    </a:solidFill>
                  </a:tcPr>
                </a:tc>
                <a:tc>
                  <a:txBody>
                    <a:bodyPr/>
                    <a:lstStyle/>
                    <a:p>
                      <a:r>
                        <a:rPr lang="en-US" sz="1200" dirty="0"/>
                        <a:t>10/5/18</a:t>
                      </a:r>
                    </a:p>
                  </a:txBody>
                  <a:tcPr>
                    <a:solidFill>
                      <a:srgbClr val="FF0000"/>
                    </a:solidFill>
                  </a:tcPr>
                </a:tc>
                <a:extLst>
                  <a:ext uri="{0D108BD9-81ED-4DB2-BD59-A6C34878D82A}">
                    <a16:rowId xmlns:a16="http://schemas.microsoft.com/office/drawing/2014/main" val="4286718317"/>
                  </a:ext>
                </a:extLst>
              </a:tr>
            </a:tbl>
          </a:graphicData>
        </a:graphic>
      </p:graphicFrame>
      <p:sp>
        <p:nvSpPr>
          <p:cNvPr id="3" name="Title 1">
            <a:extLst>
              <a:ext uri="{FF2B5EF4-FFF2-40B4-BE49-F238E27FC236}">
                <a16:creationId xmlns:a16="http://schemas.microsoft.com/office/drawing/2014/main" id="{5672376D-D05E-4AA3-8FD1-C052159CB460}"/>
              </a:ext>
            </a:extLst>
          </p:cNvPr>
          <p:cNvSpPr txBox="1">
            <a:spLocks/>
          </p:cNvSpPr>
          <p:nvPr/>
        </p:nvSpPr>
        <p:spPr>
          <a:xfrm>
            <a:off x="838200" y="228600"/>
            <a:ext cx="7772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2800" b="1">
                <a:solidFill>
                  <a:schemeClr val="tx2"/>
                </a:solidFill>
                <a:latin typeface="Arial" pitchFamily="-65" charset="0"/>
              </a:defRPr>
            </a:lvl6pPr>
            <a:lvl7pPr marL="914400" algn="ctr" rtl="0" eaLnBrk="0" fontAlgn="base" hangingPunct="0">
              <a:spcBef>
                <a:spcPct val="0"/>
              </a:spcBef>
              <a:spcAft>
                <a:spcPct val="0"/>
              </a:spcAft>
              <a:defRPr sz="2800" b="1">
                <a:solidFill>
                  <a:schemeClr val="tx2"/>
                </a:solidFill>
                <a:latin typeface="Arial" pitchFamily="-65" charset="0"/>
              </a:defRPr>
            </a:lvl7pPr>
            <a:lvl8pPr marL="1371600" algn="ctr" rtl="0" eaLnBrk="0" fontAlgn="base" hangingPunct="0">
              <a:spcBef>
                <a:spcPct val="0"/>
              </a:spcBef>
              <a:spcAft>
                <a:spcPct val="0"/>
              </a:spcAft>
              <a:defRPr sz="2800" b="1">
                <a:solidFill>
                  <a:schemeClr val="tx2"/>
                </a:solidFill>
                <a:latin typeface="Arial" pitchFamily="-65" charset="0"/>
              </a:defRPr>
            </a:lvl8pPr>
            <a:lvl9pPr marL="1828800" algn="ctr" rtl="0" eaLnBrk="0" fontAlgn="base" hangingPunct="0">
              <a:spcBef>
                <a:spcPct val="0"/>
              </a:spcBef>
              <a:spcAft>
                <a:spcPct val="0"/>
              </a:spcAft>
              <a:defRPr sz="2800" b="1">
                <a:solidFill>
                  <a:schemeClr val="tx2"/>
                </a:solidFill>
                <a:latin typeface="Arial" pitchFamily="-65" charset="0"/>
              </a:defRPr>
            </a:lvl9pPr>
          </a:lstStyle>
          <a:p>
            <a:pPr algn="l"/>
            <a:r>
              <a:rPr lang="en-US" kern="0" dirty="0">
                <a:solidFill>
                  <a:schemeClr val="accent2"/>
                </a:solidFill>
              </a:rPr>
              <a:t>Timeline</a:t>
            </a:r>
          </a:p>
        </p:txBody>
      </p:sp>
    </p:spTree>
    <p:extLst>
      <p:ext uri="{BB962C8B-B14F-4D97-AF65-F5344CB8AC3E}">
        <p14:creationId xmlns:p14="http://schemas.microsoft.com/office/powerpoint/2010/main" val="98580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5AD9A-A2A8-4800-9294-5B85344E7D25}"/>
              </a:ext>
            </a:extLst>
          </p:cNvPr>
          <p:cNvSpPr>
            <a:spLocks noGrp="1"/>
          </p:cNvSpPr>
          <p:nvPr>
            <p:ph type="title"/>
          </p:nvPr>
        </p:nvSpPr>
        <p:spPr/>
        <p:txBody>
          <a:bodyPr/>
          <a:lstStyle/>
          <a:p>
            <a:pPr algn="l"/>
            <a:r>
              <a:rPr lang="en-US" dirty="0">
                <a:solidFill>
                  <a:schemeClr val="accent2"/>
                </a:solidFill>
              </a:rPr>
              <a:t>Milestones</a:t>
            </a:r>
          </a:p>
        </p:txBody>
      </p:sp>
      <p:sp>
        <p:nvSpPr>
          <p:cNvPr id="3" name="Content Placeholder 2">
            <a:extLst>
              <a:ext uri="{FF2B5EF4-FFF2-40B4-BE49-F238E27FC236}">
                <a16:creationId xmlns:a16="http://schemas.microsoft.com/office/drawing/2014/main" id="{91FE745C-0AB5-4655-BB83-164A2C60FA58}"/>
              </a:ext>
            </a:extLst>
          </p:cNvPr>
          <p:cNvSpPr>
            <a:spLocks noGrp="1"/>
          </p:cNvSpPr>
          <p:nvPr>
            <p:ph idx="1"/>
          </p:nvPr>
        </p:nvSpPr>
        <p:spPr>
          <a:xfrm>
            <a:off x="457200" y="914400"/>
            <a:ext cx="8153400" cy="5486400"/>
          </a:xfrm>
        </p:spPr>
        <p:txBody>
          <a:bodyPr/>
          <a:lstStyle/>
          <a:p>
            <a:pPr marL="0" indent="0">
              <a:buNone/>
            </a:pPr>
            <a:r>
              <a:rPr lang="en-US" sz="1800" b="1" dirty="0"/>
              <a:t>2/21 – </a:t>
            </a:r>
            <a:r>
              <a:rPr lang="en-US" sz="1800" dirty="0">
                <a:solidFill>
                  <a:srgbClr val="92D050"/>
                </a:solidFill>
              </a:rPr>
              <a:t>Live analog voltage </a:t>
            </a:r>
            <a:r>
              <a:rPr lang="en-US" sz="1800" dirty="0" err="1">
                <a:solidFill>
                  <a:srgbClr val="92D050"/>
                </a:solidFill>
              </a:rPr>
              <a:t>readin</a:t>
            </a:r>
            <a:r>
              <a:rPr lang="en-US" sz="1800" dirty="0">
                <a:solidFill>
                  <a:srgbClr val="92D050"/>
                </a:solidFill>
              </a:rPr>
              <a:t> </a:t>
            </a:r>
            <a:r>
              <a:rPr lang="en-US" sz="1800" dirty="0"/>
              <a:t>(Familiarize with environment)</a:t>
            </a:r>
            <a:endParaRPr lang="en-US" sz="1800" b="1" dirty="0"/>
          </a:p>
          <a:p>
            <a:pPr marL="0" indent="0">
              <a:buNone/>
            </a:pPr>
            <a:r>
              <a:rPr lang="en-US" sz="1800" b="1" dirty="0"/>
              <a:t>3/11</a:t>
            </a:r>
            <a:r>
              <a:rPr lang="en-US" sz="1800" dirty="0"/>
              <a:t> – </a:t>
            </a:r>
            <a:r>
              <a:rPr lang="en-US" sz="1800" dirty="0">
                <a:solidFill>
                  <a:srgbClr val="92D050"/>
                </a:solidFill>
              </a:rPr>
              <a:t>Fabricated sensor              </a:t>
            </a:r>
            <a:r>
              <a:rPr lang="en-US" sz="1800" dirty="0"/>
              <a:t>(Design the features of tactile sensor (type, 				elasticity,  spatial resolution)</a:t>
            </a:r>
          </a:p>
          <a:p>
            <a:pPr marL="0" indent="0">
              <a:buNone/>
            </a:pPr>
            <a:r>
              <a:rPr lang="en-US" sz="1800" b="1" dirty="0"/>
              <a:t>4/2</a:t>
            </a:r>
            <a:r>
              <a:rPr lang="en-US" sz="1800" dirty="0"/>
              <a:t>   </a:t>
            </a:r>
            <a:r>
              <a:rPr lang="en-US" sz="1800"/>
              <a:t>– </a:t>
            </a:r>
            <a:r>
              <a:rPr lang="en-US" sz="1800">
                <a:solidFill>
                  <a:srgbClr val="92D050"/>
                </a:solidFill>
              </a:rPr>
              <a:t>Figures/</a:t>
            </a:r>
            <a:r>
              <a:rPr lang="en-US" sz="1800" dirty="0">
                <a:solidFill>
                  <a:srgbClr val="92D050"/>
                </a:solidFill>
              </a:rPr>
              <a:t>Heatmaps/plots     </a:t>
            </a:r>
            <a:r>
              <a:rPr lang="en-US" sz="1800" dirty="0"/>
              <a:t>(Determine the presence, location, size and 				shape of lump)</a:t>
            </a:r>
          </a:p>
          <a:p>
            <a:pPr lvl="1">
              <a:buFont typeface="Arial" panose="020B0604020202020204" pitchFamily="34" charset="0"/>
              <a:buChar char="•"/>
            </a:pPr>
            <a:r>
              <a:rPr lang="en-US" sz="1800" b="1" dirty="0"/>
              <a:t>Try calibrating the sensor</a:t>
            </a:r>
          </a:p>
          <a:p>
            <a:pPr lvl="1">
              <a:buFont typeface="Arial" panose="020B0604020202020204" pitchFamily="34" charset="0"/>
              <a:buChar char="•"/>
            </a:pPr>
            <a:r>
              <a:rPr lang="en-US" sz="1800" b="1" dirty="0"/>
              <a:t>Increase the contact pressure</a:t>
            </a:r>
          </a:p>
          <a:p>
            <a:pPr marL="457200" lvl="1" indent="0">
              <a:buNone/>
            </a:pPr>
            <a:endParaRPr lang="en-US" sz="1800" b="1" dirty="0"/>
          </a:p>
          <a:p>
            <a:pPr marL="457200" lvl="1" indent="0">
              <a:buNone/>
            </a:pPr>
            <a:endParaRPr lang="en-US" sz="1800" b="1" dirty="0"/>
          </a:p>
          <a:p>
            <a:pPr marL="0" indent="0">
              <a:buNone/>
            </a:pPr>
            <a:r>
              <a:rPr lang="en-US" sz="1800" b="1" dirty="0"/>
              <a:t>4/22</a:t>
            </a:r>
            <a:r>
              <a:rPr lang="en-US" sz="1800" dirty="0"/>
              <a:t> – </a:t>
            </a:r>
            <a:r>
              <a:rPr lang="en-US" sz="1800" dirty="0" err="1">
                <a:solidFill>
                  <a:srgbClr val="FFC000"/>
                </a:solidFill>
              </a:rPr>
              <a:t>Matlab</a:t>
            </a:r>
            <a:r>
              <a:rPr lang="en-US" sz="1800" dirty="0">
                <a:solidFill>
                  <a:srgbClr val="FFC000"/>
                </a:solidFill>
              </a:rPr>
              <a:t> plots/heatmaps      </a:t>
            </a:r>
            <a:r>
              <a:rPr lang="en-US" sz="1800" dirty="0"/>
              <a:t>(Determine the texture of lump)</a:t>
            </a:r>
          </a:p>
          <a:p>
            <a:pPr lvl="1">
              <a:buFont typeface="Arial" panose="020B0604020202020204" pitchFamily="34" charset="0"/>
              <a:buChar char="•"/>
            </a:pPr>
            <a:r>
              <a:rPr lang="en-US" sz="1800" b="1" dirty="0"/>
              <a:t>Increase the contact pressure</a:t>
            </a:r>
          </a:p>
          <a:p>
            <a:pPr lvl="1">
              <a:buFont typeface="Arial" panose="020B0604020202020204" pitchFamily="34" charset="0"/>
              <a:buChar char="•"/>
            </a:pPr>
            <a:r>
              <a:rPr lang="en-US" sz="1800" b="1" dirty="0"/>
              <a:t>Replicate the physical examination process</a:t>
            </a:r>
          </a:p>
          <a:p>
            <a:pPr marL="0" indent="0">
              <a:buNone/>
            </a:pPr>
            <a:r>
              <a:rPr lang="en-US" sz="1800" b="1" dirty="0"/>
              <a:t>4/27</a:t>
            </a:r>
            <a:r>
              <a:rPr lang="en-US" sz="1800" dirty="0"/>
              <a:t> – </a:t>
            </a:r>
            <a:r>
              <a:rPr lang="en-US" sz="1800" dirty="0">
                <a:solidFill>
                  <a:srgbClr val="FFC000"/>
                </a:solidFill>
              </a:rPr>
              <a:t>GUI</a:t>
            </a:r>
            <a:r>
              <a:rPr lang="en-US" sz="1800" dirty="0"/>
              <a:t>                                   (Develop interface for visualization)</a:t>
            </a:r>
          </a:p>
          <a:p>
            <a:pPr marL="0" indent="0">
              <a:buNone/>
            </a:pPr>
            <a:endParaRPr lang="en-US" sz="1800" dirty="0"/>
          </a:p>
          <a:p>
            <a:pPr marL="0" indent="0">
              <a:buNone/>
            </a:pPr>
            <a:r>
              <a:rPr lang="en-US" sz="1800" b="1" dirty="0"/>
              <a:t>5/10 – </a:t>
            </a:r>
            <a:r>
              <a:rPr lang="en-US" sz="1800" dirty="0">
                <a:solidFill>
                  <a:srgbClr val="FF0000"/>
                </a:solidFill>
              </a:rPr>
              <a:t>Android mobile app           </a:t>
            </a:r>
            <a:r>
              <a:rPr lang="en-US" sz="1800" dirty="0"/>
              <a:t>(Develop IoT interface)</a:t>
            </a:r>
          </a:p>
          <a:p>
            <a:pPr marL="0" indent="0">
              <a:buNone/>
            </a:pPr>
            <a:endParaRPr lang="en-US" sz="1800" dirty="0"/>
          </a:p>
          <a:p>
            <a:pPr marL="0" indent="0">
              <a:buNone/>
            </a:pPr>
            <a:r>
              <a:rPr lang="en-US" sz="1800" dirty="0"/>
              <a:t>	</a:t>
            </a:r>
          </a:p>
        </p:txBody>
      </p:sp>
    </p:spTree>
    <p:extLst>
      <p:ext uri="{BB962C8B-B14F-4D97-AF65-F5344CB8AC3E}">
        <p14:creationId xmlns:p14="http://schemas.microsoft.com/office/powerpoint/2010/main" val="2357978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9E7E70-AF54-4B63-99BE-35E32E01107B}"/>
              </a:ext>
            </a:extLst>
          </p:cNvPr>
          <p:cNvGraphicFramePr>
            <a:graphicFrameLocks noGrp="1"/>
          </p:cNvGraphicFramePr>
          <p:nvPr>
            <p:extLst>
              <p:ext uri="{D42A27DB-BD31-4B8C-83A1-F6EECF244321}">
                <p14:modId xmlns:p14="http://schemas.microsoft.com/office/powerpoint/2010/main" val="1042856561"/>
              </p:ext>
            </p:extLst>
          </p:nvPr>
        </p:nvGraphicFramePr>
        <p:xfrm>
          <a:off x="533400" y="990600"/>
          <a:ext cx="8305799" cy="50292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4196477275"/>
                    </a:ext>
                  </a:extLst>
                </a:gridCol>
                <a:gridCol w="1066800">
                  <a:extLst>
                    <a:ext uri="{9D8B030D-6E8A-4147-A177-3AD203B41FA5}">
                      <a16:colId xmlns:a16="http://schemas.microsoft.com/office/drawing/2014/main" val="187493731"/>
                    </a:ext>
                  </a:extLst>
                </a:gridCol>
                <a:gridCol w="2164478">
                  <a:extLst>
                    <a:ext uri="{9D8B030D-6E8A-4147-A177-3AD203B41FA5}">
                      <a16:colId xmlns:a16="http://schemas.microsoft.com/office/drawing/2014/main" val="4107937765"/>
                    </a:ext>
                  </a:extLst>
                </a:gridCol>
                <a:gridCol w="2388596">
                  <a:extLst>
                    <a:ext uri="{9D8B030D-6E8A-4147-A177-3AD203B41FA5}">
                      <a16:colId xmlns:a16="http://schemas.microsoft.com/office/drawing/2014/main" val="3680208081"/>
                    </a:ext>
                  </a:extLst>
                </a:gridCol>
                <a:gridCol w="1085725">
                  <a:extLst>
                    <a:ext uri="{9D8B030D-6E8A-4147-A177-3AD203B41FA5}">
                      <a16:colId xmlns:a16="http://schemas.microsoft.com/office/drawing/2014/main" val="29075291"/>
                    </a:ext>
                  </a:extLst>
                </a:gridCol>
              </a:tblGrid>
              <a:tr h="370840">
                <a:tc>
                  <a:txBody>
                    <a:bodyPr/>
                    <a:lstStyle/>
                    <a:p>
                      <a:pPr algn="ctr"/>
                      <a:r>
                        <a:rPr lang="en-US" sz="1600" b="1" dirty="0">
                          <a:solidFill>
                            <a:schemeClr val="tx1"/>
                          </a:solidFill>
                        </a:rPr>
                        <a:t>Need</a:t>
                      </a:r>
                    </a:p>
                  </a:txBody>
                  <a:tcPr>
                    <a:solidFill>
                      <a:schemeClr val="tx1">
                        <a:lumMod val="65000"/>
                        <a:lumOff val="35000"/>
                      </a:schemeClr>
                    </a:solidFill>
                  </a:tcPr>
                </a:tc>
                <a:tc>
                  <a:txBody>
                    <a:bodyPr/>
                    <a:lstStyle/>
                    <a:p>
                      <a:pPr algn="ctr"/>
                      <a:r>
                        <a:rPr lang="en-US" sz="1600" dirty="0">
                          <a:solidFill>
                            <a:schemeClr val="tx1"/>
                          </a:solidFill>
                        </a:rPr>
                        <a:t>Date of Resolution</a:t>
                      </a:r>
                    </a:p>
                  </a:txBody>
                  <a:tcPr>
                    <a:solidFill>
                      <a:schemeClr val="tx1">
                        <a:lumMod val="65000"/>
                        <a:lumOff val="35000"/>
                      </a:schemeClr>
                    </a:solidFill>
                  </a:tcPr>
                </a:tc>
                <a:tc>
                  <a:txBody>
                    <a:bodyPr/>
                    <a:lstStyle/>
                    <a:p>
                      <a:pPr algn="ctr"/>
                      <a:r>
                        <a:rPr lang="en-US" sz="1600" dirty="0">
                          <a:solidFill>
                            <a:schemeClr val="tx1"/>
                          </a:solidFill>
                        </a:rPr>
                        <a:t>Action taken</a:t>
                      </a:r>
                    </a:p>
                  </a:txBody>
                  <a:tcPr>
                    <a:solidFill>
                      <a:schemeClr val="tx1">
                        <a:lumMod val="65000"/>
                        <a:lumOff val="35000"/>
                      </a:schemeClr>
                    </a:solidFill>
                  </a:tcPr>
                </a:tc>
                <a:tc>
                  <a:txBody>
                    <a:bodyPr/>
                    <a:lstStyle/>
                    <a:p>
                      <a:pPr algn="ctr"/>
                      <a:r>
                        <a:rPr lang="en-US" sz="1600" dirty="0">
                          <a:solidFill>
                            <a:schemeClr val="tx1"/>
                          </a:solidFill>
                        </a:rPr>
                        <a:t>Alternate</a:t>
                      </a:r>
                    </a:p>
                  </a:txBody>
                  <a:tcPr>
                    <a:solidFill>
                      <a:schemeClr val="tx1">
                        <a:lumMod val="65000"/>
                        <a:lumOff val="35000"/>
                      </a:schemeClr>
                    </a:solidFill>
                  </a:tcPr>
                </a:tc>
                <a:tc>
                  <a:txBody>
                    <a:bodyPr/>
                    <a:lstStyle/>
                    <a:p>
                      <a:pPr algn="ctr"/>
                      <a:r>
                        <a:rPr lang="en-US" sz="1600" dirty="0">
                          <a:solidFill>
                            <a:schemeClr val="tx1"/>
                          </a:solidFill>
                        </a:rPr>
                        <a:t>Deliverable</a:t>
                      </a:r>
                    </a:p>
                  </a:txBody>
                  <a:tcPr>
                    <a:solidFill>
                      <a:schemeClr val="tx1">
                        <a:lumMod val="65000"/>
                        <a:lumOff val="35000"/>
                      </a:schemeClr>
                    </a:solidFill>
                  </a:tcPr>
                </a:tc>
                <a:extLst>
                  <a:ext uri="{0D108BD9-81ED-4DB2-BD59-A6C34878D82A}">
                    <a16:rowId xmlns:a16="http://schemas.microsoft.com/office/drawing/2014/main" val="1238793609"/>
                  </a:ext>
                </a:extLst>
              </a:tr>
              <a:tr h="370840">
                <a:tc>
                  <a:txBody>
                    <a:bodyPr/>
                    <a:lstStyle/>
                    <a:p>
                      <a:pPr algn="ctr"/>
                      <a:r>
                        <a:rPr lang="en-US" sz="1600" dirty="0"/>
                        <a:t>Training on fabrication of sensor</a:t>
                      </a:r>
                    </a:p>
                  </a:txBody>
                  <a:tcPr>
                    <a:solidFill>
                      <a:schemeClr val="bg2">
                        <a:lumMod val="60000"/>
                        <a:lumOff val="40000"/>
                      </a:schemeClr>
                    </a:solidFill>
                  </a:tcPr>
                </a:tc>
                <a:tc>
                  <a:txBody>
                    <a:bodyPr/>
                    <a:lstStyle/>
                    <a:p>
                      <a:pPr algn="ctr"/>
                      <a:r>
                        <a:rPr lang="en-US" sz="1600" dirty="0"/>
                        <a:t>2/13/18</a:t>
                      </a:r>
                    </a:p>
                  </a:txBody>
                  <a:tcPr>
                    <a:solidFill>
                      <a:schemeClr val="bg2">
                        <a:lumMod val="60000"/>
                        <a:lumOff val="40000"/>
                      </a:schemeClr>
                    </a:solidFill>
                  </a:tcPr>
                </a:tc>
                <a:tc>
                  <a:txBody>
                    <a:bodyPr/>
                    <a:lstStyle/>
                    <a:p>
                      <a:pPr algn="ctr"/>
                      <a:r>
                        <a:rPr lang="en-US" sz="1600" dirty="0"/>
                        <a:t>Completed</a:t>
                      </a:r>
                    </a:p>
                  </a:txBody>
                  <a:tcPr>
                    <a:solidFill>
                      <a:schemeClr val="bg2">
                        <a:lumMod val="60000"/>
                        <a:lumOff val="40000"/>
                      </a:schemeClr>
                    </a:solidFill>
                  </a:tcPr>
                </a:tc>
                <a:tc>
                  <a:txBody>
                    <a:bodyPr/>
                    <a:lstStyle/>
                    <a:p>
                      <a:pPr algn="ctr"/>
                      <a:endParaRPr lang="en-US" sz="1600" dirty="0"/>
                    </a:p>
                  </a:txBody>
                  <a:tcPr>
                    <a:solidFill>
                      <a:schemeClr val="bg2">
                        <a:lumMod val="60000"/>
                        <a:lumOff val="40000"/>
                      </a:schemeClr>
                    </a:solidFill>
                  </a:tcPr>
                </a:tc>
                <a:tc>
                  <a:txBody>
                    <a:bodyPr/>
                    <a:lstStyle/>
                    <a:p>
                      <a:pPr algn="ctr"/>
                      <a:r>
                        <a:rPr lang="en-US" sz="1600" dirty="0"/>
                        <a:t>Minimum </a:t>
                      </a:r>
                    </a:p>
                  </a:txBody>
                  <a:tcPr>
                    <a:solidFill>
                      <a:srgbClr val="92D050"/>
                    </a:solidFill>
                  </a:tcPr>
                </a:tc>
                <a:extLst>
                  <a:ext uri="{0D108BD9-81ED-4DB2-BD59-A6C34878D82A}">
                    <a16:rowId xmlns:a16="http://schemas.microsoft.com/office/drawing/2014/main" val="2563806"/>
                  </a:ext>
                </a:extLst>
              </a:tr>
              <a:tr h="370840">
                <a:tc>
                  <a:txBody>
                    <a:bodyPr/>
                    <a:lstStyle/>
                    <a:p>
                      <a:pPr algn="ctr"/>
                      <a:r>
                        <a:rPr lang="en-US" sz="1600" dirty="0"/>
                        <a:t>Materials for sensor</a:t>
                      </a:r>
                    </a:p>
                  </a:txBody>
                  <a:tcPr>
                    <a:solidFill>
                      <a:schemeClr val="bg2">
                        <a:lumMod val="60000"/>
                        <a:lumOff val="40000"/>
                      </a:schemeClr>
                    </a:solidFill>
                  </a:tcPr>
                </a:tc>
                <a:tc>
                  <a:txBody>
                    <a:bodyPr/>
                    <a:lstStyle/>
                    <a:p>
                      <a:pPr algn="ctr"/>
                      <a:r>
                        <a:rPr lang="en-US" sz="1600" dirty="0"/>
                        <a:t>2/13/18</a:t>
                      </a:r>
                    </a:p>
                  </a:txBody>
                  <a:tcPr>
                    <a:solidFill>
                      <a:schemeClr val="bg2">
                        <a:lumMod val="60000"/>
                        <a:lumOff val="40000"/>
                      </a:schemeClr>
                    </a:solidFill>
                  </a:tcPr>
                </a:tc>
                <a:tc>
                  <a:txBody>
                    <a:bodyPr/>
                    <a:lstStyle/>
                    <a:p>
                      <a:pPr algn="ctr"/>
                      <a:r>
                        <a:rPr lang="en-US" sz="1600" dirty="0"/>
                        <a:t>Completed</a:t>
                      </a:r>
                    </a:p>
                  </a:txBody>
                  <a:tcPr>
                    <a:solidFill>
                      <a:schemeClr val="bg2">
                        <a:lumMod val="60000"/>
                        <a:lumOff val="40000"/>
                      </a:schemeClr>
                    </a:solidFill>
                  </a:tcPr>
                </a:tc>
                <a:tc>
                  <a:txBody>
                    <a:bodyPr/>
                    <a:lstStyle/>
                    <a:p>
                      <a:pPr algn="ctr"/>
                      <a:endParaRPr lang="en-US" sz="1600" dirty="0"/>
                    </a:p>
                  </a:txBody>
                  <a:tcPr>
                    <a:solidFill>
                      <a:schemeClr val="bg2">
                        <a:lumMod val="60000"/>
                        <a:lumOff val="40000"/>
                      </a:schemeClr>
                    </a:solidFill>
                  </a:tcPr>
                </a:tc>
                <a:tc>
                  <a:txBody>
                    <a:bodyPr/>
                    <a:lstStyle/>
                    <a:p>
                      <a:pPr algn="ctr"/>
                      <a:r>
                        <a:rPr lang="en-US" sz="1600" dirty="0"/>
                        <a:t>Minimum</a:t>
                      </a:r>
                    </a:p>
                  </a:txBody>
                  <a:tcPr>
                    <a:solidFill>
                      <a:srgbClr val="92D050"/>
                    </a:solidFill>
                  </a:tcPr>
                </a:tc>
                <a:extLst>
                  <a:ext uri="{0D108BD9-81ED-4DB2-BD59-A6C34878D82A}">
                    <a16:rowId xmlns:a16="http://schemas.microsoft.com/office/drawing/2014/main" val="882364631"/>
                  </a:ext>
                </a:extLst>
              </a:tr>
              <a:tr h="370840">
                <a:tc>
                  <a:txBody>
                    <a:bodyPr/>
                    <a:lstStyle/>
                    <a:p>
                      <a:pPr algn="ctr"/>
                      <a:r>
                        <a:rPr lang="en-US" sz="1600" dirty="0"/>
                        <a:t>Access to BME instrumentation Lab</a:t>
                      </a:r>
                    </a:p>
                  </a:txBody>
                  <a:tcPr>
                    <a:solidFill>
                      <a:schemeClr val="bg2">
                        <a:lumMod val="60000"/>
                        <a:lumOff val="40000"/>
                      </a:schemeClr>
                    </a:solidFill>
                  </a:tcPr>
                </a:tc>
                <a:tc>
                  <a:txBody>
                    <a:bodyPr/>
                    <a:lstStyle/>
                    <a:p>
                      <a:pPr algn="ctr"/>
                      <a:r>
                        <a:rPr lang="en-US" sz="1600" dirty="0"/>
                        <a:t>2/23/18</a:t>
                      </a:r>
                    </a:p>
                  </a:txBody>
                  <a:tcPr>
                    <a:solidFill>
                      <a:schemeClr val="bg2">
                        <a:lumMod val="60000"/>
                        <a:lumOff val="40000"/>
                      </a:schemeClr>
                    </a:solidFill>
                  </a:tcPr>
                </a:tc>
                <a:tc>
                  <a:txBody>
                    <a:bodyPr/>
                    <a:lstStyle/>
                    <a:p>
                      <a:pPr algn="ctr"/>
                      <a:r>
                        <a:rPr lang="en-US" sz="1600" dirty="0"/>
                        <a:t>Requested BME Admin</a:t>
                      </a:r>
                    </a:p>
                  </a:txBody>
                  <a:tcPr>
                    <a:solidFill>
                      <a:schemeClr val="bg2">
                        <a:lumMod val="60000"/>
                        <a:lumOff val="40000"/>
                      </a:schemeClr>
                    </a:solidFill>
                  </a:tcPr>
                </a:tc>
                <a:tc>
                  <a:txBody>
                    <a:bodyPr/>
                    <a:lstStyle/>
                    <a:p>
                      <a:pPr algn="ctr"/>
                      <a:endParaRPr lang="en-US" sz="1600" dirty="0"/>
                    </a:p>
                  </a:txBody>
                  <a:tcPr>
                    <a:solidFill>
                      <a:schemeClr val="bg2">
                        <a:lumMod val="60000"/>
                        <a:lumOff val="40000"/>
                      </a:schemeClr>
                    </a:solidFill>
                  </a:tcPr>
                </a:tc>
                <a:tc>
                  <a:txBody>
                    <a:bodyPr/>
                    <a:lstStyle/>
                    <a:p>
                      <a:pPr algn="ctr"/>
                      <a:r>
                        <a:rPr lang="en-US" sz="1600" dirty="0"/>
                        <a:t>Minimum</a:t>
                      </a:r>
                    </a:p>
                  </a:txBody>
                  <a:tcPr>
                    <a:solidFill>
                      <a:srgbClr val="92D050"/>
                    </a:solidFill>
                  </a:tcPr>
                </a:tc>
                <a:extLst>
                  <a:ext uri="{0D108BD9-81ED-4DB2-BD59-A6C34878D82A}">
                    <a16:rowId xmlns:a16="http://schemas.microsoft.com/office/drawing/2014/main" val="3691021989"/>
                  </a:ext>
                </a:extLst>
              </a:tr>
              <a:tr h="370840">
                <a:tc>
                  <a:txBody>
                    <a:bodyPr/>
                    <a:lstStyle/>
                    <a:p>
                      <a:pPr algn="ctr"/>
                      <a:r>
                        <a:rPr lang="en-US" sz="1600" dirty="0"/>
                        <a:t>Access to 3D printing </a:t>
                      </a:r>
                    </a:p>
                  </a:txBody>
                  <a:tcPr>
                    <a:solidFill>
                      <a:schemeClr val="bg2">
                        <a:lumMod val="60000"/>
                        <a:lumOff val="40000"/>
                      </a:schemeClr>
                    </a:solidFill>
                  </a:tcPr>
                </a:tc>
                <a:tc>
                  <a:txBody>
                    <a:bodyPr/>
                    <a:lstStyle/>
                    <a:p>
                      <a:pPr algn="ctr"/>
                      <a:r>
                        <a:rPr lang="en-US" sz="1600" dirty="0"/>
                        <a:t>4/1/18</a:t>
                      </a:r>
                    </a:p>
                  </a:txBody>
                  <a:tcPr>
                    <a:solidFill>
                      <a:schemeClr val="bg2">
                        <a:lumMod val="60000"/>
                        <a:lumOff val="40000"/>
                      </a:schemeClr>
                    </a:solidFill>
                  </a:tcPr>
                </a:tc>
                <a:tc>
                  <a:txBody>
                    <a:bodyPr/>
                    <a:lstStyle/>
                    <a:p>
                      <a:pPr algn="ctr"/>
                      <a:r>
                        <a:rPr lang="en-US" sz="1600" dirty="0"/>
                        <a:t>Talk to Dr. </a:t>
                      </a:r>
                      <a:r>
                        <a:rPr lang="en-US" sz="1600" dirty="0" err="1"/>
                        <a:t>Thakor</a:t>
                      </a:r>
                      <a:r>
                        <a:rPr lang="en-US" sz="1600" dirty="0"/>
                        <a:t> and Dr. Brown</a:t>
                      </a:r>
                    </a:p>
                  </a:txBody>
                  <a:tcPr>
                    <a:solidFill>
                      <a:schemeClr val="bg2">
                        <a:lumMod val="60000"/>
                        <a:lumOff val="40000"/>
                      </a:schemeClr>
                    </a:solidFill>
                  </a:tcPr>
                </a:tc>
                <a:tc>
                  <a:txBody>
                    <a:bodyPr/>
                    <a:lstStyle/>
                    <a:p>
                      <a:pPr algn="ctr"/>
                      <a:r>
                        <a:rPr lang="en-US" sz="1600" dirty="0"/>
                        <a:t>Make a cardboard structure</a:t>
                      </a:r>
                    </a:p>
                  </a:txBody>
                  <a:tcPr>
                    <a:solidFill>
                      <a:schemeClr val="bg2">
                        <a:lumMod val="60000"/>
                        <a:lumOff val="40000"/>
                      </a:schemeClr>
                    </a:solidFill>
                  </a:tcPr>
                </a:tc>
                <a:tc>
                  <a:txBody>
                    <a:bodyPr/>
                    <a:lstStyle/>
                    <a:p>
                      <a:pPr algn="ctr"/>
                      <a:r>
                        <a:rPr lang="en-US" sz="1600" dirty="0"/>
                        <a:t>Expected</a:t>
                      </a:r>
                    </a:p>
                  </a:txBody>
                  <a:tcPr>
                    <a:solidFill>
                      <a:srgbClr val="FFC000"/>
                    </a:solidFill>
                  </a:tcPr>
                </a:tc>
                <a:extLst>
                  <a:ext uri="{0D108BD9-81ED-4DB2-BD59-A6C34878D82A}">
                    <a16:rowId xmlns:a16="http://schemas.microsoft.com/office/drawing/2014/main" val="1325799523"/>
                  </a:ext>
                </a:extLst>
              </a:tr>
              <a:tr h="370840">
                <a:tc>
                  <a:txBody>
                    <a:bodyPr/>
                    <a:lstStyle/>
                    <a:p>
                      <a:pPr algn="ctr"/>
                      <a:r>
                        <a:rPr lang="en-US" sz="1600" dirty="0">
                          <a:solidFill>
                            <a:schemeClr val="tx1"/>
                          </a:solidFill>
                        </a:rPr>
                        <a:t>Samples with different hardness</a:t>
                      </a:r>
                    </a:p>
                  </a:txBody>
                  <a:tcPr>
                    <a:solidFill>
                      <a:schemeClr val="bg2">
                        <a:lumMod val="60000"/>
                        <a:lumOff val="40000"/>
                      </a:schemeClr>
                    </a:solidFill>
                  </a:tcPr>
                </a:tc>
                <a:tc>
                  <a:txBody>
                    <a:bodyPr/>
                    <a:lstStyle/>
                    <a:p>
                      <a:pPr algn="ctr"/>
                      <a:r>
                        <a:rPr lang="en-US" sz="1600" dirty="0">
                          <a:solidFill>
                            <a:schemeClr val="tx1"/>
                          </a:solidFill>
                        </a:rPr>
                        <a:t>3/10/18</a:t>
                      </a:r>
                    </a:p>
                  </a:txBody>
                  <a:tcPr>
                    <a:solidFill>
                      <a:schemeClr val="bg2">
                        <a:lumMod val="60000"/>
                        <a:lumOff val="40000"/>
                      </a:schemeClr>
                    </a:solidFill>
                  </a:tcPr>
                </a:tc>
                <a:tc>
                  <a:txBody>
                    <a:bodyPr/>
                    <a:lstStyle/>
                    <a:p>
                      <a:pPr algn="ctr"/>
                      <a:r>
                        <a:rPr lang="en-US" sz="1600" dirty="0">
                          <a:solidFill>
                            <a:schemeClr val="tx1"/>
                          </a:solidFill>
                        </a:rPr>
                        <a:t>Talk to Luke Osborn and Dr. Brown</a:t>
                      </a:r>
                    </a:p>
                  </a:txBody>
                  <a:tcPr>
                    <a:solidFill>
                      <a:schemeClr val="bg2">
                        <a:lumMod val="60000"/>
                        <a:lumOff val="40000"/>
                      </a:schemeClr>
                    </a:solidFill>
                  </a:tcPr>
                </a:tc>
                <a:tc>
                  <a:txBody>
                    <a:bodyPr/>
                    <a:lstStyle/>
                    <a:p>
                      <a:pPr algn="ctr"/>
                      <a:endParaRPr lang="en-US" sz="1600" dirty="0">
                        <a:solidFill>
                          <a:schemeClr val="tx1"/>
                        </a:solidFill>
                      </a:endParaRPr>
                    </a:p>
                    <a:p>
                      <a:pPr algn="ctr"/>
                      <a:r>
                        <a:rPr lang="en-US" sz="1600" dirty="0">
                          <a:solidFill>
                            <a:schemeClr val="tx1"/>
                          </a:solidFill>
                        </a:rPr>
                        <a:t>No alternate</a:t>
                      </a:r>
                    </a:p>
                  </a:txBody>
                  <a:tcPr>
                    <a:solidFill>
                      <a:schemeClr val="bg2">
                        <a:lumMod val="60000"/>
                        <a:lumOff val="40000"/>
                      </a:schemeClr>
                    </a:solidFill>
                  </a:tcPr>
                </a:tc>
                <a:tc>
                  <a:txBody>
                    <a:bodyPr/>
                    <a:lstStyle/>
                    <a:p>
                      <a:pPr algn="ctr"/>
                      <a:r>
                        <a:rPr lang="en-US" sz="1600" dirty="0">
                          <a:solidFill>
                            <a:schemeClr val="tx1"/>
                          </a:solidFill>
                        </a:rPr>
                        <a:t>Minimum</a:t>
                      </a:r>
                    </a:p>
                  </a:txBody>
                  <a:tcPr>
                    <a:solidFill>
                      <a:srgbClr val="92D050"/>
                    </a:solidFill>
                  </a:tcPr>
                </a:tc>
                <a:extLst>
                  <a:ext uri="{0D108BD9-81ED-4DB2-BD59-A6C34878D82A}">
                    <a16:rowId xmlns:a16="http://schemas.microsoft.com/office/drawing/2014/main" val="4087075174"/>
                  </a:ext>
                </a:extLst>
              </a:tr>
              <a:tr h="370840">
                <a:tc>
                  <a:txBody>
                    <a:bodyPr/>
                    <a:lstStyle/>
                    <a:p>
                      <a:pPr algn="ctr"/>
                      <a:r>
                        <a:rPr lang="en-US" sz="1600" dirty="0">
                          <a:solidFill>
                            <a:schemeClr val="tx1"/>
                          </a:solidFill>
                        </a:rPr>
                        <a:t>Android phone/tab</a:t>
                      </a:r>
                    </a:p>
                  </a:txBody>
                  <a:tcPr>
                    <a:solidFill>
                      <a:schemeClr val="bg2">
                        <a:lumMod val="60000"/>
                        <a:lumOff val="40000"/>
                      </a:schemeClr>
                    </a:solidFill>
                  </a:tcPr>
                </a:tc>
                <a:tc>
                  <a:txBody>
                    <a:bodyPr/>
                    <a:lstStyle/>
                    <a:p>
                      <a:pPr algn="ctr"/>
                      <a:r>
                        <a:rPr lang="en-US" sz="1600" dirty="0">
                          <a:solidFill>
                            <a:schemeClr val="tx1"/>
                          </a:solidFill>
                        </a:rPr>
                        <a:t>4/25/18</a:t>
                      </a:r>
                    </a:p>
                  </a:txBody>
                  <a:tcPr>
                    <a:solidFill>
                      <a:schemeClr val="bg2">
                        <a:lumMod val="60000"/>
                        <a:lumOff val="40000"/>
                      </a:schemeClr>
                    </a:solidFill>
                  </a:tcPr>
                </a:tc>
                <a:tc>
                  <a:txBody>
                    <a:bodyPr/>
                    <a:lstStyle/>
                    <a:p>
                      <a:pPr algn="ctr"/>
                      <a:endParaRPr lang="en-US" sz="1600" dirty="0">
                        <a:solidFill>
                          <a:schemeClr val="tx1"/>
                        </a:solidFill>
                      </a:endParaRPr>
                    </a:p>
                  </a:txBody>
                  <a:tcPr>
                    <a:solidFill>
                      <a:schemeClr val="bg2">
                        <a:lumMod val="60000"/>
                        <a:lumOff val="40000"/>
                      </a:schemeClr>
                    </a:solidFill>
                  </a:tcPr>
                </a:tc>
                <a:tc>
                  <a:txBody>
                    <a:bodyPr/>
                    <a:lstStyle/>
                    <a:p>
                      <a:pPr algn="ctr"/>
                      <a:r>
                        <a:rPr lang="en-US" sz="1600" dirty="0">
                          <a:solidFill>
                            <a:schemeClr val="tx1"/>
                          </a:solidFill>
                        </a:rPr>
                        <a:t>Use someone's old/new phone</a:t>
                      </a:r>
                    </a:p>
                  </a:txBody>
                  <a:tcPr>
                    <a:solidFill>
                      <a:schemeClr val="bg2">
                        <a:lumMod val="60000"/>
                        <a:lumOff val="40000"/>
                      </a:schemeClr>
                    </a:solidFill>
                  </a:tcPr>
                </a:tc>
                <a:tc>
                  <a:txBody>
                    <a:bodyPr/>
                    <a:lstStyle/>
                    <a:p>
                      <a:pPr algn="ctr"/>
                      <a:r>
                        <a:rPr lang="en-US" sz="1600" dirty="0">
                          <a:solidFill>
                            <a:schemeClr val="tx1"/>
                          </a:solidFill>
                        </a:rPr>
                        <a:t>Maximum</a:t>
                      </a:r>
                    </a:p>
                  </a:txBody>
                  <a:tcPr>
                    <a:solidFill>
                      <a:srgbClr val="FF0000"/>
                    </a:solidFill>
                  </a:tcPr>
                </a:tc>
                <a:extLst>
                  <a:ext uri="{0D108BD9-81ED-4DB2-BD59-A6C34878D82A}">
                    <a16:rowId xmlns:a16="http://schemas.microsoft.com/office/drawing/2014/main" val="639928812"/>
                  </a:ext>
                </a:extLst>
              </a:tr>
            </a:tbl>
          </a:graphicData>
        </a:graphic>
      </p:graphicFrame>
      <p:sp>
        <p:nvSpPr>
          <p:cNvPr id="4" name="Title 1">
            <a:extLst>
              <a:ext uri="{FF2B5EF4-FFF2-40B4-BE49-F238E27FC236}">
                <a16:creationId xmlns:a16="http://schemas.microsoft.com/office/drawing/2014/main" id="{65F44C5C-B936-4951-81EE-FFC42EA060B3}"/>
              </a:ext>
            </a:extLst>
          </p:cNvPr>
          <p:cNvSpPr txBox="1">
            <a:spLocks/>
          </p:cNvSpPr>
          <p:nvPr/>
        </p:nvSpPr>
        <p:spPr>
          <a:xfrm>
            <a:off x="838200" y="228600"/>
            <a:ext cx="7772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2800" b="1">
                <a:solidFill>
                  <a:schemeClr val="tx2"/>
                </a:solidFill>
                <a:latin typeface="Arial" pitchFamily="-65" charset="0"/>
              </a:defRPr>
            </a:lvl6pPr>
            <a:lvl7pPr marL="914400" algn="ctr" rtl="0" eaLnBrk="0" fontAlgn="base" hangingPunct="0">
              <a:spcBef>
                <a:spcPct val="0"/>
              </a:spcBef>
              <a:spcAft>
                <a:spcPct val="0"/>
              </a:spcAft>
              <a:defRPr sz="2800" b="1">
                <a:solidFill>
                  <a:schemeClr val="tx2"/>
                </a:solidFill>
                <a:latin typeface="Arial" pitchFamily="-65" charset="0"/>
              </a:defRPr>
            </a:lvl7pPr>
            <a:lvl8pPr marL="1371600" algn="ctr" rtl="0" eaLnBrk="0" fontAlgn="base" hangingPunct="0">
              <a:spcBef>
                <a:spcPct val="0"/>
              </a:spcBef>
              <a:spcAft>
                <a:spcPct val="0"/>
              </a:spcAft>
              <a:defRPr sz="2800" b="1">
                <a:solidFill>
                  <a:schemeClr val="tx2"/>
                </a:solidFill>
                <a:latin typeface="Arial" pitchFamily="-65" charset="0"/>
              </a:defRPr>
            </a:lvl8pPr>
            <a:lvl9pPr marL="1828800" algn="ctr" rtl="0" eaLnBrk="0" fontAlgn="base" hangingPunct="0">
              <a:spcBef>
                <a:spcPct val="0"/>
              </a:spcBef>
              <a:spcAft>
                <a:spcPct val="0"/>
              </a:spcAft>
              <a:defRPr sz="2800" b="1">
                <a:solidFill>
                  <a:schemeClr val="tx2"/>
                </a:solidFill>
                <a:latin typeface="Arial" pitchFamily="-65" charset="0"/>
              </a:defRPr>
            </a:lvl9pPr>
          </a:lstStyle>
          <a:p>
            <a:pPr algn="l"/>
            <a:r>
              <a:rPr lang="en-US" kern="0" dirty="0">
                <a:solidFill>
                  <a:schemeClr val="accent2"/>
                </a:solidFill>
              </a:rPr>
              <a:t>Dependencies</a:t>
            </a:r>
          </a:p>
        </p:txBody>
      </p:sp>
    </p:spTree>
    <p:extLst>
      <p:ext uri="{BB962C8B-B14F-4D97-AF65-F5344CB8AC3E}">
        <p14:creationId xmlns:p14="http://schemas.microsoft.com/office/powerpoint/2010/main" val="2979779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75CE-405C-4DEF-96A9-018E373D93D2}"/>
              </a:ext>
            </a:extLst>
          </p:cNvPr>
          <p:cNvSpPr>
            <a:spLocks noGrp="1"/>
          </p:cNvSpPr>
          <p:nvPr>
            <p:ph type="title"/>
          </p:nvPr>
        </p:nvSpPr>
        <p:spPr/>
        <p:txBody>
          <a:bodyPr/>
          <a:lstStyle/>
          <a:p>
            <a:pPr algn="l"/>
            <a:r>
              <a:rPr lang="en-US" dirty="0">
                <a:solidFill>
                  <a:schemeClr val="accent2"/>
                </a:solidFill>
              </a:rPr>
              <a:t>Management Plan</a:t>
            </a:r>
          </a:p>
        </p:txBody>
      </p:sp>
      <p:sp>
        <p:nvSpPr>
          <p:cNvPr id="3" name="Content Placeholder 2">
            <a:extLst>
              <a:ext uri="{FF2B5EF4-FFF2-40B4-BE49-F238E27FC236}">
                <a16:creationId xmlns:a16="http://schemas.microsoft.com/office/drawing/2014/main" id="{7AB065D7-7CAB-4B3F-92E8-2A1AFABEB4A9}"/>
              </a:ext>
            </a:extLst>
          </p:cNvPr>
          <p:cNvSpPr>
            <a:spLocks noGrp="1"/>
          </p:cNvSpPr>
          <p:nvPr>
            <p:ph idx="1"/>
          </p:nvPr>
        </p:nvSpPr>
        <p:spPr/>
        <p:txBody>
          <a:bodyPr/>
          <a:lstStyle/>
          <a:p>
            <a:pPr algn="just"/>
            <a:r>
              <a:rPr lang="en-US" sz="1800" dirty="0"/>
              <a:t>Weekly meetings with Dr. Brown</a:t>
            </a:r>
          </a:p>
          <a:p>
            <a:pPr algn="just"/>
            <a:r>
              <a:rPr lang="en-US" sz="1800" dirty="0"/>
              <a:t>Biweekly/required skype with Dr. </a:t>
            </a:r>
            <a:r>
              <a:rPr lang="en-US" sz="1800" dirty="0" err="1"/>
              <a:t>Thakor</a:t>
            </a:r>
            <a:r>
              <a:rPr lang="en-US" sz="1800" dirty="0"/>
              <a:t> on weekends. </a:t>
            </a:r>
          </a:p>
          <a:p>
            <a:pPr algn="just"/>
            <a:r>
              <a:rPr lang="en-US" sz="1800" dirty="0"/>
              <a:t>In person project review with Dr. </a:t>
            </a:r>
            <a:r>
              <a:rPr lang="en-US" sz="1800" dirty="0" err="1"/>
              <a:t>Thakor</a:t>
            </a:r>
            <a:r>
              <a:rPr lang="en-US" sz="1800" dirty="0"/>
              <a:t> and Dr. Brown by mid-March</a:t>
            </a:r>
          </a:p>
          <a:p>
            <a:pPr algn="just"/>
            <a:r>
              <a:rPr lang="en-US" sz="1800" dirty="0"/>
              <a:t>Weekly data review with Luke Osborn. </a:t>
            </a:r>
          </a:p>
        </p:txBody>
      </p:sp>
    </p:spTree>
    <p:extLst>
      <p:ext uri="{BB962C8B-B14F-4D97-AF65-F5344CB8AC3E}">
        <p14:creationId xmlns:p14="http://schemas.microsoft.com/office/powerpoint/2010/main" val="135853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72BA4-0151-4BED-B5D1-D0C02ED6A88F}"/>
              </a:ext>
            </a:extLst>
          </p:cNvPr>
          <p:cNvSpPr>
            <a:spLocks noGrp="1"/>
          </p:cNvSpPr>
          <p:nvPr>
            <p:ph type="title"/>
          </p:nvPr>
        </p:nvSpPr>
        <p:spPr/>
        <p:txBody>
          <a:bodyPr/>
          <a:lstStyle/>
          <a:p>
            <a:pPr algn="l"/>
            <a:r>
              <a:rPr lang="en-US" dirty="0">
                <a:solidFill>
                  <a:schemeClr val="accent2"/>
                </a:solidFill>
              </a:rPr>
              <a:t>Reading List</a:t>
            </a:r>
          </a:p>
        </p:txBody>
      </p:sp>
      <p:sp>
        <p:nvSpPr>
          <p:cNvPr id="3" name="Content Placeholder 2">
            <a:extLst>
              <a:ext uri="{FF2B5EF4-FFF2-40B4-BE49-F238E27FC236}">
                <a16:creationId xmlns:a16="http://schemas.microsoft.com/office/drawing/2014/main" id="{FBB851A1-10A4-4018-A5E1-61C860B168B9}"/>
              </a:ext>
            </a:extLst>
          </p:cNvPr>
          <p:cNvSpPr>
            <a:spLocks noGrp="1"/>
          </p:cNvSpPr>
          <p:nvPr>
            <p:ph idx="1"/>
          </p:nvPr>
        </p:nvSpPr>
        <p:spPr/>
        <p:txBody>
          <a:bodyPr/>
          <a:lstStyle/>
          <a:p>
            <a:pPr marL="0" indent="0" algn="just">
              <a:buNone/>
            </a:pPr>
            <a:r>
              <a:rPr lang="en-US" sz="1800" b="1" dirty="0"/>
              <a:t>Tactile Sensor </a:t>
            </a:r>
          </a:p>
          <a:p>
            <a:pPr algn="just"/>
            <a:r>
              <a:rPr lang="en-US" sz="1600" dirty="0"/>
              <a:t>F. P. Bowden and L. Leben, ”The nature of sliding and the analysis of friction,” Proc. Roy. Soc. London A, vol. 169, pp. 371-379, 1939.</a:t>
            </a:r>
          </a:p>
          <a:p>
            <a:pPr algn="just"/>
            <a:r>
              <a:rPr lang="en-US" sz="1600" dirty="0"/>
              <a:t>K. L. Johnson, K. Kendall, and A. D. Roberts, ”Surface energy and the contact of elastic solids,” in Proc. Roy. Soc. London A, vol. 324, pp. 324-313, 1971.</a:t>
            </a:r>
          </a:p>
          <a:p>
            <a:pPr algn="just"/>
            <a:r>
              <a:rPr lang="en-US" sz="1600" dirty="0"/>
              <a:t>W. W. Lee, J. J. </a:t>
            </a:r>
            <a:r>
              <a:rPr lang="en-US" sz="1600" dirty="0" err="1"/>
              <a:t>Cabibihan</a:t>
            </a:r>
            <a:r>
              <a:rPr lang="en-US" sz="1600" dirty="0"/>
              <a:t> and N. V. </a:t>
            </a:r>
            <a:r>
              <a:rPr lang="en-US" sz="1600" dirty="0" err="1"/>
              <a:t>Thakor</a:t>
            </a:r>
            <a:r>
              <a:rPr lang="en-US" sz="1600" dirty="0"/>
              <a:t>, ”Biomimetic strategies for tactile sensing,” in Proc. IEEE Int. Conf. Sensors, 2013, pp. 1084-1087.</a:t>
            </a:r>
          </a:p>
          <a:p>
            <a:pPr algn="just"/>
            <a:r>
              <a:rPr lang="en-US" sz="1600" dirty="0"/>
              <a:t>L. Osborn, R. </a:t>
            </a:r>
            <a:r>
              <a:rPr lang="en-US" sz="1600" dirty="0" err="1"/>
              <a:t>Kaliki</a:t>
            </a:r>
            <a:r>
              <a:rPr lang="en-US" sz="1600" dirty="0"/>
              <a:t>, and N. V. </a:t>
            </a:r>
            <a:r>
              <a:rPr lang="en-US" sz="1600" dirty="0" err="1"/>
              <a:t>Thakor</a:t>
            </a:r>
            <a:r>
              <a:rPr lang="en-US" sz="1600" dirty="0"/>
              <a:t>, ”Utilizing tactile feedback for biomimetic grasping control in upper limb prostheses,” in Proc. IEEE Int. Conf. Sensors, 2013, pp. 1266-1269.</a:t>
            </a:r>
          </a:p>
          <a:p>
            <a:pPr algn="just"/>
            <a:r>
              <a:rPr lang="en-US" sz="1600" dirty="0"/>
              <a:t>E. D. </a:t>
            </a:r>
            <a:r>
              <a:rPr lang="en-US" sz="1600" dirty="0" err="1"/>
              <a:t>Engeberg</a:t>
            </a:r>
            <a:r>
              <a:rPr lang="en-US" sz="1600" dirty="0"/>
              <a:t> and S. G. Meek, ”Adaptive Sliding Mode Control for Prosthetic Hands to Simultaneously Prevent Slip and Minimize Deformation of Grasped Objects,” IEEE/ASME Trans. </a:t>
            </a:r>
            <a:r>
              <a:rPr lang="en-US" sz="1600" dirty="0" err="1"/>
              <a:t>Mechatron</a:t>
            </a:r>
            <a:r>
              <a:rPr lang="en-US" sz="1600" dirty="0"/>
              <a:t>.,vol. 18, pp. 376-385, 2013.</a:t>
            </a:r>
          </a:p>
          <a:p>
            <a:pPr algn="just"/>
            <a:r>
              <a:rPr lang="en-US" sz="1600" dirty="0" err="1"/>
              <a:t>W.W.Lee</a:t>
            </a:r>
            <a:r>
              <a:rPr lang="en-US" sz="1600" dirty="0"/>
              <a:t>, </a:t>
            </a:r>
            <a:r>
              <a:rPr lang="en-US" sz="1600" dirty="0" err="1"/>
              <a:t>H.Yu</a:t>
            </a:r>
            <a:r>
              <a:rPr lang="en-US" sz="1600" dirty="0"/>
              <a:t> and N.V. </a:t>
            </a:r>
            <a:r>
              <a:rPr lang="en-US" sz="1600" dirty="0" err="1"/>
              <a:t>Thakor</a:t>
            </a:r>
            <a:r>
              <a:rPr lang="en-US" sz="1600" dirty="0"/>
              <a:t>,”Gait event detection through neuromorphic spike sequence learning”, in  Proc. IEEE RAS and EMBS Int. </a:t>
            </a:r>
            <a:r>
              <a:rPr lang="en-US" sz="1600" dirty="0" err="1"/>
              <a:t>Conf</a:t>
            </a:r>
            <a:r>
              <a:rPr lang="en-US" sz="1600" dirty="0"/>
              <a:t>, 2014,pp. 899-905.</a:t>
            </a:r>
          </a:p>
          <a:p>
            <a:pPr marL="0" indent="0" algn="just">
              <a:buNone/>
            </a:pPr>
            <a:endParaRPr lang="en-US" sz="1600" dirty="0"/>
          </a:p>
          <a:p>
            <a:pPr algn="just"/>
            <a:endParaRPr lang="en-US" sz="1600" dirty="0"/>
          </a:p>
          <a:p>
            <a:pPr algn="just"/>
            <a:endParaRPr lang="en-US" sz="1600" dirty="0"/>
          </a:p>
          <a:p>
            <a:pPr algn="just"/>
            <a:endParaRPr lang="en-US" sz="1600" dirty="0"/>
          </a:p>
          <a:p>
            <a:pPr algn="just"/>
            <a:endParaRPr lang="en-US" sz="1600" dirty="0"/>
          </a:p>
        </p:txBody>
      </p:sp>
    </p:spTree>
    <p:extLst>
      <p:ext uri="{BB962C8B-B14F-4D97-AF65-F5344CB8AC3E}">
        <p14:creationId xmlns:p14="http://schemas.microsoft.com/office/powerpoint/2010/main" val="3984523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12B1-A348-46A6-BB71-D14C4704D7B9}"/>
              </a:ext>
            </a:extLst>
          </p:cNvPr>
          <p:cNvSpPr>
            <a:spLocks noGrp="1"/>
          </p:cNvSpPr>
          <p:nvPr>
            <p:ph type="title"/>
          </p:nvPr>
        </p:nvSpPr>
        <p:spPr/>
        <p:txBody>
          <a:bodyPr/>
          <a:lstStyle/>
          <a:p>
            <a:pPr algn="l"/>
            <a:r>
              <a:rPr lang="en-US" dirty="0">
                <a:solidFill>
                  <a:schemeClr val="accent2"/>
                </a:solidFill>
              </a:rPr>
              <a:t>Reading List</a:t>
            </a:r>
          </a:p>
        </p:txBody>
      </p:sp>
      <p:sp>
        <p:nvSpPr>
          <p:cNvPr id="3" name="Content Placeholder 2">
            <a:extLst>
              <a:ext uri="{FF2B5EF4-FFF2-40B4-BE49-F238E27FC236}">
                <a16:creationId xmlns:a16="http://schemas.microsoft.com/office/drawing/2014/main" id="{3273AA27-A1C2-45B1-8A14-2E77767ED849}"/>
              </a:ext>
            </a:extLst>
          </p:cNvPr>
          <p:cNvSpPr>
            <a:spLocks noGrp="1"/>
          </p:cNvSpPr>
          <p:nvPr>
            <p:ph idx="1"/>
          </p:nvPr>
        </p:nvSpPr>
        <p:spPr/>
        <p:txBody>
          <a:bodyPr/>
          <a:lstStyle/>
          <a:p>
            <a:pPr marL="0" indent="0">
              <a:buNone/>
            </a:pPr>
            <a:r>
              <a:rPr lang="en-US" sz="1800" b="1" dirty="0"/>
              <a:t>Clustering and Classification algorithms</a:t>
            </a:r>
          </a:p>
          <a:p>
            <a:pPr algn="just"/>
            <a:r>
              <a:rPr lang="en-US" sz="1400" dirty="0"/>
              <a:t>K. D. Irwin, "An application of electrothermal feedback for high resolution cryogenic particle detection", Appl. Phys. Lett., vol. 66, no. 15, pp. 1998-2000, Apr. 1995.</a:t>
            </a:r>
          </a:p>
          <a:p>
            <a:pPr algn="just"/>
            <a:r>
              <a:rPr lang="en-US" sz="1400" dirty="0"/>
              <a:t>Md Sohrab Mahmud, Md. </a:t>
            </a:r>
            <a:r>
              <a:rPr lang="en-US" sz="1400" dirty="0" err="1"/>
              <a:t>Mostafizer</a:t>
            </a:r>
            <a:r>
              <a:rPr lang="en-US" sz="1400" dirty="0"/>
              <a:t> Rahman, Md. Nasim Akhtar, "Improvement of K-means Clustering algorithm with better initial centroids based on weighted average", 7th International Conference on Electrical and Computer Engineering, pp. 647-650, 2012.</a:t>
            </a:r>
          </a:p>
          <a:p>
            <a:pPr algn="just"/>
            <a:r>
              <a:rPr lang="en-US" sz="1400" dirty="0"/>
              <a:t>R.G. </a:t>
            </a:r>
            <a:r>
              <a:rPr lang="en-US" sz="1400" dirty="0" err="1"/>
              <a:t>Stockwell</a:t>
            </a:r>
            <a:r>
              <a:rPr lang="en-US" sz="1400" dirty="0"/>
              <a:t>, L. </a:t>
            </a:r>
            <a:r>
              <a:rPr lang="en-US" sz="1400" dirty="0" err="1"/>
              <a:t>Mansinha</a:t>
            </a:r>
            <a:r>
              <a:rPr lang="en-US" sz="1400" dirty="0"/>
              <a:t>, R.P. Lowe, Localization of the complex spectrum: the S-transform, IEEE Trans. Signal Process. 44 (4) (1996) 998–1001. </a:t>
            </a:r>
          </a:p>
          <a:p>
            <a:pPr algn="just"/>
            <a:r>
              <a:rPr lang="en-US" sz="1400" dirty="0"/>
              <a:t>L. Cohen, Time–frequency distributions—a review, Proc. IEEE 77 (1989) 941–981. </a:t>
            </a:r>
          </a:p>
          <a:p>
            <a:pPr algn="just"/>
            <a:r>
              <a:rPr lang="en-US" sz="1400" dirty="0"/>
              <a:t>S.C. Johnson, Hierarchical clustering schemes, </a:t>
            </a:r>
            <a:r>
              <a:rPr lang="en-US" sz="1400" dirty="0" err="1"/>
              <a:t>Psychometrika</a:t>
            </a:r>
            <a:r>
              <a:rPr lang="en-US" sz="1400" dirty="0"/>
              <a:t> 2 (1967) 241–254. </a:t>
            </a:r>
          </a:p>
          <a:p>
            <a:pPr algn="just"/>
            <a:r>
              <a:rPr lang="en-US" sz="1400" dirty="0"/>
              <a:t>J.H. Ward, Hierarchical grouping to optimize an objective function, J. Am. Stat. Assoc. 58 (301) (1963) 236–244. </a:t>
            </a:r>
          </a:p>
          <a:p>
            <a:pPr algn="just"/>
            <a:r>
              <a:rPr lang="en-US" sz="1400" dirty="0"/>
              <a:t>R.O. </a:t>
            </a:r>
            <a:r>
              <a:rPr lang="en-US" sz="1400" dirty="0" err="1"/>
              <a:t>Duda</a:t>
            </a:r>
            <a:r>
              <a:rPr lang="en-US" sz="1400" dirty="0"/>
              <a:t>, P.E. Hart, Pattern Classification and Scene Analysis, Wiley, New York, 1973. </a:t>
            </a:r>
          </a:p>
          <a:p>
            <a:pPr algn="just"/>
            <a:r>
              <a:rPr lang="en-US" sz="1400" dirty="0"/>
              <a:t>R. Fisher, The statistical utilization of multiple measurements, Ann. Eugenics 8 (1938) 376–386. </a:t>
            </a:r>
          </a:p>
          <a:p>
            <a:pPr algn="just"/>
            <a:r>
              <a:rPr lang="en-US" sz="1400" dirty="0"/>
              <a:t>L.G. Durand, et al., Spectral analysis and acoustic transmission of mitral and aortic valve closure sounds in dogs. Part 1. Modelling the heart/thorax acoustic system, Med. Biol. Eng. </a:t>
            </a:r>
            <a:r>
              <a:rPr lang="en-US" sz="1400" dirty="0" err="1"/>
              <a:t>Comput</a:t>
            </a:r>
            <a:r>
              <a:rPr lang="en-US" sz="1400" dirty="0"/>
              <a:t>. 28 (4) (1990) 269–277.</a:t>
            </a:r>
            <a:endParaRPr lang="en-US" sz="1400" b="1" dirty="0"/>
          </a:p>
        </p:txBody>
      </p:sp>
    </p:spTree>
    <p:extLst>
      <p:ext uri="{BB962C8B-B14F-4D97-AF65-F5344CB8AC3E}">
        <p14:creationId xmlns:p14="http://schemas.microsoft.com/office/powerpoint/2010/main" val="3007446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E852-920B-44C3-AA88-30AD63DA3064}"/>
              </a:ext>
            </a:extLst>
          </p:cNvPr>
          <p:cNvSpPr>
            <a:spLocks noGrp="1"/>
          </p:cNvSpPr>
          <p:nvPr>
            <p:ph type="title"/>
          </p:nvPr>
        </p:nvSpPr>
        <p:spPr>
          <a:xfrm>
            <a:off x="685800" y="1981200"/>
            <a:ext cx="7772400" cy="609600"/>
          </a:xfrm>
        </p:spPr>
        <p:txBody>
          <a:bodyPr/>
          <a:lstStyle/>
          <a:p>
            <a:r>
              <a:rPr lang="en-US" dirty="0">
                <a:solidFill>
                  <a:schemeClr val="accent2"/>
                </a:solidFill>
              </a:rPr>
              <a:t>Thank You !!</a:t>
            </a:r>
          </a:p>
        </p:txBody>
      </p:sp>
    </p:spTree>
    <p:extLst>
      <p:ext uri="{BB962C8B-B14F-4D97-AF65-F5344CB8AC3E}">
        <p14:creationId xmlns:p14="http://schemas.microsoft.com/office/powerpoint/2010/main" val="152098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0FEC-3A2E-40E5-9AA6-C27449165376}"/>
              </a:ext>
            </a:extLst>
          </p:cNvPr>
          <p:cNvSpPr>
            <a:spLocks noGrp="1"/>
          </p:cNvSpPr>
          <p:nvPr>
            <p:ph type="title"/>
          </p:nvPr>
        </p:nvSpPr>
        <p:spPr/>
        <p:txBody>
          <a:bodyPr/>
          <a:lstStyle/>
          <a:p>
            <a:pPr algn="l"/>
            <a:r>
              <a:rPr lang="en-US" dirty="0">
                <a:solidFill>
                  <a:schemeClr val="accent2"/>
                </a:solidFill>
              </a:rPr>
              <a:t>Introduction</a:t>
            </a:r>
          </a:p>
        </p:txBody>
      </p:sp>
      <p:sp>
        <p:nvSpPr>
          <p:cNvPr id="3" name="Content Placeholder 2">
            <a:extLst>
              <a:ext uri="{FF2B5EF4-FFF2-40B4-BE49-F238E27FC236}">
                <a16:creationId xmlns:a16="http://schemas.microsoft.com/office/drawing/2014/main" id="{A0BD9935-ABDF-4BA3-BA09-5FC890DC0D44}"/>
              </a:ext>
            </a:extLst>
          </p:cNvPr>
          <p:cNvSpPr>
            <a:spLocks noGrp="1"/>
          </p:cNvSpPr>
          <p:nvPr>
            <p:ph idx="1"/>
          </p:nvPr>
        </p:nvSpPr>
        <p:spPr/>
        <p:txBody>
          <a:bodyPr/>
          <a:lstStyle/>
          <a:p>
            <a:pPr marL="0" indent="0" algn="just">
              <a:buNone/>
            </a:pPr>
            <a:r>
              <a:rPr lang="en-US" sz="2000" b="1" dirty="0"/>
              <a:t>Project Goal:</a:t>
            </a:r>
          </a:p>
          <a:p>
            <a:pPr algn="just"/>
            <a:r>
              <a:rPr lang="en-US" sz="1800" dirty="0"/>
              <a:t>Design and Fabricate a tactile interface and a method for detecting the breast lumps. </a:t>
            </a:r>
          </a:p>
          <a:p>
            <a:pPr marL="0" indent="0" algn="just">
              <a:buNone/>
            </a:pPr>
            <a:endParaRPr lang="en-US" sz="1800" dirty="0"/>
          </a:p>
          <a:p>
            <a:pPr marL="0" indent="0" algn="just">
              <a:buNone/>
            </a:pPr>
            <a:r>
              <a:rPr lang="en-US" sz="2000" b="1" dirty="0"/>
              <a:t>Importance:</a:t>
            </a:r>
          </a:p>
          <a:p>
            <a:pPr marL="432000" indent="-323640" algn="just">
              <a:lnSpc>
                <a:spcPct val="100000"/>
              </a:lnSpc>
              <a:buClr>
                <a:srgbClr val="000000"/>
              </a:buClr>
              <a:buSzPct val="45000"/>
              <a:buFont typeface="Wingdings" charset="2"/>
              <a:buChar char=""/>
            </a:pPr>
            <a:r>
              <a:rPr lang="en-US" sz="1800" spc="-1" dirty="0">
                <a:solidFill>
                  <a:srgbClr val="000000"/>
                </a:solidFill>
                <a:uFill>
                  <a:solidFill>
                    <a:srgbClr val="FFFFFF"/>
                  </a:solidFill>
                </a:uFill>
              </a:rPr>
              <a:t>According to American Cancer Society, 1,650,400 women between the age of 20-55 will be diagnosed with breast lumps in 2018.</a:t>
            </a:r>
          </a:p>
          <a:p>
            <a:pPr marL="432000" indent="-323640" algn="just">
              <a:lnSpc>
                <a:spcPct val="100000"/>
              </a:lnSpc>
              <a:buClr>
                <a:srgbClr val="000000"/>
              </a:buClr>
              <a:buSzPct val="45000"/>
              <a:buFont typeface="Wingdings" charset="2"/>
              <a:buChar char=""/>
            </a:pPr>
            <a:endParaRPr lang="en-US" sz="1800" spc="-1" dirty="0">
              <a:solidFill>
                <a:srgbClr val="000000"/>
              </a:solidFill>
              <a:uFill>
                <a:solidFill>
                  <a:srgbClr val="FFFFFF"/>
                </a:solidFill>
              </a:uFill>
            </a:endParaRPr>
          </a:p>
          <a:p>
            <a:pPr marL="432000" indent="-323640" algn="just">
              <a:lnSpc>
                <a:spcPct val="100000"/>
              </a:lnSpc>
              <a:buClr>
                <a:srgbClr val="000000"/>
              </a:buClr>
              <a:buSzPct val="45000"/>
              <a:buFont typeface="Wingdings" charset="2"/>
              <a:buChar char=""/>
            </a:pPr>
            <a:r>
              <a:rPr lang="en-US" sz="1800" spc="-1" dirty="0">
                <a:solidFill>
                  <a:srgbClr val="000000"/>
                </a:solidFill>
                <a:uFill>
                  <a:solidFill>
                    <a:srgbClr val="FFFFFF"/>
                  </a:solidFill>
                </a:uFill>
                <a:ea typeface="Noto Sans CJK SC Regular"/>
              </a:rPr>
              <a:t>Methods available for breast cancer detection are MRI, Ultrasound, PET, Molecular based detection. But the golden method is the X-ray mammogram</a:t>
            </a:r>
            <a:r>
              <a:rPr lang="en-US" sz="1800" spc="-1" baseline="9000" dirty="0">
                <a:solidFill>
                  <a:srgbClr val="000000"/>
                </a:solidFill>
                <a:uFill>
                  <a:solidFill>
                    <a:srgbClr val="FFFFFF"/>
                  </a:solidFill>
                </a:uFill>
                <a:ea typeface="Noto Sans CJK SC Regular"/>
              </a:rPr>
              <a:t>.</a:t>
            </a:r>
          </a:p>
          <a:p>
            <a:pPr marL="432000" indent="-323640" algn="just">
              <a:lnSpc>
                <a:spcPct val="100000"/>
              </a:lnSpc>
              <a:buClr>
                <a:srgbClr val="000000"/>
              </a:buClr>
              <a:buSzPct val="45000"/>
              <a:buFont typeface="Wingdings" charset="2"/>
              <a:buChar char=""/>
            </a:pPr>
            <a:endParaRPr lang="en-US" sz="1800" spc="-1" baseline="9000" dirty="0">
              <a:solidFill>
                <a:srgbClr val="000000"/>
              </a:solidFill>
              <a:uFill>
                <a:solidFill>
                  <a:srgbClr val="FFFFFF"/>
                </a:solidFill>
              </a:uFill>
              <a:ea typeface="Noto Sans CJK SC Regular"/>
            </a:endParaRPr>
          </a:p>
          <a:p>
            <a:pPr marL="432000" indent="-323640" algn="just">
              <a:lnSpc>
                <a:spcPct val="100000"/>
              </a:lnSpc>
              <a:buClr>
                <a:srgbClr val="000000"/>
              </a:buClr>
              <a:buSzPct val="45000"/>
              <a:buFont typeface="Wingdings" charset="2"/>
              <a:buChar char=""/>
            </a:pPr>
            <a:r>
              <a:rPr lang="en-US" sz="1800" spc="-1" dirty="0">
                <a:solidFill>
                  <a:srgbClr val="000000"/>
                </a:solidFill>
                <a:uFill>
                  <a:solidFill>
                    <a:srgbClr val="FFFFFF"/>
                  </a:solidFill>
                </a:uFill>
              </a:rPr>
              <a:t>Studies revel that the low-dose radiation increases breast cancer risks.</a:t>
            </a:r>
          </a:p>
          <a:p>
            <a:pPr marL="108360" indent="0" algn="just">
              <a:lnSpc>
                <a:spcPct val="100000"/>
              </a:lnSpc>
              <a:buClr>
                <a:srgbClr val="000000"/>
              </a:buClr>
              <a:buSzPct val="45000"/>
              <a:buNone/>
            </a:pPr>
            <a:endParaRPr lang="en-US" sz="1800" spc="-1" dirty="0">
              <a:solidFill>
                <a:srgbClr val="000000"/>
              </a:solidFill>
              <a:uFill>
                <a:solidFill>
                  <a:srgbClr val="FFFFFF"/>
                </a:solidFill>
              </a:uFill>
            </a:endParaRPr>
          </a:p>
          <a:p>
            <a:pPr marL="432000" indent="-323640" algn="just">
              <a:buClr>
                <a:srgbClr val="000000"/>
              </a:buClr>
              <a:buSzPct val="45000"/>
              <a:buFont typeface="Wingdings" charset="2"/>
              <a:buChar char=""/>
            </a:pPr>
            <a:r>
              <a:rPr lang="en-US" sz="1800" spc="-1" dirty="0">
                <a:solidFill>
                  <a:srgbClr val="000000"/>
                </a:solidFill>
                <a:uFill>
                  <a:solidFill>
                    <a:srgbClr val="FFFFFF"/>
                  </a:solidFill>
                </a:uFill>
              </a:rPr>
              <a:t>The screening process is time consuming and uncomfortable. </a:t>
            </a:r>
          </a:p>
          <a:p>
            <a:pPr marL="108360" indent="0" algn="just">
              <a:lnSpc>
                <a:spcPct val="100000"/>
              </a:lnSpc>
              <a:buClr>
                <a:srgbClr val="000000"/>
              </a:buClr>
              <a:buSzPct val="45000"/>
              <a:buNone/>
            </a:pPr>
            <a:endParaRPr lang="en-US" sz="1800" spc="-1" dirty="0">
              <a:solidFill>
                <a:srgbClr val="000000"/>
              </a:solidFill>
              <a:uFill>
                <a:solidFill>
                  <a:srgbClr val="FFFFFF"/>
                </a:solidFill>
              </a:uFill>
            </a:endParaRPr>
          </a:p>
          <a:p>
            <a:pPr marL="432000" indent="-323640" algn="just">
              <a:lnSpc>
                <a:spcPct val="100000"/>
              </a:lnSpc>
              <a:buClr>
                <a:srgbClr val="000000"/>
              </a:buClr>
              <a:buSzPct val="45000"/>
              <a:buFont typeface="Wingdings" charset="2"/>
              <a:buChar char=""/>
            </a:pPr>
            <a:endParaRPr lang="en-US" sz="1800" spc="-1" baseline="9000" dirty="0">
              <a:solidFill>
                <a:srgbClr val="000000"/>
              </a:solidFill>
              <a:uFill>
                <a:solidFill>
                  <a:srgbClr val="FFFFFF"/>
                </a:solidFill>
              </a:uFill>
              <a:ea typeface="Noto Sans CJK SC Regular"/>
            </a:endParaRPr>
          </a:p>
          <a:p>
            <a:pPr marL="0" indent="0" algn="just">
              <a:buNone/>
            </a:pPr>
            <a:endParaRPr lang="en-US" sz="1800" dirty="0"/>
          </a:p>
        </p:txBody>
      </p:sp>
    </p:spTree>
    <p:extLst>
      <p:ext uri="{BB962C8B-B14F-4D97-AF65-F5344CB8AC3E}">
        <p14:creationId xmlns:p14="http://schemas.microsoft.com/office/powerpoint/2010/main" val="366614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05CD6-714F-4CCA-BEA6-603337A6A2F3}"/>
              </a:ext>
            </a:extLst>
          </p:cNvPr>
          <p:cNvSpPr>
            <a:spLocks noGrp="1"/>
          </p:cNvSpPr>
          <p:nvPr>
            <p:ph type="title"/>
          </p:nvPr>
        </p:nvSpPr>
        <p:spPr>
          <a:xfrm>
            <a:off x="838200" y="228600"/>
            <a:ext cx="7772400" cy="609600"/>
          </a:xfrm>
        </p:spPr>
        <p:txBody>
          <a:bodyPr/>
          <a:lstStyle/>
          <a:p>
            <a:pPr algn="l"/>
            <a:r>
              <a:rPr lang="en-US" dirty="0">
                <a:solidFill>
                  <a:schemeClr val="accent2"/>
                </a:solidFill>
              </a:rPr>
              <a:t>Background on Breast Cancer</a:t>
            </a:r>
          </a:p>
        </p:txBody>
      </p:sp>
      <p:sp>
        <p:nvSpPr>
          <p:cNvPr id="3" name="Content Placeholder 2">
            <a:extLst>
              <a:ext uri="{FF2B5EF4-FFF2-40B4-BE49-F238E27FC236}">
                <a16:creationId xmlns:a16="http://schemas.microsoft.com/office/drawing/2014/main" id="{D6D05E10-EE81-4948-B5C9-D1843BB166FB}"/>
              </a:ext>
            </a:extLst>
          </p:cNvPr>
          <p:cNvSpPr>
            <a:spLocks noGrp="1"/>
          </p:cNvSpPr>
          <p:nvPr>
            <p:ph idx="1"/>
          </p:nvPr>
        </p:nvSpPr>
        <p:spPr/>
        <p:txBody>
          <a:bodyPr/>
          <a:lstStyle/>
          <a:p>
            <a:pPr algn="just"/>
            <a:r>
              <a:rPr lang="en-US" sz="1600" dirty="0"/>
              <a:t>Breast lump/mass starts when cells in the breast begin to grow out of control. They could be benign or cancerous (cells invade other tissues or move to other part of the body). </a:t>
            </a:r>
          </a:p>
          <a:p>
            <a:pPr algn="just"/>
            <a:endParaRPr lang="en-US" sz="1600" dirty="0"/>
          </a:p>
          <a:p>
            <a:pPr algn="just"/>
            <a:r>
              <a:rPr lang="en-US" sz="1600" spc="-1" dirty="0">
                <a:solidFill>
                  <a:srgbClr val="000000"/>
                </a:solidFill>
                <a:uFill>
                  <a:solidFill>
                    <a:srgbClr val="FFFFFF"/>
                  </a:solidFill>
                </a:uFill>
              </a:rPr>
              <a:t>The breast lumps are of different kinds:</a:t>
            </a:r>
          </a:p>
          <a:p>
            <a:pPr lvl="1" indent="-342900" algn="just"/>
            <a:r>
              <a:rPr lang="en-US" sz="1600" b="1" spc="-1" dirty="0">
                <a:solidFill>
                  <a:srgbClr val="000000"/>
                </a:solidFill>
                <a:uFill>
                  <a:solidFill>
                    <a:srgbClr val="FFFFFF"/>
                  </a:solidFill>
                </a:uFill>
              </a:rPr>
              <a:t>cancerous lumps </a:t>
            </a:r>
            <a:r>
              <a:rPr lang="en-US" sz="1600" spc="-1" dirty="0">
                <a:solidFill>
                  <a:srgbClr val="000000"/>
                </a:solidFill>
                <a:uFill>
                  <a:solidFill>
                    <a:srgbClr val="FFFFFF"/>
                  </a:solidFill>
                </a:uFill>
              </a:rPr>
              <a:t>tend to be more irregular in shape, feel firm or solid and are immobile. </a:t>
            </a:r>
          </a:p>
          <a:p>
            <a:pPr lvl="1" indent="-342900" algn="just"/>
            <a:r>
              <a:rPr lang="en-US" sz="1600" b="1" spc="-1" dirty="0">
                <a:solidFill>
                  <a:srgbClr val="000000"/>
                </a:solidFill>
                <a:uFill>
                  <a:solidFill>
                    <a:srgbClr val="FFFFFF"/>
                  </a:solidFill>
                </a:uFill>
              </a:rPr>
              <a:t>Cysts </a:t>
            </a:r>
            <a:r>
              <a:rPr lang="en-US" sz="1600" spc="-1" dirty="0">
                <a:solidFill>
                  <a:srgbClr val="000000"/>
                </a:solidFill>
                <a:uFill>
                  <a:solidFill>
                    <a:srgbClr val="FFFFFF"/>
                  </a:solidFill>
                </a:uFill>
              </a:rPr>
              <a:t>are fluid filler lumps and are round or smooth, firm and immobile. </a:t>
            </a:r>
          </a:p>
          <a:p>
            <a:pPr lvl="1" indent="-342900" algn="just"/>
            <a:r>
              <a:rPr lang="en-US" sz="1600" b="1" spc="-1" dirty="0">
                <a:solidFill>
                  <a:srgbClr val="000000"/>
                </a:solidFill>
                <a:uFill>
                  <a:solidFill>
                    <a:srgbClr val="FFFFFF"/>
                  </a:solidFill>
                </a:uFill>
              </a:rPr>
              <a:t>Fibroadenomas</a:t>
            </a:r>
            <a:r>
              <a:rPr lang="en-US" sz="1600" spc="-1" dirty="0">
                <a:solidFill>
                  <a:srgbClr val="000000"/>
                </a:solidFill>
                <a:uFill>
                  <a:solidFill>
                    <a:srgbClr val="FFFFFF"/>
                  </a:solidFill>
                </a:uFill>
              </a:rPr>
              <a:t> are made up of glandular or connective tissues and are smooth, rubbery and mobile.</a:t>
            </a:r>
          </a:p>
          <a:p>
            <a:pPr lvl="1" indent="-342900" algn="just"/>
            <a:r>
              <a:rPr lang="en-US" sz="1600" b="1" spc="-1" dirty="0">
                <a:solidFill>
                  <a:srgbClr val="000000"/>
                </a:solidFill>
                <a:uFill>
                  <a:solidFill>
                    <a:srgbClr val="FFFFFF"/>
                  </a:solidFill>
                </a:uFill>
              </a:rPr>
              <a:t>Breast abscesses </a:t>
            </a:r>
            <a:r>
              <a:rPr lang="en-US" sz="1600" spc="-1" dirty="0">
                <a:solidFill>
                  <a:srgbClr val="000000"/>
                </a:solidFill>
                <a:uFill>
                  <a:solidFill>
                    <a:srgbClr val="FFFFFF"/>
                  </a:solidFill>
                </a:uFill>
              </a:rPr>
              <a:t>and </a:t>
            </a:r>
            <a:r>
              <a:rPr lang="en-US" sz="1600" b="1" spc="-1" dirty="0">
                <a:solidFill>
                  <a:srgbClr val="000000"/>
                </a:solidFill>
                <a:uFill>
                  <a:solidFill>
                    <a:srgbClr val="FFFFFF"/>
                  </a:solidFill>
                </a:uFill>
              </a:rPr>
              <a:t>mastitis</a:t>
            </a:r>
            <a:r>
              <a:rPr lang="en-US" sz="1600" spc="-1" dirty="0">
                <a:solidFill>
                  <a:srgbClr val="000000"/>
                </a:solidFill>
                <a:uFill>
                  <a:solidFill>
                    <a:srgbClr val="FFFFFF"/>
                  </a:solidFill>
                </a:uFill>
              </a:rPr>
              <a:t> cause swelling around their region of growth.</a:t>
            </a:r>
          </a:p>
          <a:p>
            <a:pPr marL="400050" lvl="1" indent="0" algn="just">
              <a:buNone/>
            </a:pPr>
            <a:endParaRPr lang="en-US" sz="1600" spc="-1" dirty="0">
              <a:solidFill>
                <a:srgbClr val="000000"/>
              </a:solidFill>
              <a:uFill>
                <a:solidFill>
                  <a:srgbClr val="FFFFFF"/>
                </a:solidFill>
              </a:uFill>
            </a:endParaRPr>
          </a:p>
          <a:p>
            <a:pPr marL="400050" lvl="1" indent="0" algn="just">
              <a:buNone/>
            </a:pPr>
            <a:r>
              <a:rPr lang="en-US" sz="1800" b="1" spc="-1" dirty="0">
                <a:solidFill>
                  <a:srgbClr val="000000"/>
                </a:solidFill>
                <a:uFill>
                  <a:solidFill>
                    <a:srgbClr val="FFFFFF"/>
                  </a:solidFill>
                </a:uFill>
              </a:rPr>
              <a:t>Existing Tactile Method :</a:t>
            </a:r>
          </a:p>
          <a:p>
            <a:pPr marL="685800" lvl="1" algn="just">
              <a:buFont typeface="Arial" panose="020B0604020202020204" pitchFamily="34" charset="0"/>
              <a:buChar char="•"/>
            </a:pPr>
            <a:r>
              <a:rPr lang="en-US" sz="1800" spc="-1" dirty="0">
                <a:solidFill>
                  <a:srgbClr val="000000"/>
                </a:solidFill>
                <a:uFill>
                  <a:solidFill>
                    <a:srgbClr val="FFFFFF"/>
                  </a:solidFill>
                </a:uFill>
              </a:rPr>
              <a:t>Physician uses the pads of the middle 3 figures. </a:t>
            </a:r>
          </a:p>
          <a:p>
            <a:pPr marL="685800" lvl="1" algn="just">
              <a:buFont typeface="Arial" panose="020B0604020202020204" pitchFamily="34" charset="0"/>
              <a:buChar char="•"/>
            </a:pPr>
            <a:r>
              <a:rPr lang="en-US" sz="1800" spc="-1" dirty="0">
                <a:solidFill>
                  <a:srgbClr val="000000"/>
                </a:solidFill>
                <a:uFill>
                  <a:solidFill>
                    <a:srgbClr val="FFFFFF"/>
                  </a:solidFill>
                </a:uFill>
              </a:rPr>
              <a:t>Apply uniform circular motion with pressure sufficient to penetrate 3 layers of tissue(superficial, medium and down through chest wall)</a:t>
            </a:r>
          </a:p>
          <a:p>
            <a:pPr algn="just"/>
            <a:endParaRPr lang="en-US" sz="1600" dirty="0"/>
          </a:p>
        </p:txBody>
      </p:sp>
    </p:spTree>
    <p:extLst>
      <p:ext uri="{BB962C8B-B14F-4D97-AF65-F5344CB8AC3E}">
        <p14:creationId xmlns:p14="http://schemas.microsoft.com/office/powerpoint/2010/main" val="217660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5576-8317-429F-B9AC-830899A65AEA}"/>
              </a:ext>
            </a:extLst>
          </p:cNvPr>
          <p:cNvSpPr>
            <a:spLocks noGrp="1"/>
          </p:cNvSpPr>
          <p:nvPr>
            <p:ph type="title"/>
          </p:nvPr>
        </p:nvSpPr>
        <p:spPr/>
        <p:txBody>
          <a:bodyPr/>
          <a:lstStyle/>
          <a:p>
            <a:pPr algn="l"/>
            <a:r>
              <a:rPr lang="en-US" dirty="0">
                <a:solidFill>
                  <a:schemeClr val="accent2"/>
                </a:solidFill>
              </a:rPr>
              <a:t>Technology</a:t>
            </a:r>
            <a:r>
              <a:rPr lang="en-US" dirty="0"/>
              <a:t> </a:t>
            </a:r>
            <a:r>
              <a:rPr lang="en-US" dirty="0">
                <a:solidFill>
                  <a:schemeClr val="accent2"/>
                </a:solidFill>
              </a:rPr>
              <a:t>Overview</a:t>
            </a:r>
          </a:p>
        </p:txBody>
      </p:sp>
      <p:sp>
        <p:nvSpPr>
          <p:cNvPr id="4" name="Rectangle 3">
            <a:extLst>
              <a:ext uri="{FF2B5EF4-FFF2-40B4-BE49-F238E27FC236}">
                <a16:creationId xmlns:a16="http://schemas.microsoft.com/office/drawing/2014/main" id="{EBFBA8C7-2C03-48B9-AD4A-5A04D8FD2F9E}"/>
              </a:ext>
            </a:extLst>
          </p:cNvPr>
          <p:cNvSpPr/>
          <p:nvPr/>
        </p:nvSpPr>
        <p:spPr bwMode="auto">
          <a:xfrm>
            <a:off x="6400800" y="1295400"/>
            <a:ext cx="16002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5" name="TextBox 4">
            <a:extLst>
              <a:ext uri="{FF2B5EF4-FFF2-40B4-BE49-F238E27FC236}">
                <a16:creationId xmlns:a16="http://schemas.microsoft.com/office/drawing/2014/main" id="{601D68F6-463E-49D0-BACE-B536072AE039}"/>
              </a:ext>
            </a:extLst>
          </p:cNvPr>
          <p:cNvSpPr txBox="1"/>
          <p:nvPr/>
        </p:nvSpPr>
        <p:spPr>
          <a:xfrm>
            <a:off x="6477000" y="1371600"/>
            <a:ext cx="1600200" cy="338554"/>
          </a:xfrm>
          <a:prstGeom prst="rect">
            <a:avLst/>
          </a:prstGeom>
          <a:noFill/>
        </p:spPr>
        <p:txBody>
          <a:bodyPr wrap="square" rtlCol="0">
            <a:spAutoFit/>
          </a:bodyPr>
          <a:lstStyle/>
          <a:p>
            <a:r>
              <a:rPr lang="en-US" sz="1600" dirty="0"/>
              <a:t>Tactile Sensor</a:t>
            </a:r>
          </a:p>
        </p:txBody>
      </p:sp>
      <p:sp>
        <p:nvSpPr>
          <p:cNvPr id="6" name="Rectangle 5">
            <a:extLst>
              <a:ext uri="{FF2B5EF4-FFF2-40B4-BE49-F238E27FC236}">
                <a16:creationId xmlns:a16="http://schemas.microsoft.com/office/drawing/2014/main" id="{F10A9C9E-93C5-4930-A7FC-AD5340912074}"/>
              </a:ext>
            </a:extLst>
          </p:cNvPr>
          <p:cNvSpPr/>
          <p:nvPr/>
        </p:nvSpPr>
        <p:spPr bwMode="auto">
          <a:xfrm>
            <a:off x="6400800" y="2438400"/>
            <a:ext cx="1676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7" name="TextBox 6">
            <a:extLst>
              <a:ext uri="{FF2B5EF4-FFF2-40B4-BE49-F238E27FC236}">
                <a16:creationId xmlns:a16="http://schemas.microsoft.com/office/drawing/2014/main" id="{CA4A215C-4D92-46B3-B893-5A2D2E36193C}"/>
              </a:ext>
            </a:extLst>
          </p:cNvPr>
          <p:cNvSpPr txBox="1"/>
          <p:nvPr/>
        </p:nvSpPr>
        <p:spPr>
          <a:xfrm>
            <a:off x="6400800" y="2514600"/>
            <a:ext cx="1600200" cy="338554"/>
          </a:xfrm>
          <a:prstGeom prst="rect">
            <a:avLst/>
          </a:prstGeom>
          <a:noFill/>
        </p:spPr>
        <p:txBody>
          <a:bodyPr wrap="square" rtlCol="0">
            <a:spAutoFit/>
          </a:bodyPr>
          <a:lstStyle/>
          <a:p>
            <a:r>
              <a:rPr lang="en-US" sz="1600" dirty="0"/>
              <a:t>Readout Circuit</a:t>
            </a:r>
          </a:p>
        </p:txBody>
      </p:sp>
      <p:sp>
        <p:nvSpPr>
          <p:cNvPr id="8" name="Rectangle 7">
            <a:extLst>
              <a:ext uri="{FF2B5EF4-FFF2-40B4-BE49-F238E27FC236}">
                <a16:creationId xmlns:a16="http://schemas.microsoft.com/office/drawing/2014/main" id="{658EBBF2-5D06-4166-ACD5-2C76B1186DB1}"/>
              </a:ext>
            </a:extLst>
          </p:cNvPr>
          <p:cNvSpPr/>
          <p:nvPr/>
        </p:nvSpPr>
        <p:spPr bwMode="auto">
          <a:xfrm>
            <a:off x="6400800" y="3429000"/>
            <a:ext cx="1676400" cy="685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9" name="TextBox 8">
            <a:extLst>
              <a:ext uri="{FF2B5EF4-FFF2-40B4-BE49-F238E27FC236}">
                <a16:creationId xmlns:a16="http://schemas.microsoft.com/office/drawing/2014/main" id="{5E38FC8A-4397-4F10-B508-89348C2316D5}"/>
              </a:ext>
            </a:extLst>
          </p:cNvPr>
          <p:cNvSpPr txBox="1"/>
          <p:nvPr/>
        </p:nvSpPr>
        <p:spPr>
          <a:xfrm>
            <a:off x="6477000" y="3505200"/>
            <a:ext cx="1524000" cy="584775"/>
          </a:xfrm>
          <a:prstGeom prst="rect">
            <a:avLst/>
          </a:prstGeom>
          <a:noFill/>
        </p:spPr>
        <p:txBody>
          <a:bodyPr wrap="square" rtlCol="0">
            <a:spAutoFit/>
          </a:bodyPr>
          <a:lstStyle/>
          <a:p>
            <a:pPr algn="ctr"/>
            <a:r>
              <a:rPr lang="en-US" sz="1600" dirty="0"/>
              <a:t>Data</a:t>
            </a:r>
          </a:p>
          <a:p>
            <a:pPr algn="ctr"/>
            <a:r>
              <a:rPr lang="en-US" sz="1600" dirty="0"/>
              <a:t>Processing</a:t>
            </a:r>
          </a:p>
        </p:txBody>
      </p:sp>
      <p:sp>
        <p:nvSpPr>
          <p:cNvPr id="10" name="Rectangle 9">
            <a:extLst>
              <a:ext uri="{FF2B5EF4-FFF2-40B4-BE49-F238E27FC236}">
                <a16:creationId xmlns:a16="http://schemas.microsoft.com/office/drawing/2014/main" id="{C6CA655E-0AFC-4274-B0CB-F208F9238254}"/>
              </a:ext>
            </a:extLst>
          </p:cNvPr>
          <p:cNvSpPr/>
          <p:nvPr/>
        </p:nvSpPr>
        <p:spPr bwMode="auto">
          <a:xfrm>
            <a:off x="6400800" y="4572000"/>
            <a:ext cx="1676400" cy="838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11" name="TextBox 10">
            <a:extLst>
              <a:ext uri="{FF2B5EF4-FFF2-40B4-BE49-F238E27FC236}">
                <a16:creationId xmlns:a16="http://schemas.microsoft.com/office/drawing/2014/main" id="{D440F154-1459-4A3F-AAFD-1B9931607C47}"/>
              </a:ext>
            </a:extLst>
          </p:cNvPr>
          <p:cNvSpPr txBox="1"/>
          <p:nvPr/>
        </p:nvSpPr>
        <p:spPr>
          <a:xfrm>
            <a:off x="6449627" y="4714988"/>
            <a:ext cx="1551373" cy="584775"/>
          </a:xfrm>
          <a:prstGeom prst="rect">
            <a:avLst/>
          </a:prstGeom>
          <a:noFill/>
        </p:spPr>
        <p:txBody>
          <a:bodyPr wrap="square" rtlCol="0">
            <a:spAutoFit/>
          </a:bodyPr>
          <a:lstStyle/>
          <a:p>
            <a:pPr algn="ctr"/>
            <a:r>
              <a:rPr lang="en-US" sz="1600" dirty="0"/>
              <a:t>Data Visualization</a:t>
            </a:r>
          </a:p>
        </p:txBody>
      </p:sp>
      <p:cxnSp>
        <p:nvCxnSpPr>
          <p:cNvPr id="13" name="Straight Arrow Connector 12">
            <a:extLst>
              <a:ext uri="{FF2B5EF4-FFF2-40B4-BE49-F238E27FC236}">
                <a16:creationId xmlns:a16="http://schemas.microsoft.com/office/drawing/2014/main" id="{116FC8AE-653B-42E0-99DB-48EA0BE9A2C5}"/>
              </a:ext>
            </a:extLst>
          </p:cNvPr>
          <p:cNvCxnSpPr>
            <a:endCxn id="6" idx="0"/>
          </p:cNvCxnSpPr>
          <p:nvPr/>
        </p:nvCxnSpPr>
        <p:spPr bwMode="auto">
          <a:xfrm>
            <a:off x="7239000" y="1828800"/>
            <a:ext cx="0" cy="609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7E19C354-BEBB-4B3F-B933-3C2DC2B616EA}"/>
              </a:ext>
            </a:extLst>
          </p:cNvPr>
          <p:cNvCxnSpPr>
            <a:stCxn id="6" idx="2"/>
          </p:cNvCxnSpPr>
          <p:nvPr/>
        </p:nvCxnSpPr>
        <p:spPr bwMode="auto">
          <a:xfrm>
            <a:off x="7239000" y="2971800"/>
            <a:ext cx="0"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0F0A3373-C2AC-4019-8E73-E41E3EEFEDF0}"/>
              </a:ext>
            </a:extLst>
          </p:cNvPr>
          <p:cNvCxnSpPr>
            <a:stCxn id="8" idx="2"/>
            <a:endCxn id="10" idx="0"/>
          </p:cNvCxnSpPr>
          <p:nvPr/>
        </p:nvCxnSpPr>
        <p:spPr bwMode="auto">
          <a:xfrm>
            <a:off x="7239000" y="4114800"/>
            <a:ext cx="0"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9271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5576-8317-429F-B9AC-830899A65AEA}"/>
              </a:ext>
            </a:extLst>
          </p:cNvPr>
          <p:cNvSpPr>
            <a:spLocks noGrp="1"/>
          </p:cNvSpPr>
          <p:nvPr>
            <p:ph type="title"/>
          </p:nvPr>
        </p:nvSpPr>
        <p:spPr>
          <a:xfrm>
            <a:off x="304800" y="431677"/>
            <a:ext cx="7772400" cy="609600"/>
          </a:xfrm>
        </p:spPr>
        <p:txBody>
          <a:bodyPr/>
          <a:lstStyle/>
          <a:p>
            <a:pPr algn="l"/>
            <a:r>
              <a:rPr lang="en-US" dirty="0">
                <a:solidFill>
                  <a:schemeClr val="accent2"/>
                </a:solidFill>
              </a:rPr>
              <a:t>Technology Overview</a:t>
            </a:r>
          </a:p>
        </p:txBody>
      </p:sp>
      <p:sp>
        <p:nvSpPr>
          <p:cNvPr id="3" name="Content Placeholder 2">
            <a:extLst>
              <a:ext uri="{FF2B5EF4-FFF2-40B4-BE49-F238E27FC236}">
                <a16:creationId xmlns:a16="http://schemas.microsoft.com/office/drawing/2014/main" id="{3EE04367-5068-46A5-AB1E-730DFC297111}"/>
              </a:ext>
            </a:extLst>
          </p:cNvPr>
          <p:cNvSpPr>
            <a:spLocks noGrp="1"/>
          </p:cNvSpPr>
          <p:nvPr>
            <p:ph idx="1"/>
          </p:nvPr>
        </p:nvSpPr>
        <p:spPr>
          <a:xfrm>
            <a:off x="674703" y="1295400"/>
            <a:ext cx="5181597" cy="2234625"/>
          </a:xfrm>
        </p:spPr>
        <p:txBody>
          <a:bodyPr/>
          <a:lstStyle/>
          <a:p>
            <a:pPr algn="just"/>
            <a:r>
              <a:rPr lang="en-US" sz="1800" dirty="0"/>
              <a:t>Low cost, fabric pressure sensor </a:t>
            </a:r>
          </a:p>
          <a:p>
            <a:pPr algn="just"/>
            <a:r>
              <a:rPr lang="en-US" sz="1800" dirty="0"/>
              <a:t>Consists piezo resistive fabric sandwiched between conductive fabric forming a matrix of sensing elements.</a:t>
            </a:r>
          </a:p>
          <a:p>
            <a:pPr algn="just"/>
            <a:r>
              <a:rPr lang="en-US" sz="1800" dirty="0"/>
              <a:t>Design:</a:t>
            </a:r>
          </a:p>
          <a:p>
            <a:pPr lvl="1" algn="just"/>
            <a:r>
              <a:rPr lang="en-US" sz="1800" dirty="0"/>
              <a:t>High density / Multi layer design</a:t>
            </a:r>
          </a:p>
          <a:p>
            <a:pPr lvl="1" algn="just"/>
            <a:r>
              <a:rPr lang="en-US" sz="1800" dirty="0"/>
              <a:t>Spatial resolution</a:t>
            </a:r>
          </a:p>
          <a:p>
            <a:pPr lvl="1" algn="just"/>
            <a:r>
              <a:rPr lang="en-US" sz="1800" dirty="0"/>
              <a:t>Sensitivity</a:t>
            </a:r>
          </a:p>
          <a:p>
            <a:pPr lvl="1" algn="just"/>
            <a:r>
              <a:rPr lang="en-US" sz="1800" dirty="0"/>
              <a:t>Elasticity</a:t>
            </a:r>
          </a:p>
          <a:p>
            <a:pPr algn="just"/>
            <a:endParaRPr lang="en-US" dirty="0"/>
          </a:p>
        </p:txBody>
      </p:sp>
      <p:sp>
        <p:nvSpPr>
          <p:cNvPr id="4" name="Rectangle 3">
            <a:extLst>
              <a:ext uri="{FF2B5EF4-FFF2-40B4-BE49-F238E27FC236}">
                <a16:creationId xmlns:a16="http://schemas.microsoft.com/office/drawing/2014/main" id="{EBFBA8C7-2C03-48B9-AD4A-5A04D8FD2F9E}"/>
              </a:ext>
            </a:extLst>
          </p:cNvPr>
          <p:cNvSpPr/>
          <p:nvPr/>
        </p:nvSpPr>
        <p:spPr bwMode="auto">
          <a:xfrm>
            <a:off x="6324600" y="1295400"/>
            <a:ext cx="16002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5" name="TextBox 4">
            <a:extLst>
              <a:ext uri="{FF2B5EF4-FFF2-40B4-BE49-F238E27FC236}">
                <a16:creationId xmlns:a16="http://schemas.microsoft.com/office/drawing/2014/main" id="{601D68F6-463E-49D0-BACE-B536072AE039}"/>
              </a:ext>
            </a:extLst>
          </p:cNvPr>
          <p:cNvSpPr txBox="1"/>
          <p:nvPr/>
        </p:nvSpPr>
        <p:spPr>
          <a:xfrm>
            <a:off x="6400800" y="1371600"/>
            <a:ext cx="1600200" cy="338554"/>
          </a:xfrm>
          <a:prstGeom prst="rect">
            <a:avLst/>
          </a:prstGeom>
          <a:noFill/>
        </p:spPr>
        <p:txBody>
          <a:bodyPr wrap="square" rtlCol="0">
            <a:spAutoFit/>
          </a:bodyPr>
          <a:lstStyle/>
          <a:p>
            <a:r>
              <a:rPr lang="en-US" sz="1600" dirty="0"/>
              <a:t>Tactile Sensor</a:t>
            </a:r>
          </a:p>
        </p:txBody>
      </p:sp>
      <p:sp>
        <p:nvSpPr>
          <p:cNvPr id="6" name="Rectangle 5">
            <a:extLst>
              <a:ext uri="{FF2B5EF4-FFF2-40B4-BE49-F238E27FC236}">
                <a16:creationId xmlns:a16="http://schemas.microsoft.com/office/drawing/2014/main" id="{F10A9C9E-93C5-4930-A7FC-AD5340912074}"/>
              </a:ext>
            </a:extLst>
          </p:cNvPr>
          <p:cNvSpPr/>
          <p:nvPr/>
        </p:nvSpPr>
        <p:spPr bwMode="auto">
          <a:xfrm>
            <a:off x="6324600" y="2438400"/>
            <a:ext cx="1676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7" name="TextBox 6">
            <a:extLst>
              <a:ext uri="{FF2B5EF4-FFF2-40B4-BE49-F238E27FC236}">
                <a16:creationId xmlns:a16="http://schemas.microsoft.com/office/drawing/2014/main" id="{CA4A215C-4D92-46B3-B893-5A2D2E36193C}"/>
              </a:ext>
            </a:extLst>
          </p:cNvPr>
          <p:cNvSpPr txBox="1"/>
          <p:nvPr/>
        </p:nvSpPr>
        <p:spPr>
          <a:xfrm>
            <a:off x="6324600" y="2514600"/>
            <a:ext cx="1600200" cy="338554"/>
          </a:xfrm>
          <a:prstGeom prst="rect">
            <a:avLst/>
          </a:prstGeom>
          <a:noFill/>
        </p:spPr>
        <p:txBody>
          <a:bodyPr wrap="square" rtlCol="0">
            <a:spAutoFit/>
          </a:bodyPr>
          <a:lstStyle/>
          <a:p>
            <a:r>
              <a:rPr lang="en-US" sz="1600" dirty="0"/>
              <a:t>Readout Circuit</a:t>
            </a:r>
          </a:p>
        </p:txBody>
      </p:sp>
      <p:sp>
        <p:nvSpPr>
          <p:cNvPr id="8" name="Rectangle 7">
            <a:extLst>
              <a:ext uri="{FF2B5EF4-FFF2-40B4-BE49-F238E27FC236}">
                <a16:creationId xmlns:a16="http://schemas.microsoft.com/office/drawing/2014/main" id="{658EBBF2-5D06-4166-ACD5-2C76B1186DB1}"/>
              </a:ext>
            </a:extLst>
          </p:cNvPr>
          <p:cNvSpPr/>
          <p:nvPr/>
        </p:nvSpPr>
        <p:spPr bwMode="auto">
          <a:xfrm>
            <a:off x="6324600" y="3429000"/>
            <a:ext cx="1676400" cy="685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9" name="TextBox 8">
            <a:extLst>
              <a:ext uri="{FF2B5EF4-FFF2-40B4-BE49-F238E27FC236}">
                <a16:creationId xmlns:a16="http://schemas.microsoft.com/office/drawing/2014/main" id="{5E38FC8A-4397-4F10-B508-89348C2316D5}"/>
              </a:ext>
            </a:extLst>
          </p:cNvPr>
          <p:cNvSpPr txBox="1"/>
          <p:nvPr/>
        </p:nvSpPr>
        <p:spPr>
          <a:xfrm>
            <a:off x="6400800" y="3505200"/>
            <a:ext cx="1524000" cy="584775"/>
          </a:xfrm>
          <a:prstGeom prst="rect">
            <a:avLst/>
          </a:prstGeom>
          <a:noFill/>
        </p:spPr>
        <p:txBody>
          <a:bodyPr wrap="square" rtlCol="0">
            <a:spAutoFit/>
          </a:bodyPr>
          <a:lstStyle/>
          <a:p>
            <a:pPr algn="ctr"/>
            <a:r>
              <a:rPr lang="en-US" sz="1600" dirty="0"/>
              <a:t>Data</a:t>
            </a:r>
          </a:p>
          <a:p>
            <a:pPr algn="ctr"/>
            <a:r>
              <a:rPr lang="en-US" sz="1600" dirty="0"/>
              <a:t>Processing</a:t>
            </a:r>
          </a:p>
        </p:txBody>
      </p:sp>
      <p:sp>
        <p:nvSpPr>
          <p:cNvPr id="10" name="Rectangle 9">
            <a:extLst>
              <a:ext uri="{FF2B5EF4-FFF2-40B4-BE49-F238E27FC236}">
                <a16:creationId xmlns:a16="http://schemas.microsoft.com/office/drawing/2014/main" id="{C6CA655E-0AFC-4274-B0CB-F208F9238254}"/>
              </a:ext>
            </a:extLst>
          </p:cNvPr>
          <p:cNvSpPr/>
          <p:nvPr/>
        </p:nvSpPr>
        <p:spPr bwMode="auto">
          <a:xfrm>
            <a:off x="6324600" y="4572000"/>
            <a:ext cx="1676400" cy="838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11" name="TextBox 10">
            <a:extLst>
              <a:ext uri="{FF2B5EF4-FFF2-40B4-BE49-F238E27FC236}">
                <a16:creationId xmlns:a16="http://schemas.microsoft.com/office/drawing/2014/main" id="{D440F154-1459-4A3F-AAFD-1B9931607C47}"/>
              </a:ext>
            </a:extLst>
          </p:cNvPr>
          <p:cNvSpPr txBox="1"/>
          <p:nvPr/>
        </p:nvSpPr>
        <p:spPr>
          <a:xfrm>
            <a:off x="6373427" y="4714988"/>
            <a:ext cx="1551373" cy="584775"/>
          </a:xfrm>
          <a:prstGeom prst="rect">
            <a:avLst/>
          </a:prstGeom>
          <a:noFill/>
        </p:spPr>
        <p:txBody>
          <a:bodyPr wrap="square" rtlCol="0">
            <a:spAutoFit/>
          </a:bodyPr>
          <a:lstStyle/>
          <a:p>
            <a:pPr algn="ctr"/>
            <a:r>
              <a:rPr lang="en-US" sz="1600" dirty="0"/>
              <a:t>Data Visualization</a:t>
            </a:r>
          </a:p>
        </p:txBody>
      </p:sp>
      <p:cxnSp>
        <p:nvCxnSpPr>
          <p:cNvPr id="13" name="Straight Arrow Connector 12">
            <a:extLst>
              <a:ext uri="{FF2B5EF4-FFF2-40B4-BE49-F238E27FC236}">
                <a16:creationId xmlns:a16="http://schemas.microsoft.com/office/drawing/2014/main" id="{116FC8AE-653B-42E0-99DB-48EA0BE9A2C5}"/>
              </a:ext>
            </a:extLst>
          </p:cNvPr>
          <p:cNvCxnSpPr>
            <a:endCxn id="6" idx="0"/>
          </p:cNvCxnSpPr>
          <p:nvPr/>
        </p:nvCxnSpPr>
        <p:spPr bwMode="auto">
          <a:xfrm>
            <a:off x="7162800" y="1828800"/>
            <a:ext cx="0" cy="609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7E19C354-BEBB-4B3F-B933-3C2DC2B616EA}"/>
              </a:ext>
            </a:extLst>
          </p:cNvPr>
          <p:cNvCxnSpPr>
            <a:stCxn id="6" idx="2"/>
          </p:cNvCxnSpPr>
          <p:nvPr/>
        </p:nvCxnSpPr>
        <p:spPr bwMode="auto">
          <a:xfrm>
            <a:off x="7162800" y="2971800"/>
            <a:ext cx="0"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0F0A3373-C2AC-4019-8E73-E41E3EEFEDF0}"/>
              </a:ext>
            </a:extLst>
          </p:cNvPr>
          <p:cNvCxnSpPr>
            <a:stCxn id="8" idx="2"/>
            <a:endCxn id="10" idx="0"/>
          </p:cNvCxnSpPr>
          <p:nvPr/>
        </p:nvCxnSpPr>
        <p:spPr bwMode="auto">
          <a:xfrm>
            <a:off x="7162800" y="4114800"/>
            <a:ext cx="0"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12" name="Picture 11">
            <a:extLst>
              <a:ext uri="{FF2B5EF4-FFF2-40B4-BE49-F238E27FC236}">
                <a16:creationId xmlns:a16="http://schemas.microsoft.com/office/drawing/2014/main" id="{6D9DD1D5-B76A-4E6F-8541-482D717E4EFC}"/>
              </a:ext>
            </a:extLst>
          </p:cNvPr>
          <p:cNvPicPr>
            <a:picLocks noChangeAspect="1"/>
          </p:cNvPicPr>
          <p:nvPr/>
        </p:nvPicPr>
        <p:blipFill rotWithShape="1">
          <a:blip r:embed="rId2"/>
          <a:srcRect l="27500" t="42800" r="56667" b="44074"/>
          <a:stretch/>
        </p:blipFill>
        <p:spPr>
          <a:xfrm>
            <a:off x="1182161" y="4406373"/>
            <a:ext cx="3530562" cy="1646437"/>
          </a:xfrm>
          <a:prstGeom prst="rect">
            <a:avLst/>
          </a:prstGeom>
        </p:spPr>
      </p:pic>
      <p:sp>
        <p:nvSpPr>
          <p:cNvPr id="14" name="TextBox 13">
            <a:extLst>
              <a:ext uri="{FF2B5EF4-FFF2-40B4-BE49-F238E27FC236}">
                <a16:creationId xmlns:a16="http://schemas.microsoft.com/office/drawing/2014/main" id="{6A354764-5586-4AEA-A783-1F9287641FF2}"/>
              </a:ext>
            </a:extLst>
          </p:cNvPr>
          <p:cNvSpPr txBox="1"/>
          <p:nvPr/>
        </p:nvSpPr>
        <p:spPr>
          <a:xfrm>
            <a:off x="3607823" y="5791200"/>
            <a:ext cx="2209800" cy="523220"/>
          </a:xfrm>
          <a:prstGeom prst="rect">
            <a:avLst/>
          </a:prstGeom>
          <a:noFill/>
        </p:spPr>
        <p:txBody>
          <a:bodyPr wrap="square" rtlCol="0">
            <a:spAutoFit/>
          </a:bodyPr>
          <a:lstStyle/>
          <a:p>
            <a:r>
              <a:rPr lang="en-US" sz="1400" b="1" dirty="0"/>
              <a:t>Operating range: </a:t>
            </a:r>
            <a:r>
              <a:rPr lang="en-US" sz="1400" dirty="0"/>
              <a:t>0-30N</a:t>
            </a:r>
          </a:p>
          <a:p>
            <a:r>
              <a:rPr lang="en-US" sz="1400" b="1" dirty="0"/>
              <a:t>Sensitivity: </a:t>
            </a:r>
            <a:r>
              <a:rPr lang="en-US" sz="1400" dirty="0"/>
              <a:t>0.1N</a:t>
            </a:r>
          </a:p>
        </p:txBody>
      </p:sp>
    </p:spTree>
    <p:extLst>
      <p:ext uri="{BB962C8B-B14F-4D97-AF65-F5344CB8AC3E}">
        <p14:creationId xmlns:p14="http://schemas.microsoft.com/office/powerpoint/2010/main" val="131006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5576-8317-429F-B9AC-830899A65AEA}"/>
              </a:ext>
            </a:extLst>
          </p:cNvPr>
          <p:cNvSpPr>
            <a:spLocks noGrp="1"/>
          </p:cNvSpPr>
          <p:nvPr>
            <p:ph type="title"/>
          </p:nvPr>
        </p:nvSpPr>
        <p:spPr/>
        <p:txBody>
          <a:bodyPr/>
          <a:lstStyle/>
          <a:p>
            <a:pPr algn="l"/>
            <a:r>
              <a:rPr lang="en-US" dirty="0">
                <a:solidFill>
                  <a:schemeClr val="accent2"/>
                </a:solidFill>
              </a:rPr>
              <a:t>Technology Overview</a:t>
            </a:r>
          </a:p>
        </p:txBody>
      </p:sp>
      <p:sp>
        <p:nvSpPr>
          <p:cNvPr id="3" name="Content Placeholder 2">
            <a:extLst>
              <a:ext uri="{FF2B5EF4-FFF2-40B4-BE49-F238E27FC236}">
                <a16:creationId xmlns:a16="http://schemas.microsoft.com/office/drawing/2014/main" id="{3EE04367-5068-46A5-AB1E-730DFC297111}"/>
              </a:ext>
            </a:extLst>
          </p:cNvPr>
          <p:cNvSpPr>
            <a:spLocks noGrp="1"/>
          </p:cNvSpPr>
          <p:nvPr>
            <p:ph idx="1"/>
          </p:nvPr>
        </p:nvSpPr>
        <p:spPr>
          <a:xfrm>
            <a:off x="674703" y="1295400"/>
            <a:ext cx="5181597" cy="2234625"/>
          </a:xfrm>
        </p:spPr>
        <p:txBody>
          <a:bodyPr/>
          <a:lstStyle/>
          <a:p>
            <a:pPr algn="just"/>
            <a:r>
              <a:rPr lang="en-US" sz="1800" dirty="0"/>
              <a:t>Data from sensor is obtained by a standard multiplexed readout circuit.</a:t>
            </a:r>
          </a:p>
          <a:p>
            <a:pPr algn="just"/>
            <a:r>
              <a:rPr lang="en-US" sz="1800" dirty="0"/>
              <a:t>Each row is readout through a potential divider circuit to the Arduino.</a:t>
            </a:r>
          </a:p>
          <a:p>
            <a:pPr algn="just"/>
            <a:r>
              <a:rPr lang="en-US" sz="1800" dirty="0"/>
              <a:t>Data is read for real time processing into </a:t>
            </a:r>
            <a:r>
              <a:rPr lang="en-US" sz="1800" dirty="0" err="1"/>
              <a:t>Matlab</a:t>
            </a:r>
            <a:r>
              <a:rPr lang="en-US" sz="1800" dirty="0"/>
              <a:t> from Arduino.</a:t>
            </a:r>
          </a:p>
        </p:txBody>
      </p:sp>
      <p:sp>
        <p:nvSpPr>
          <p:cNvPr id="4" name="Rectangle 3">
            <a:extLst>
              <a:ext uri="{FF2B5EF4-FFF2-40B4-BE49-F238E27FC236}">
                <a16:creationId xmlns:a16="http://schemas.microsoft.com/office/drawing/2014/main" id="{EBFBA8C7-2C03-48B9-AD4A-5A04D8FD2F9E}"/>
              </a:ext>
            </a:extLst>
          </p:cNvPr>
          <p:cNvSpPr/>
          <p:nvPr/>
        </p:nvSpPr>
        <p:spPr bwMode="auto">
          <a:xfrm>
            <a:off x="6477000" y="1295400"/>
            <a:ext cx="16002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5" name="TextBox 4">
            <a:extLst>
              <a:ext uri="{FF2B5EF4-FFF2-40B4-BE49-F238E27FC236}">
                <a16:creationId xmlns:a16="http://schemas.microsoft.com/office/drawing/2014/main" id="{601D68F6-463E-49D0-BACE-B536072AE039}"/>
              </a:ext>
            </a:extLst>
          </p:cNvPr>
          <p:cNvSpPr txBox="1"/>
          <p:nvPr/>
        </p:nvSpPr>
        <p:spPr>
          <a:xfrm>
            <a:off x="6553200" y="1371600"/>
            <a:ext cx="1600200" cy="338554"/>
          </a:xfrm>
          <a:prstGeom prst="rect">
            <a:avLst/>
          </a:prstGeom>
          <a:noFill/>
        </p:spPr>
        <p:txBody>
          <a:bodyPr wrap="square" rtlCol="0">
            <a:spAutoFit/>
          </a:bodyPr>
          <a:lstStyle/>
          <a:p>
            <a:r>
              <a:rPr lang="en-US" sz="1600" dirty="0"/>
              <a:t>Tactile Sensor</a:t>
            </a:r>
          </a:p>
        </p:txBody>
      </p:sp>
      <p:sp>
        <p:nvSpPr>
          <p:cNvPr id="6" name="Rectangle 5">
            <a:extLst>
              <a:ext uri="{FF2B5EF4-FFF2-40B4-BE49-F238E27FC236}">
                <a16:creationId xmlns:a16="http://schemas.microsoft.com/office/drawing/2014/main" id="{F10A9C9E-93C5-4930-A7FC-AD5340912074}"/>
              </a:ext>
            </a:extLst>
          </p:cNvPr>
          <p:cNvSpPr/>
          <p:nvPr/>
        </p:nvSpPr>
        <p:spPr bwMode="auto">
          <a:xfrm>
            <a:off x="6477000" y="2438400"/>
            <a:ext cx="1676400" cy="53340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7" name="TextBox 6">
            <a:extLst>
              <a:ext uri="{FF2B5EF4-FFF2-40B4-BE49-F238E27FC236}">
                <a16:creationId xmlns:a16="http://schemas.microsoft.com/office/drawing/2014/main" id="{CA4A215C-4D92-46B3-B893-5A2D2E36193C}"/>
              </a:ext>
            </a:extLst>
          </p:cNvPr>
          <p:cNvSpPr txBox="1"/>
          <p:nvPr/>
        </p:nvSpPr>
        <p:spPr>
          <a:xfrm>
            <a:off x="6477000" y="2514600"/>
            <a:ext cx="1600200" cy="338554"/>
          </a:xfrm>
          <a:prstGeom prst="rect">
            <a:avLst/>
          </a:prstGeom>
          <a:noFill/>
        </p:spPr>
        <p:txBody>
          <a:bodyPr wrap="square" rtlCol="0">
            <a:spAutoFit/>
          </a:bodyPr>
          <a:lstStyle/>
          <a:p>
            <a:r>
              <a:rPr lang="en-US" sz="1600" dirty="0"/>
              <a:t>Readout Circuit</a:t>
            </a:r>
          </a:p>
        </p:txBody>
      </p:sp>
      <p:sp>
        <p:nvSpPr>
          <p:cNvPr id="8" name="Rectangle 7">
            <a:extLst>
              <a:ext uri="{FF2B5EF4-FFF2-40B4-BE49-F238E27FC236}">
                <a16:creationId xmlns:a16="http://schemas.microsoft.com/office/drawing/2014/main" id="{658EBBF2-5D06-4166-ACD5-2C76B1186DB1}"/>
              </a:ext>
            </a:extLst>
          </p:cNvPr>
          <p:cNvSpPr/>
          <p:nvPr/>
        </p:nvSpPr>
        <p:spPr bwMode="auto">
          <a:xfrm>
            <a:off x="6477000" y="3429000"/>
            <a:ext cx="1676400" cy="685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9" name="TextBox 8">
            <a:extLst>
              <a:ext uri="{FF2B5EF4-FFF2-40B4-BE49-F238E27FC236}">
                <a16:creationId xmlns:a16="http://schemas.microsoft.com/office/drawing/2014/main" id="{5E38FC8A-4397-4F10-B508-89348C2316D5}"/>
              </a:ext>
            </a:extLst>
          </p:cNvPr>
          <p:cNvSpPr txBox="1"/>
          <p:nvPr/>
        </p:nvSpPr>
        <p:spPr>
          <a:xfrm>
            <a:off x="6553200" y="3505200"/>
            <a:ext cx="1524000" cy="584775"/>
          </a:xfrm>
          <a:prstGeom prst="rect">
            <a:avLst/>
          </a:prstGeom>
          <a:noFill/>
        </p:spPr>
        <p:txBody>
          <a:bodyPr wrap="square" rtlCol="0">
            <a:spAutoFit/>
          </a:bodyPr>
          <a:lstStyle/>
          <a:p>
            <a:pPr algn="ctr"/>
            <a:r>
              <a:rPr lang="en-US" sz="1600" dirty="0"/>
              <a:t>Data</a:t>
            </a:r>
          </a:p>
          <a:p>
            <a:pPr algn="ctr"/>
            <a:r>
              <a:rPr lang="en-US" sz="1600" dirty="0"/>
              <a:t>Processing</a:t>
            </a:r>
          </a:p>
        </p:txBody>
      </p:sp>
      <p:sp>
        <p:nvSpPr>
          <p:cNvPr id="10" name="Rectangle 9">
            <a:extLst>
              <a:ext uri="{FF2B5EF4-FFF2-40B4-BE49-F238E27FC236}">
                <a16:creationId xmlns:a16="http://schemas.microsoft.com/office/drawing/2014/main" id="{C6CA655E-0AFC-4274-B0CB-F208F9238254}"/>
              </a:ext>
            </a:extLst>
          </p:cNvPr>
          <p:cNvSpPr/>
          <p:nvPr/>
        </p:nvSpPr>
        <p:spPr bwMode="auto">
          <a:xfrm>
            <a:off x="6477000" y="4572000"/>
            <a:ext cx="1676400" cy="838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11" name="TextBox 10">
            <a:extLst>
              <a:ext uri="{FF2B5EF4-FFF2-40B4-BE49-F238E27FC236}">
                <a16:creationId xmlns:a16="http://schemas.microsoft.com/office/drawing/2014/main" id="{D440F154-1459-4A3F-AAFD-1B9931607C47}"/>
              </a:ext>
            </a:extLst>
          </p:cNvPr>
          <p:cNvSpPr txBox="1"/>
          <p:nvPr/>
        </p:nvSpPr>
        <p:spPr>
          <a:xfrm>
            <a:off x="6525827" y="4714988"/>
            <a:ext cx="1551373" cy="584775"/>
          </a:xfrm>
          <a:prstGeom prst="rect">
            <a:avLst/>
          </a:prstGeom>
          <a:noFill/>
        </p:spPr>
        <p:txBody>
          <a:bodyPr wrap="square" rtlCol="0">
            <a:spAutoFit/>
          </a:bodyPr>
          <a:lstStyle/>
          <a:p>
            <a:pPr algn="ctr"/>
            <a:r>
              <a:rPr lang="en-US" sz="1600" dirty="0"/>
              <a:t>Data Visualization</a:t>
            </a:r>
          </a:p>
        </p:txBody>
      </p:sp>
      <p:cxnSp>
        <p:nvCxnSpPr>
          <p:cNvPr id="13" name="Straight Arrow Connector 12">
            <a:extLst>
              <a:ext uri="{FF2B5EF4-FFF2-40B4-BE49-F238E27FC236}">
                <a16:creationId xmlns:a16="http://schemas.microsoft.com/office/drawing/2014/main" id="{116FC8AE-653B-42E0-99DB-48EA0BE9A2C5}"/>
              </a:ext>
            </a:extLst>
          </p:cNvPr>
          <p:cNvCxnSpPr>
            <a:endCxn id="6" idx="0"/>
          </p:cNvCxnSpPr>
          <p:nvPr/>
        </p:nvCxnSpPr>
        <p:spPr bwMode="auto">
          <a:xfrm>
            <a:off x="7315200" y="1828800"/>
            <a:ext cx="0" cy="609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7E19C354-BEBB-4B3F-B933-3C2DC2B616EA}"/>
              </a:ext>
            </a:extLst>
          </p:cNvPr>
          <p:cNvCxnSpPr>
            <a:stCxn id="6" idx="2"/>
          </p:cNvCxnSpPr>
          <p:nvPr/>
        </p:nvCxnSpPr>
        <p:spPr bwMode="auto">
          <a:xfrm>
            <a:off x="7315200" y="2971800"/>
            <a:ext cx="0"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0F0A3373-C2AC-4019-8E73-E41E3EEFEDF0}"/>
              </a:ext>
            </a:extLst>
          </p:cNvPr>
          <p:cNvCxnSpPr>
            <a:stCxn id="8" idx="2"/>
            <a:endCxn id="10" idx="0"/>
          </p:cNvCxnSpPr>
          <p:nvPr/>
        </p:nvCxnSpPr>
        <p:spPr bwMode="auto">
          <a:xfrm>
            <a:off x="7315200" y="4114800"/>
            <a:ext cx="0"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16" name="Picture 15">
            <a:extLst>
              <a:ext uri="{FF2B5EF4-FFF2-40B4-BE49-F238E27FC236}">
                <a16:creationId xmlns:a16="http://schemas.microsoft.com/office/drawing/2014/main" id="{1E513BD4-6E65-4AB6-ABA9-67B41048C941}"/>
              </a:ext>
            </a:extLst>
          </p:cNvPr>
          <p:cNvPicPr>
            <a:picLocks noChangeAspect="1"/>
          </p:cNvPicPr>
          <p:nvPr/>
        </p:nvPicPr>
        <p:blipFill rotWithShape="1">
          <a:blip r:embed="rId2"/>
          <a:srcRect l="44166" t="26953" r="27500" b="29925"/>
          <a:stretch/>
        </p:blipFill>
        <p:spPr>
          <a:xfrm>
            <a:off x="1524000" y="3505200"/>
            <a:ext cx="2590797" cy="2218009"/>
          </a:xfrm>
          <a:prstGeom prst="rect">
            <a:avLst/>
          </a:prstGeom>
        </p:spPr>
      </p:pic>
    </p:spTree>
    <p:extLst>
      <p:ext uri="{BB962C8B-B14F-4D97-AF65-F5344CB8AC3E}">
        <p14:creationId xmlns:p14="http://schemas.microsoft.com/office/powerpoint/2010/main" val="305867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5576-8317-429F-B9AC-830899A65AEA}"/>
              </a:ext>
            </a:extLst>
          </p:cNvPr>
          <p:cNvSpPr>
            <a:spLocks noGrp="1"/>
          </p:cNvSpPr>
          <p:nvPr>
            <p:ph type="title"/>
          </p:nvPr>
        </p:nvSpPr>
        <p:spPr>
          <a:xfrm>
            <a:off x="457200" y="336776"/>
            <a:ext cx="7772400" cy="609600"/>
          </a:xfrm>
        </p:spPr>
        <p:txBody>
          <a:bodyPr/>
          <a:lstStyle/>
          <a:p>
            <a:pPr algn="l"/>
            <a:r>
              <a:rPr lang="en-US" dirty="0">
                <a:solidFill>
                  <a:schemeClr val="accent2"/>
                </a:solidFill>
              </a:rPr>
              <a:t>Technology Overview</a:t>
            </a:r>
          </a:p>
        </p:txBody>
      </p:sp>
      <p:sp>
        <p:nvSpPr>
          <p:cNvPr id="3" name="Content Placeholder 2">
            <a:extLst>
              <a:ext uri="{FF2B5EF4-FFF2-40B4-BE49-F238E27FC236}">
                <a16:creationId xmlns:a16="http://schemas.microsoft.com/office/drawing/2014/main" id="{3EE04367-5068-46A5-AB1E-730DFC297111}"/>
              </a:ext>
            </a:extLst>
          </p:cNvPr>
          <p:cNvSpPr>
            <a:spLocks noGrp="1"/>
          </p:cNvSpPr>
          <p:nvPr>
            <p:ph idx="1"/>
          </p:nvPr>
        </p:nvSpPr>
        <p:spPr>
          <a:xfrm>
            <a:off x="685800" y="1066800"/>
            <a:ext cx="5181597" cy="2234625"/>
          </a:xfrm>
        </p:spPr>
        <p:txBody>
          <a:bodyPr/>
          <a:lstStyle/>
          <a:p>
            <a:pPr algn="just"/>
            <a:r>
              <a:rPr lang="en-US" sz="1800" dirty="0"/>
              <a:t>Live voltage will be read into </a:t>
            </a:r>
            <a:r>
              <a:rPr lang="en-US" sz="1800" dirty="0" err="1"/>
              <a:t>Matlab</a:t>
            </a:r>
            <a:r>
              <a:rPr lang="en-US" sz="1800" dirty="0"/>
              <a:t>.</a:t>
            </a:r>
          </a:p>
          <a:p>
            <a:pPr algn="just"/>
            <a:r>
              <a:rPr lang="en-US" sz="1800" dirty="0"/>
              <a:t>For localization, </a:t>
            </a:r>
          </a:p>
          <a:p>
            <a:pPr lvl="1" algn="just"/>
            <a:r>
              <a:rPr lang="en-US" sz="1800" dirty="0"/>
              <a:t>the voltage and first order derivative can be used to locate the lump</a:t>
            </a:r>
          </a:p>
          <a:p>
            <a:pPr lvl="1" algn="just"/>
            <a:r>
              <a:rPr lang="en-US" sz="1800" dirty="0"/>
              <a:t>Might have to set a threshold depending on the data values</a:t>
            </a:r>
          </a:p>
          <a:p>
            <a:pPr lvl="1" algn="just"/>
            <a:r>
              <a:rPr lang="en-US" sz="1800" dirty="0"/>
              <a:t>Clustering techniques are used to determine the location and shape of the lump</a:t>
            </a:r>
          </a:p>
          <a:p>
            <a:pPr algn="just"/>
            <a:endParaRPr lang="en-US" sz="1800" dirty="0"/>
          </a:p>
          <a:p>
            <a:pPr algn="just"/>
            <a:r>
              <a:rPr lang="en-US" sz="1800" dirty="0"/>
              <a:t>For shape and texture recognition: </a:t>
            </a:r>
          </a:p>
          <a:p>
            <a:pPr lvl="1" algn="just"/>
            <a:r>
              <a:rPr lang="en-US" sz="1800" dirty="0"/>
              <a:t>Force acting on a particular sensing element is required. </a:t>
            </a:r>
          </a:p>
          <a:p>
            <a:pPr lvl="1" algn="just"/>
            <a:r>
              <a:rPr lang="en-US" sz="1800" dirty="0"/>
              <a:t>Calibration is performed to relate the voltage to pressure or force. </a:t>
            </a:r>
          </a:p>
          <a:p>
            <a:pPr lvl="1" algn="just"/>
            <a:r>
              <a:rPr lang="en-US" sz="1800" dirty="0"/>
              <a:t>Classifiers are applied to determine the texture of lump. </a:t>
            </a:r>
          </a:p>
          <a:p>
            <a:pPr marL="0" indent="0" algn="just">
              <a:buNone/>
            </a:pPr>
            <a:endParaRPr lang="en-US" sz="1800" dirty="0"/>
          </a:p>
        </p:txBody>
      </p:sp>
      <p:sp>
        <p:nvSpPr>
          <p:cNvPr id="4" name="Rectangle 3">
            <a:extLst>
              <a:ext uri="{FF2B5EF4-FFF2-40B4-BE49-F238E27FC236}">
                <a16:creationId xmlns:a16="http://schemas.microsoft.com/office/drawing/2014/main" id="{EBFBA8C7-2C03-48B9-AD4A-5A04D8FD2F9E}"/>
              </a:ext>
            </a:extLst>
          </p:cNvPr>
          <p:cNvSpPr/>
          <p:nvPr/>
        </p:nvSpPr>
        <p:spPr bwMode="auto">
          <a:xfrm>
            <a:off x="6858000" y="1295400"/>
            <a:ext cx="16002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5" name="TextBox 4">
            <a:extLst>
              <a:ext uri="{FF2B5EF4-FFF2-40B4-BE49-F238E27FC236}">
                <a16:creationId xmlns:a16="http://schemas.microsoft.com/office/drawing/2014/main" id="{601D68F6-463E-49D0-BACE-B536072AE039}"/>
              </a:ext>
            </a:extLst>
          </p:cNvPr>
          <p:cNvSpPr txBox="1"/>
          <p:nvPr/>
        </p:nvSpPr>
        <p:spPr>
          <a:xfrm>
            <a:off x="6934200" y="1371600"/>
            <a:ext cx="1600200" cy="338554"/>
          </a:xfrm>
          <a:prstGeom prst="rect">
            <a:avLst/>
          </a:prstGeom>
          <a:noFill/>
        </p:spPr>
        <p:txBody>
          <a:bodyPr wrap="square" rtlCol="0">
            <a:spAutoFit/>
          </a:bodyPr>
          <a:lstStyle/>
          <a:p>
            <a:r>
              <a:rPr lang="en-US" sz="1600" dirty="0"/>
              <a:t>Tactile Sensor</a:t>
            </a:r>
          </a:p>
        </p:txBody>
      </p:sp>
      <p:sp>
        <p:nvSpPr>
          <p:cNvPr id="6" name="Rectangle 5">
            <a:extLst>
              <a:ext uri="{FF2B5EF4-FFF2-40B4-BE49-F238E27FC236}">
                <a16:creationId xmlns:a16="http://schemas.microsoft.com/office/drawing/2014/main" id="{F10A9C9E-93C5-4930-A7FC-AD5340912074}"/>
              </a:ext>
            </a:extLst>
          </p:cNvPr>
          <p:cNvSpPr/>
          <p:nvPr/>
        </p:nvSpPr>
        <p:spPr bwMode="auto">
          <a:xfrm>
            <a:off x="6858000" y="2438400"/>
            <a:ext cx="1676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7" name="TextBox 6">
            <a:extLst>
              <a:ext uri="{FF2B5EF4-FFF2-40B4-BE49-F238E27FC236}">
                <a16:creationId xmlns:a16="http://schemas.microsoft.com/office/drawing/2014/main" id="{CA4A215C-4D92-46B3-B893-5A2D2E36193C}"/>
              </a:ext>
            </a:extLst>
          </p:cNvPr>
          <p:cNvSpPr txBox="1"/>
          <p:nvPr/>
        </p:nvSpPr>
        <p:spPr>
          <a:xfrm>
            <a:off x="6858000" y="2514600"/>
            <a:ext cx="1600200" cy="338554"/>
          </a:xfrm>
          <a:prstGeom prst="rect">
            <a:avLst/>
          </a:prstGeom>
          <a:noFill/>
        </p:spPr>
        <p:txBody>
          <a:bodyPr wrap="square" rtlCol="0">
            <a:spAutoFit/>
          </a:bodyPr>
          <a:lstStyle/>
          <a:p>
            <a:r>
              <a:rPr lang="en-US" sz="1600" dirty="0"/>
              <a:t>Readout Circuit</a:t>
            </a:r>
          </a:p>
        </p:txBody>
      </p:sp>
      <p:sp>
        <p:nvSpPr>
          <p:cNvPr id="8" name="Rectangle 7">
            <a:extLst>
              <a:ext uri="{FF2B5EF4-FFF2-40B4-BE49-F238E27FC236}">
                <a16:creationId xmlns:a16="http://schemas.microsoft.com/office/drawing/2014/main" id="{658EBBF2-5D06-4166-ACD5-2C76B1186DB1}"/>
              </a:ext>
            </a:extLst>
          </p:cNvPr>
          <p:cNvSpPr/>
          <p:nvPr/>
        </p:nvSpPr>
        <p:spPr bwMode="auto">
          <a:xfrm>
            <a:off x="6858000" y="3429000"/>
            <a:ext cx="1676400" cy="685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9" name="TextBox 8">
            <a:extLst>
              <a:ext uri="{FF2B5EF4-FFF2-40B4-BE49-F238E27FC236}">
                <a16:creationId xmlns:a16="http://schemas.microsoft.com/office/drawing/2014/main" id="{5E38FC8A-4397-4F10-B508-89348C2316D5}"/>
              </a:ext>
            </a:extLst>
          </p:cNvPr>
          <p:cNvSpPr txBox="1"/>
          <p:nvPr/>
        </p:nvSpPr>
        <p:spPr>
          <a:xfrm>
            <a:off x="6934200" y="3505200"/>
            <a:ext cx="1524000" cy="584775"/>
          </a:xfrm>
          <a:prstGeom prst="rect">
            <a:avLst/>
          </a:prstGeom>
          <a:noFill/>
        </p:spPr>
        <p:txBody>
          <a:bodyPr wrap="square" rtlCol="0">
            <a:spAutoFit/>
          </a:bodyPr>
          <a:lstStyle/>
          <a:p>
            <a:pPr algn="ctr"/>
            <a:r>
              <a:rPr lang="en-US" sz="1600" dirty="0"/>
              <a:t>Data</a:t>
            </a:r>
          </a:p>
          <a:p>
            <a:pPr algn="ctr"/>
            <a:r>
              <a:rPr lang="en-US" sz="1600" dirty="0"/>
              <a:t>Processing</a:t>
            </a:r>
          </a:p>
        </p:txBody>
      </p:sp>
      <p:sp>
        <p:nvSpPr>
          <p:cNvPr id="10" name="Rectangle 9">
            <a:extLst>
              <a:ext uri="{FF2B5EF4-FFF2-40B4-BE49-F238E27FC236}">
                <a16:creationId xmlns:a16="http://schemas.microsoft.com/office/drawing/2014/main" id="{C6CA655E-0AFC-4274-B0CB-F208F9238254}"/>
              </a:ext>
            </a:extLst>
          </p:cNvPr>
          <p:cNvSpPr/>
          <p:nvPr/>
        </p:nvSpPr>
        <p:spPr bwMode="auto">
          <a:xfrm>
            <a:off x="6858000" y="4572000"/>
            <a:ext cx="1676400" cy="838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11" name="TextBox 10">
            <a:extLst>
              <a:ext uri="{FF2B5EF4-FFF2-40B4-BE49-F238E27FC236}">
                <a16:creationId xmlns:a16="http://schemas.microsoft.com/office/drawing/2014/main" id="{D440F154-1459-4A3F-AAFD-1B9931607C47}"/>
              </a:ext>
            </a:extLst>
          </p:cNvPr>
          <p:cNvSpPr txBox="1"/>
          <p:nvPr/>
        </p:nvSpPr>
        <p:spPr>
          <a:xfrm>
            <a:off x="6906827" y="4714988"/>
            <a:ext cx="1551373" cy="584775"/>
          </a:xfrm>
          <a:prstGeom prst="rect">
            <a:avLst/>
          </a:prstGeom>
          <a:noFill/>
        </p:spPr>
        <p:txBody>
          <a:bodyPr wrap="square" rtlCol="0">
            <a:spAutoFit/>
          </a:bodyPr>
          <a:lstStyle/>
          <a:p>
            <a:pPr algn="ctr"/>
            <a:r>
              <a:rPr lang="en-US" sz="1600" dirty="0"/>
              <a:t>Data Visualization</a:t>
            </a:r>
          </a:p>
        </p:txBody>
      </p:sp>
      <p:cxnSp>
        <p:nvCxnSpPr>
          <p:cNvPr id="13" name="Straight Arrow Connector 12">
            <a:extLst>
              <a:ext uri="{FF2B5EF4-FFF2-40B4-BE49-F238E27FC236}">
                <a16:creationId xmlns:a16="http://schemas.microsoft.com/office/drawing/2014/main" id="{116FC8AE-653B-42E0-99DB-48EA0BE9A2C5}"/>
              </a:ext>
            </a:extLst>
          </p:cNvPr>
          <p:cNvCxnSpPr>
            <a:endCxn id="6" idx="0"/>
          </p:cNvCxnSpPr>
          <p:nvPr/>
        </p:nvCxnSpPr>
        <p:spPr bwMode="auto">
          <a:xfrm>
            <a:off x="7696200" y="1828800"/>
            <a:ext cx="0" cy="609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7E19C354-BEBB-4B3F-B933-3C2DC2B616EA}"/>
              </a:ext>
            </a:extLst>
          </p:cNvPr>
          <p:cNvCxnSpPr>
            <a:stCxn id="6" idx="2"/>
          </p:cNvCxnSpPr>
          <p:nvPr/>
        </p:nvCxnSpPr>
        <p:spPr bwMode="auto">
          <a:xfrm>
            <a:off x="7696200" y="2971800"/>
            <a:ext cx="0"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0F0A3373-C2AC-4019-8E73-E41E3EEFEDF0}"/>
              </a:ext>
            </a:extLst>
          </p:cNvPr>
          <p:cNvCxnSpPr>
            <a:stCxn id="8" idx="2"/>
            <a:endCxn id="10" idx="0"/>
          </p:cNvCxnSpPr>
          <p:nvPr/>
        </p:nvCxnSpPr>
        <p:spPr bwMode="auto">
          <a:xfrm>
            <a:off x="7696200" y="4114800"/>
            <a:ext cx="0"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776568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5576-8317-429F-B9AC-830899A65AEA}"/>
              </a:ext>
            </a:extLst>
          </p:cNvPr>
          <p:cNvSpPr>
            <a:spLocks noGrp="1"/>
          </p:cNvSpPr>
          <p:nvPr>
            <p:ph type="title"/>
          </p:nvPr>
        </p:nvSpPr>
        <p:spPr/>
        <p:txBody>
          <a:bodyPr/>
          <a:lstStyle/>
          <a:p>
            <a:pPr algn="l"/>
            <a:r>
              <a:rPr lang="en-US" dirty="0">
                <a:solidFill>
                  <a:schemeClr val="accent2"/>
                </a:solidFill>
              </a:rPr>
              <a:t>Technology Overview</a:t>
            </a:r>
          </a:p>
        </p:txBody>
      </p:sp>
      <p:sp>
        <p:nvSpPr>
          <p:cNvPr id="3" name="Content Placeholder 2">
            <a:extLst>
              <a:ext uri="{FF2B5EF4-FFF2-40B4-BE49-F238E27FC236}">
                <a16:creationId xmlns:a16="http://schemas.microsoft.com/office/drawing/2014/main" id="{3EE04367-5068-46A5-AB1E-730DFC297111}"/>
              </a:ext>
            </a:extLst>
          </p:cNvPr>
          <p:cNvSpPr>
            <a:spLocks noGrp="1"/>
          </p:cNvSpPr>
          <p:nvPr>
            <p:ph idx="1"/>
          </p:nvPr>
        </p:nvSpPr>
        <p:spPr>
          <a:xfrm>
            <a:off x="674703" y="1295400"/>
            <a:ext cx="5181597" cy="2234625"/>
          </a:xfrm>
        </p:spPr>
        <p:txBody>
          <a:bodyPr/>
          <a:lstStyle/>
          <a:p>
            <a:pPr algn="just"/>
            <a:r>
              <a:rPr lang="en-US" sz="1800" dirty="0"/>
              <a:t>Data visualization will be done in </a:t>
            </a:r>
            <a:r>
              <a:rPr lang="en-US" sz="1800" dirty="0" err="1"/>
              <a:t>Matlab</a:t>
            </a:r>
            <a:r>
              <a:rPr lang="en-US" sz="1800" dirty="0"/>
              <a:t> GUI</a:t>
            </a:r>
          </a:p>
          <a:p>
            <a:pPr marL="0" indent="0" algn="just">
              <a:buNone/>
            </a:pPr>
            <a:endParaRPr lang="en-US" sz="1800" dirty="0"/>
          </a:p>
        </p:txBody>
      </p:sp>
      <p:sp>
        <p:nvSpPr>
          <p:cNvPr id="4" name="Rectangle 3">
            <a:extLst>
              <a:ext uri="{FF2B5EF4-FFF2-40B4-BE49-F238E27FC236}">
                <a16:creationId xmlns:a16="http://schemas.microsoft.com/office/drawing/2014/main" id="{EBFBA8C7-2C03-48B9-AD4A-5A04D8FD2F9E}"/>
              </a:ext>
            </a:extLst>
          </p:cNvPr>
          <p:cNvSpPr/>
          <p:nvPr/>
        </p:nvSpPr>
        <p:spPr bwMode="auto">
          <a:xfrm>
            <a:off x="6477000" y="1295400"/>
            <a:ext cx="16002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5" name="TextBox 4">
            <a:extLst>
              <a:ext uri="{FF2B5EF4-FFF2-40B4-BE49-F238E27FC236}">
                <a16:creationId xmlns:a16="http://schemas.microsoft.com/office/drawing/2014/main" id="{601D68F6-463E-49D0-BACE-B536072AE039}"/>
              </a:ext>
            </a:extLst>
          </p:cNvPr>
          <p:cNvSpPr txBox="1"/>
          <p:nvPr/>
        </p:nvSpPr>
        <p:spPr>
          <a:xfrm>
            <a:off x="6553200" y="1371600"/>
            <a:ext cx="1600200" cy="338554"/>
          </a:xfrm>
          <a:prstGeom prst="rect">
            <a:avLst/>
          </a:prstGeom>
          <a:noFill/>
        </p:spPr>
        <p:txBody>
          <a:bodyPr wrap="square" rtlCol="0">
            <a:spAutoFit/>
          </a:bodyPr>
          <a:lstStyle/>
          <a:p>
            <a:r>
              <a:rPr lang="en-US" sz="1600" dirty="0"/>
              <a:t>Tactile Sensor</a:t>
            </a:r>
          </a:p>
        </p:txBody>
      </p:sp>
      <p:sp>
        <p:nvSpPr>
          <p:cNvPr id="6" name="Rectangle 5">
            <a:extLst>
              <a:ext uri="{FF2B5EF4-FFF2-40B4-BE49-F238E27FC236}">
                <a16:creationId xmlns:a16="http://schemas.microsoft.com/office/drawing/2014/main" id="{F10A9C9E-93C5-4930-A7FC-AD5340912074}"/>
              </a:ext>
            </a:extLst>
          </p:cNvPr>
          <p:cNvSpPr/>
          <p:nvPr/>
        </p:nvSpPr>
        <p:spPr bwMode="auto">
          <a:xfrm>
            <a:off x="6477000" y="2438400"/>
            <a:ext cx="1676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7" name="TextBox 6">
            <a:extLst>
              <a:ext uri="{FF2B5EF4-FFF2-40B4-BE49-F238E27FC236}">
                <a16:creationId xmlns:a16="http://schemas.microsoft.com/office/drawing/2014/main" id="{CA4A215C-4D92-46B3-B893-5A2D2E36193C}"/>
              </a:ext>
            </a:extLst>
          </p:cNvPr>
          <p:cNvSpPr txBox="1"/>
          <p:nvPr/>
        </p:nvSpPr>
        <p:spPr>
          <a:xfrm>
            <a:off x="6477000" y="2514600"/>
            <a:ext cx="1600200" cy="338554"/>
          </a:xfrm>
          <a:prstGeom prst="rect">
            <a:avLst/>
          </a:prstGeom>
          <a:noFill/>
        </p:spPr>
        <p:txBody>
          <a:bodyPr wrap="square" rtlCol="0">
            <a:spAutoFit/>
          </a:bodyPr>
          <a:lstStyle/>
          <a:p>
            <a:r>
              <a:rPr lang="en-US" sz="1600" dirty="0"/>
              <a:t>Readout Circuit</a:t>
            </a:r>
          </a:p>
        </p:txBody>
      </p:sp>
      <p:sp>
        <p:nvSpPr>
          <p:cNvPr id="8" name="Rectangle 7">
            <a:extLst>
              <a:ext uri="{FF2B5EF4-FFF2-40B4-BE49-F238E27FC236}">
                <a16:creationId xmlns:a16="http://schemas.microsoft.com/office/drawing/2014/main" id="{658EBBF2-5D06-4166-ACD5-2C76B1186DB1}"/>
              </a:ext>
            </a:extLst>
          </p:cNvPr>
          <p:cNvSpPr/>
          <p:nvPr/>
        </p:nvSpPr>
        <p:spPr bwMode="auto">
          <a:xfrm>
            <a:off x="6477000" y="3429000"/>
            <a:ext cx="1676400" cy="685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9" name="TextBox 8">
            <a:extLst>
              <a:ext uri="{FF2B5EF4-FFF2-40B4-BE49-F238E27FC236}">
                <a16:creationId xmlns:a16="http://schemas.microsoft.com/office/drawing/2014/main" id="{5E38FC8A-4397-4F10-B508-89348C2316D5}"/>
              </a:ext>
            </a:extLst>
          </p:cNvPr>
          <p:cNvSpPr txBox="1"/>
          <p:nvPr/>
        </p:nvSpPr>
        <p:spPr>
          <a:xfrm>
            <a:off x="6553200" y="3505200"/>
            <a:ext cx="1524000" cy="584775"/>
          </a:xfrm>
          <a:prstGeom prst="rect">
            <a:avLst/>
          </a:prstGeom>
          <a:noFill/>
        </p:spPr>
        <p:txBody>
          <a:bodyPr wrap="square" rtlCol="0">
            <a:spAutoFit/>
          </a:bodyPr>
          <a:lstStyle/>
          <a:p>
            <a:pPr algn="ctr"/>
            <a:r>
              <a:rPr lang="en-US" sz="1600" dirty="0"/>
              <a:t>Data</a:t>
            </a:r>
          </a:p>
          <a:p>
            <a:pPr algn="ctr"/>
            <a:r>
              <a:rPr lang="en-US" sz="1600" dirty="0"/>
              <a:t>Processing</a:t>
            </a:r>
          </a:p>
        </p:txBody>
      </p:sp>
      <p:sp>
        <p:nvSpPr>
          <p:cNvPr id="10" name="Rectangle 9">
            <a:extLst>
              <a:ext uri="{FF2B5EF4-FFF2-40B4-BE49-F238E27FC236}">
                <a16:creationId xmlns:a16="http://schemas.microsoft.com/office/drawing/2014/main" id="{C6CA655E-0AFC-4274-B0CB-F208F9238254}"/>
              </a:ext>
            </a:extLst>
          </p:cNvPr>
          <p:cNvSpPr/>
          <p:nvPr/>
        </p:nvSpPr>
        <p:spPr bwMode="auto">
          <a:xfrm>
            <a:off x="6477000" y="4572000"/>
            <a:ext cx="1676400" cy="838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11" name="TextBox 10">
            <a:extLst>
              <a:ext uri="{FF2B5EF4-FFF2-40B4-BE49-F238E27FC236}">
                <a16:creationId xmlns:a16="http://schemas.microsoft.com/office/drawing/2014/main" id="{D440F154-1459-4A3F-AAFD-1B9931607C47}"/>
              </a:ext>
            </a:extLst>
          </p:cNvPr>
          <p:cNvSpPr txBox="1"/>
          <p:nvPr/>
        </p:nvSpPr>
        <p:spPr>
          <a:xfrm>
            <a:off x="6525827" y="4714988"/>
            <a:ext cx="1551373" cy="584775"/>
          </a:xfrm>
          <a:prstGeom prst="rect">
            <a:avLst/>
          </a:prstGeom>
          <a:noFill/>
        </p:spPr>
        <p:txBody>
          <a:bodyPr wrap="square" rtlCol="0">
            <a:spAutoFit/>
          </a:bodyPr>
          <a:lstStyle/>
          <a:p>
            <a:pPr algn="ctr"/>
            <a:r>
              <a:rPr lang="en-US" sz="1600" dirty="0"/>
              <a:t>Data Visualization</a:t>
            </a:r>
          </a:p>
        </p:txBody>
      </p:sp>
      <p:cxnSp>
        <p:nvCxnSpPr>
          <p:cNvPr id="13" name="Straight Arrow Connector 12">
            <a:extLst>
              <a:ext uri="{FF2B5EF4-FFF2-40B4-BE49-F238E27FC236}">
                <a16:creationId xmlns:a16="http://schemas.microsoft.com/office/drawing/2014/main" id="{116FC8AE-653B-42E0-99DB-48EA0BE9A2C5}"/>
              </a:ext>
            </a:extLst>
          </p:cNvPr>
          <p:cNvCxnSpPr>
            <a:endCxn id="6" idx="0"/>
          </p:cNvCxnSpPr>
          <p:nvPr/>
        </p:nvCxnSpPr>
        <p:spPr bwMode="auto">
          <a:xfrm>
            <a:off x="7315200" y="1828800"/>
            <a:ext cx="0" cy="609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7E19C354-BEBB-4B3F-B933-3C2DC2B616EA}"/>
              </a:ext>
            </a:extLst>
          </p:cNvPr>
          <p:cNvCxnSpPr>
            <a:stCxn id="6" idx="2"/>
          </p:cNvCxnSpPr>
          <p:nvPr/>
        </p:nvCxnSpPr>
        <p:spPr bwMode="auto">
          <a:xfrm>
            <a:off x="7315200" y="2971800"/>
            <a:ext cx="0"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0F0A3373-C2AC-4019-8E73-E41E3EEFEDF0}"/>
              </a:ext>
            </a:extLst>
          </p:cNvPr>
          <p:cNvCxnSpPr>
            <a:stCxn id="8" idx="2"/>
            <a:endCxn id="10" idx="0"/>
          </p:cNvCxnSpPr>
          <p:nvPr/>
        </p:nvCxnSpPr>
        <p:spPr bwMode="auto">
          <a:xfrm>
            <a:off x="7315200" y="4114800"/>
            <a:ext cx="0"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54971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accent2"/>
                </a:solidFill>
              </a:rPr>
              <a:t>Data Processing</a:t>
            </a:r>
          </a:p>
        </p:txBody>
      </p:sp>
      <p:sp>
        <p:nvSpPr>
          <p:cNvPr id="3" name="Content Placeholder 2"/>
          <p:cNvSpPr>
            <a:spLocks noGrp="1"/>
          </p:cNvSpPr>
          <p:nvPr>
            <p:ph idx="1"/>
          </p:nvPr>
        </p:nvSpPr>
        <p:spPr/>
        <p:txBody>
          <a:bodyPr/>
          <a:lstStyle/>
          <a:p>
            <a:pPr marL="0" indent="0">
              <a:buNone/>
            </a:pPr>
            <a:r>
              <a:rPr lang="en-US" b="1" dirty="0"/>
              <a:t>Localization and shape detection</a:t>
            </a:r>
          </a:p>
          <a:p>
            <a:r>
              <a:rPr lang="en-US" sz="1800" dirty="0"/>
              <a:t>Represent the voltage(0-5 V) as an matrix</a:t>
            </a:r>
          </a:p>
          <a:p>
            <a:r>
              <a:rPr lang="en-US" sz="1800" dirty="0"/>
              <a:t>Scale(0-255) and invert the image</a:t>
            </a:r>
          </a:p>
          <a:p>
            <a:r>
              <a:rPr lang="en-US" sz="1800" dirty="0"/>
              <a:t>Threshold the image by histogram </a:t>
            </a:r>
            <a:r>
              <a:rPr lang="en-US" sz="1800" dirty="0" err="1"/>
              <a:t>thresholding</a:t>
            </a:r>
            <a:r>
              <a:rPr lang="en-US" sz="1800" dirty="0"/>
              <a:t> or OTSU method</a:t>
            </a:r>
          </a:p>
          <a:p>
            <a:r>
              <a:rPr lang="en-US" sz="1800" dirty="0"/>
              <a:t>Segmentation by connected component algorithm. </a:t>
            </a:r>
          </a:p>
          <a:p>
            <a:r>
              <a:rPr lang="en-US" sz="1800" dirty="0"/>
              <a:t>Shape has to be inferred or can be classified. </a:t>
            </a:r>
          </a:p>
          <a:p>
            <a:pPr marL="0" indent="0">
              <a:buNone/>
            </a:pPr>
            <a:endParaRPr lang="en-US" dirty="0"/>
          </a:p>
          <a:p>
            <a:pPr marL="0" indent="0">
              <a:buNone/>
            </a:pPr>
            <a:r>
              <a:rPr lang="en-US" b="1" dirty="0"/>
              <a:t>Texture detection</a:t>
            </a:r>
          </a:p>
          <a:p>
            <a:r>
              <a:rPr lang="en-US" sz="1800" dirty="0"/>
              <a:t>Engineer the deciding variables</a:t>
            </a:r>
          </a:p>
          <a:p>
            <a:r>
              <a:rPr lang="en-US" sz="1800" dirty="0"/>
              <a:t>Classification by K-means, </a:t>
            </a:r>
            <a:r>
              <a:rPr lang="en-US" sz="1800" dirty="0" err="1"/>
              <a:t>SVM</a:t>
            </a:r>
            <a:r>
              <a:rPr lang="en-US" sz="1800" dirty="0"/>
              <a:t> classifiers. </a:t>
            </a:r>
          </a:p>
        </p:txBody>
      </p:sp>
    </p:spTree>
    <p:extLst>
      <p:ext uri="{BB962C8B-B14F-4D97-AF65-F5344CB8AC3E}">
        <p14:creationId xmlns:p14="http://schemas.microsoft.com/office/powerpoint/2010/main" val="348086093"/>
      </p:ext>
    </p:extLst>
  </p:cSld>
  <p:clrMapOvr>
    <a:masterClrMapping/>
  </p:clrMapOvr>
</p:sld>
</file>

<file path=ppt/theme/theme1.xml><?xml version="1.0" encoding="utf-8"?>
<a:theme xmlns:a="http://schemas.openxmlformats.org/drawingml/2006/main" name="CIS-Lecture">
  <a:themeElements>
    <a:clrScheme name="CIS-Lectur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IS-Lec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defRPr>
        </a:defPPr>
      </a:lstStyle>
    </a:lnDef>
  </a:objectDefaults>
  <a:extraClrSchemeLst>
    <a:extraClrScheme>
      <a:clrScheme name="CIS-Lectur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S-L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IS-Lectur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S-Lectur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S-Lectu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S-Lectu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IS-Lectu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CIS-Lecture</Template>
  <TotalTime>6502</TotalTime>
  <Words>1010</Words>
  <Application>Microsoft Office PowerPoint</Application>
  <PresentationFormat>On-screen Show (4:3)</PresentationFormat>
  <Paragraphs>255</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Noto Sans CJK SC Regular</vt:lpstr>
      <vt:lpstr>Times New Roman</vt:lpstr>
      <vt:lpstr>Wingdings</vt:lpstr>
      <vt:lpstr>CIS-Lecture</vt:lpstr>
      <vt:lpstr>DESIGN AND FABRICATION OF TACTILE INTERFACE FOR PALPATION</vt:lpstr>
      <vt:lpstr>Introduction</vt:lpstr>
      <vt:lpstr>Background on Breast Cancer</vt:lpstr>
      <vt:lpstr>Technology Overview</vt:lpstr>
      <vt:lpstr>Technology Overview</vt:lpstr>
      <vt:lpstr>Technology Overview</vt:lpstr>
      <vt:lpstr>Technology Overview</vt:lpstr>
      <vt:lpstr>Technology Overview</vt:lpstr>
      <vt:lpstr>Data Processing</vt:lpstr>
      <vt:lpstr>PowerPoint Presentation</vt:lpstr>
      <vt:lpstr>PowerPoint Presentation</vt:lpstr>
      <vt:lpstr>Milestones</vt:lpstr>
      <vt:lpstr>PowerPoint Presentation</vt:lpstr>
      <vt:lpstr>Management Plan</vt:lpstr>
      <vt:lpstr>Reading List</vt:lpstr>
      <vt:lpstr>Reading List</vt:lpstr>
      <vt:lpstr>Thank You !!</vt:lpstr>
    </vt:vector>
  </TitlesOfParts>
  <Company>Johns Hopkins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Possible projects (examples)</dc:title>
  <dc:creator>R. H. Taylor</dc:creator>
  <cp:lastModifiedBy>amrita krishnaraj</cp:lastModifiedBy>
  <cp:revision>105</cp:revision>
  <cp:lastPrinted>1998-01-12T19:42:20Z</cp:lastPrinted>
  <dcterms:created xsi:type="dcterms:W3CDTF">2014-01-14T11:21:36Z</dcterms:created>
  <dcterms:modified xsi:type="dcterms:W3CDTF">2018-02-22T18:21:25Z</dcterms:modified>
</cp:coreProperties>
</file>