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19456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1904">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24935-DDE5-F924-027F-966B0A71A23A}" v="25" dt="2022-05-16T04:50:41.229"/>
    <p1510:client id="{6036BA10-F784-8F33-5A74-F9E067410980}" v="89" dt="2022-05-15T23:55:11.691"/>
    <p1510:client id="{659E8F6E-9007-4585-BCEB-D02B95FC8A79}" v="115" dt="2022-05-16T15:17:11.859"/>
    <p1510:client id="{908BD0C4-7566-C3B7-C207-B785AA1AD0C2}" v="50" dt="2022-05-16T05:39:21.734"/>
    <p1510:client id="{BE00DF04-5F8F-7C45-A9B3-AA94F42080CE}" v="203" dt="2022-05-16T15:23:41.573"/>
    <p1510:client id="{D2833154-B048-589B-E7B7-5161474BF42F}" v="26" dt="2023-05-01T20:35:38.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579" y="-2918"/>
      </p:cViewPr>
      <p:guideLst>
        <p:guide orient="horz" pos="11904"/>
        <p:guide pos="6912"/>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8F7A0-12DF-3E49-BFCB-9CD7F19A3109}"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01F91-95BC-194D-94E3-50235159D9BA}" type="datetimeFigureOut">
              <a:rPr kumimoji="1" lang="ja-JP" altLang="en-US" smtClean="0"/>
              <a:t>2023/5/10</a:t>
            </a:fld>
            <a:endParaRPr kumimoji="1" lang="ja-JP" altLang="en-US"/>
          </a:p>
        </p:txBody>
      </p:sp>
      <p:sp>
        <p:nvSpPr>
          <p:cNvPr id="4" name="スライド イメージ プレースホルダー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3649F-0FEA-6E45-A0EE-A6215EDA3F2D}" type="slidenum">
              <a:rPr kumimoji="1" lang="ja-JP" altLang="en-US" smtClean="0"/>
              <a:t>‹#›</a:t>
            </a:fld>
            <a:endParaRPr kumimoji="1" lang="ja-JP" altLang="en-US"/>
          </a:p>
        </p:txBody>
      </p:sp>
    </p:spTree>
    <p:extLst>
      <p:ext uri="{BB962C8B-B14F-4D97-AF65-F5344CB8AC3E}">
        <p14:creationId xmlns:p14="http://schemas.microsoft.com/office/powerpoint/2010/main" val="1392668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a:t>Click to edit Master title style</a:t>
            </a:r>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DA5051-71E6-AC48-8432-764FC310C553}" type="slidenum">
              <a:rPr lang="en-US" altLang="x-none"/>
              <a:pPr/>
              <a:t>‹#›</a:t>
            </a:fld>
            <a:endParaRPr lang="en-US" altLang="x-none"/>
          </a:p>
        </p:txBody>
      </p:sp>
    </p:spTree>
    <p:extLst>
      <p:ext uri="{BB962C8B-B14F-4D97-AF65-F5344CB8AC3E}">
        <p14:creationId xmlns:p14="http://schemas.microsoft.com/office/powerpoint/2010/main" val="171972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30D752-F915-1841-85E2-CAA4980AEA54}" type="slidenum">
              <a:rPr lang="en-US" altLang="x-none"/>
              <a:pPr/>
              <a:t>‹#›</a:t>
            </a:fld>
            <a:endParaRPr lang="en-US" altLang="x-none"/>
          </a:p>
        </p:txBody>
      </p:sp>
    </p:spTree>
    <p:extLst>
      <p:ext uri="{BB962C8B-B14F-4D97-AF65-F5344CB8AC3E}">
        <p14:creationId xmlns:p14="http://schemas.microsoft.com/office/powerpoint/2010/main" val="208849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6875" y="2925763"/>
            <a:ext cx="4662488"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2925763"/>
            <a:ext cx="13838237"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CBFBC8-0634-9842-AFB7-1FFFB45B2867}" type="slidenum">
              <a:rPr lang="en-US" altLang="x-none"/>
              <a:pPr/>
              <a:t>‹#›</a:t>
            </a:fld>
            <a:endParaRPr lang="en-US" altLang="x-none"/>
          </a:p>
        </p:txBody>
      </p:sp>
    </p:spTree>
    <p:extLst>
      <p:ext uri="{BB962C8B-B14F-4D97-AF65-F5344CB8AC3E}">
        <p14:creationId xmlns:p14="http://schemas.microsoft.com/office/powerpoint/2010/main" val="78646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BCC830-4EE3-DA4A-8174-94B5288D7D37}" type="slidenum">
              <a:rPr lang="en-US" altLang="x-none"/>
              <a:pPr/>
              <a:t>‹#›</a:t>
            </a:fld>
            <a:endParaRPr lang="en-US" altLang="x-none"/>
          </a:p>
        </p:txBody>
      </p:sp>
    </p:spTree>
    <p:extLst>
      <p:ext uri="{BB962C8B-B14F-4D97-AF65-F5344CB8AC3E}">
        <p14:creationId xmlns:p14="http://schemas.microsoft.com/office/powerpoint/2010/main" val="42694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BEC20D-784A-C94F-8E27-228E5676EAE6}" type="slidenum">
              <a:rPr lang="en-US" altLang="x-none"/>
              <a:pPr/>
              <a:t>‹#›</a:t>
            </a:fld>
            <a:endParaRPr lang="en-US" altLang="x-none"/>
          </a:p>
        </p:txBody>
      </p:sp>
    </p:spTree>
    <p:extLst>
      <p:ext uri="{BB962C8B-B14F-4D97-AF65-F5344CB8AC3E}">
        <p14:creationId xmlns:p14="http://schemas.microsoft.com/office/powerpoint/2010/main" val="95862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9509125"/>
            <a:ext cx="925036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049000" y="9509125"/>
            <a:ext cx="925036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14FE79-3B4B-774B-8D01-15D44A8917C4}" type="slidenum">
              <a:rPr lang="en-US" altLang="x-none"/>
              <a:pPr/>
              <a:t>‹#›</a:t>
            </a:fld>
            <a:endParaRPr lang="en-US" altLang="x-none"/>
          </a:p>
        </p:txBody>
      </p:sp>
    </p:spTree>
    <p:extLst>
      <p:ext uri="{BB962C8B-B14F-4D97-AF65-F5344CB8AC3E}">
        <p14:creationId xmlns:p14="http://schemas.microsoft.com/office/powerpoint/2010/main" val="118689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D05BB4-8AC9-8B43-9B73-AD9081E34A81}" type="slidenum">
              <a:rPr lang="en-US" altLang="x-none"/>
              <a:pPr/>
              <a:t>‹#›</a:t>
            </a:fld>
            <a:endParaRPr lang="en-US" altLang="x-none"/>
          </a:p>
        </p:txBody>
      </p:sp>
    </p:spTree>
    <p:extLst>
      <p:ext uri="{BB962C8B-B14F-4D97-AF65-F5344CB8AC3E}">
        <p14:creationId xmlns:p14="http://schemas.microsoft.com/office/powerpoint/2010/main" val="17745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6DD39C-54E2-7C48-AEB7-D88E1ECA55F6}" type="slidenum">
              <a:rPr lang="en-US" altLang="x-none"/>
              <a:pPr/>
              <a:t>‹#›</a:t>
            </a:fld>
            <a:endParaRPr lang="en-US" altLang="x-none"/>
          </a:p>
        </p:txBody>
      </p:sp>
    </p:spTree>
    <p:extLst>
      <p:ext uri="{BB962C8B-B14F-4D97-AF65-F5344CB8AC3E}">
        <p14:creationId xmlns:p14="http://schemas.microsoft.com/office/powerpoint/2010/main" val="18306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7BA9B60-41A3-D64C-B156-8E0307DC657A}" type="slidenum">
              <a:rPr lang="en-US" altLang="x-none"/>
              <a:pPr/>
              <a:t>‹#›</a:t>
            </a:fld>
            <a:endParaRPr lang="en-US" altLang="x-none"/>
          </a:p>
        </p:txBody>
      </p:sp>
    </p:spTree>
    <p:extLst>
      <p:ext uri="{BB962C8B-B14F-4D97-AF65-F5344CB8AC3E}">
        <p14:creationId xmlns:p14="http://schemas.microsoft.com/office/powerpoint/2010/main" val="14658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D21AE0-8CF7-B84F-BF77-FA267E0E82DF}" type="slidenum">
              <a:rPr lang="en-US" altLang="x-none"/>
              <a:pPr/>
              <a:t>‹#›</a:t>
            </a:fld>
            <a:endParaRPr lang="en-US" altLang="x-none"/>
          </a:p>
        </p:txBody>
      </p:sp>
    </p:spTree>
    <p:extLst>
      <p:ext uri="{BB962C8B-B14F-4D97-AF65-F5344CB8AC3E}">
        <p14:creationId xmlns:p14="http://schemas.microsoft.com/office/powerpoint/2010/main" val="43658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191BA2-25BE-2B43-A88B-211A84DB8346}" type="slidenum">
              <a:rPr lang="en-US" altLang="x-none"/>
              <a:pPr/>
              <a:t>‹#›</a:t>
            </a:fld>
            <a:endParaRPr lang="en-US" altLang="x-none"/>
          </a:p>
        </p:txBody>
      </p:sp>
    </p:spTree>
    <p:extLst>
      <p:ext uri="{BB962C8B-B14F-4D97-AF65-F5344CB8AC3E}">
        <p14:creationId xmlns:p14="http://schemas.microsoft.com/office/powerpoint/2010/main" val="190177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238" y="2925763"/>
            <a:ext cx="18653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13502" tIns="156751" rIns="313502" bIns="15675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46238" y="9509125"/>
            <a:ext cx="1865312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13502" tIns="156751" rIns="313502" bIns="15675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646238" y="29992638"/>
            <a:ext cx="4572000"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defRPr sz="48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7497763" y="29992638"/>
            <a:ext cx="6950075"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ctr">
              <a:defRPr sz="48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15727363" y="29992638"/>
            <a:ext cx="4572000"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r">
              <a:defRPr sz="4800"/>
            </a:lvl1pPr>
          </a:lstStyle>
          <a:p>
            <a:fld id="{8780A3DD-AAD1-D84B-BAF4-2C987D84EDE6}"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j-ea"/>
          <a:cs typeface="+mj-cs"/>
        </a:defRPr>
      </a:lvl1pPr>
      <a:lvl2pPr algn="ctr" defTabSz="3135313" rtl="0" eaLnBrk="0" fontAlgn="base" hangingPunct="0">
        <a:spcBef>
          <a:spcPct val="0"/>
        </a:spcBef>
        <a:spcAft>
          <a:spcPct val="0"/>
        </a:spcAft>
        <a:defRPr sz="15100">
          <a:solidFill>
            <a:schemeClr val="tx2"/>
          </a:solidFill>
          <a:latin typeface="Times New Roman" pitchFamily="18" charset="0"/>
        </a:defRPr>
      </a:lvl2pPr>
      <a:lvl3pPr algn="ctr" defTabSz="3135313" rtl="0" eaLnBrk="0" fontAlgn="base" hangingPunct="0">
        <a:spcBef>
          <a:spcPct val="0"/>
        </a:spcBef>
        <a:spcAft>
          <a:spcPct val="0"/>
        </a:spcAft>
        <a:defRPr sz="15100">
          <a:solidFill>
            <a:schemeClr val="tx2"/>
          </a:solidFill>
          <a:latin typeface="Times New Roman" pitchFamily="18" charset="0"/>
        </a:defRPr>
      </a:lvl3pPr>
      <a:lvl4pPr algn="ctr" defTabSz="3135313" rtl="0" eaLnBrk="0" fontAlgn="base" hangingPunct="0">
        <a:spcBef>
          <a:spcPct val="0"/>
        </a:spcBef>
        <a:spcAft>
          <a:spcPct val="0"/>
        </a:spcAft>
        <a:defRPr sz="15100">
          <a:solidFill>
            <a:schemeClr val="tx2"/>
          </a:solidFill>
          <a:latin typeface="Times New Roman" pitchFamily="18" charset="0"/>
        </a:defRPr>
      </a:lvl4pPr>
      <a:lvl5pPr algn="ctr" defTabSz="3135313" rtl="0" eaLnBrk="0" fontAlgn="base" hangingPunct="0">
        <a:spcBef>
          <a:spcPct val="0"/>
        </a:spcBef>
        <a:spcAft>
          <a:spcPct val="0"/>
        </a:spcAft>
        <a:defRPr sz="15100">
          <a:solidFill>
            <a:schemeClr val="tx2"/>
          </a:solidFill>
          <a:latin typeface="Times New Roman" pitchFamily="18" charset="0"/>
        </a:defRPr>
      </a:lvl5pPr>
      <a:lvl6pPr marL="457200" algn="ctr" defTabSz="3135313" rtl="0" eaLnBrk="0" fontAlgn="base" hangingPunct="0">
        <a:spcBef>
          <a:spcPct val="0"/>
        </a:spcBef>
        <a:spcAft>
          <a:spcPct val="0"/>
        </a:spcAft>
        <a:defRPr sz="15100">
          <a:solidFill>
            <a:schemeClr val="tx2"/>
          </a:solidFill>
          <a:latin typeface="Times New Roman" pitchFamily="18" charset="0"/>
        </a:defRPr>
      </a:lvl6pPr>
      <a:lvl7pPr marL="914400" algn="ctr" defTabSz="3135313" rtl="0" eaLnBrk="0" fontAlgn="base" hangingPunct="0">
        <a:spcBef>
          <a:spcPct val="0"/>
        </a:spcBef>
        <a:spcAft>
          <a:spcPct val="0"/>
        </a:spcAft>
        <a:defRPr sz="15100">
          <a:solidFill>
            <a:schemeClr val="tx2"/>
          </a:solidFill>
          <a:latin typeface="Times New Roman" pitchFamily="18" charset="0"/>
        </a:defRPr>
      </a:lvl7pPr>
      <a:lvl8pPr marL="1371600" algn="ctr" defTabSz="3135313" rtl="0" eaLnBrk="0" fontAlgn="base" hangingPunct="0">
        <a:spcBef>
          <a:spcPct val="0"/>
        </a:spcBef>
        <a:spcAft>
          <a:spcPct val="0"/>
        </a:spcAft>
        <a:defRPr sz="15100">
          <a:solidFill>
            <a:schemeClr val="tx2"/>
          </a:solidFill>
          <a:latin typeface="Times New Roman" pitchFamily="18" charset="0"/>
        </a:defRPr>
      </a:lvl8pPr>
      <a:lvl9pPr marL="1828800" algn="ctr" defTabSz="3135313" rtl="0" eaLnBrk="0" fontAlgn="base" hangingPunct="0">
        <a:spcBef>
          <a:spcPct val="0"/>
        </a:spcBef>
        <a:spcAft>
          <a:spcPct val="0"/>
        </a:spcAft>
        <a:defRPr sz="15100">
          <a:solidFill>
            <a:schemeClr val="tx2"/>
          </a:solidFill>
          <a:latin typeface="Times New Roman" pitchFamily="18"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n-ea"/>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defRPr>
      </a:lvl2pPr>
      <a:lvl3pPr marL="3919538" indent="-784225" algn="l" defTabSz="3135313" rtl="0" eaLnBrk="0" fontAlgn="base" hangingPunct="0">
        <a:spcBef>
          <a:spcPct val="20000"/>
        </a:spcBef>
        <a:spcAft>
          <a:spcPct val="0"/>
        </a:spcAft>
        <a:buChar char="•"/>
        <a:defRPr sz="8200">
          <a:solidFill>
            <a:schemeClr val="tx1"/>
          </a:solidFill>
          <a:latin typeface="+mn-lt"/>
        </a:defRPr>
      </a:lvl3pPr>
      <a:lvl4pPr marL="5486400" indent="-784225" algn="l" defTabSz="3135313" rtl="0" eaLnBrk="0" fontAlgn="base" hangingPunct="0">
        <a:spcBef>
          <a:spcPct val="20000"/>
        </a:spcBef>
        <a:spcAft>
          <a:spcPct val="0"/>
        </a:spcAft>
        <a:buChar char="–"/>
        <a:defRPr sz="6900">
          <a:solidFill>
            <a:schemeClr val="tx1"/>
          </a:solidFill>
          <a:latin typeface="+mn-lt"/>
        </a:defRPr>
      </a:lvl4pPr>
      <a:lvl5pPr marL="7053263" indent="-782638" algn="l" defTabSz="3135313" rtl="0" eaLnBrk="0" fontAlgn="base" hangingPunct="0">
        <a:spcBef>
          <a:spcPct val="20000"/>
        </a:spcBef>
        <a:spcAft>
          <a:spcPct val="0"/>
        </a:spcAft>
        <a:buChar char="»"/>
        <a:defRPr sz="6900">
          <a:solidFill>
            <a:schemeClr val="tx1"/>
          </a:solidFill>
          <a:latin typeface="+mn-lt"/>
        </a:defRPr>
      </a:lvl5pPr>
      <a:lvl6pPr marL="7510463" indent="-782638" algn="l" defTabSz="3135313" rtl="0" eaLnBrk="0" fontAlgn="base" hangingPunct="0">
        <a:spcBef>
          <a:spcPct val="20000"/>
        </a:spcBef>
        <a:spcAft>
          <a:spcPct val="0"/>
        </a:spcAft>
        <a:buChar char="»"/>
        <a:defRPr sz="6900">
          <a:solidFill>
            <a:schemeClr val="tx1"/>
          </a:solidFill>
          <a:latin typeface="+mn-lt"/>
        </a:defRPr>
      </a:lvl6pPr>
      <a:lvl7pPr marL="7967663" indent="-782638" algn="l" defTabSz="3135313" rtl="0" eaLnBrk="0" fontAlgn="base" hangingPunct="0">
        <a:spcBef>
          <a:spcPct val="20000"/>
        </a:spcBef>
        <a:spcAft>
          <a:spcPct val="0"/>
        </a:spcAft>
        <a:buChar char="»"/>
        <a:defRPr sz="6900">
          <a:solidFill>
            <a:schemeClr val="tx1"/>
          </a:solidFill>
          <a:latin typeface="+mn-lt"/>
        </a:defRPr>
      </a:lvl7pPr>
      <a:lvl8pPr marL="8424863" indent="-782638" algn="l" defTabSz="3135313" rtl="0" eaLnBrk="0" fontAlgn="base" hangingPunct="0">
        <a:spcBef>
          <a:spcPct val="20000"/>
        </a:spcBef>
        <a:spcAft>
          <a:spcPct val="0"/>
        </a:spcAft>
        <a:buChar char="»"/>
        <a:defRPr sz="6900">
          <a:solidFill>
            <a:schemeClr val="tx1"/>
          </a:solidFill>
          <a:latin typeface="+mn-lt"/>
        </a:defRPr>
      </a:lvl8pPr>
      <a:lvl9pPr marL="8882063" indent="-782638" algn="l" defTabSz="3135313" rtl="0" eaLnBrk="0" fontAlgn="base" hangingPunct="0">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46238" y="851905"/>
            <a:ext cx="18653125" cy="4495800"/>
          </a:xfrm>
          <a:noFill/>
        </p:spPr>
        <p:txBody>
          <a:bodyPr tIns="0" anchor="t"/>
          <a:lstStyle/>
          <a:p>
            <a:r>
              <a:rPr lang="en-US" altLang="en-US" sz="6600" b="1" dirty="0"/>
              <a:t>IMPROVE THE CONTENT VALIDITY OF THE VIRTUAL-DRILLING SIMULATOR </a:t>
            </a:r>
            <a:r>
              <a:rPr lang="en-US" altLang="en-US" sz="2500" b="1" dirty="0"/>
              <a:t> </a:t>
            </a:r>
            <a:br>
              <a:rPr lang="en-US" altLang="en-US" sz="6600" b="1" dirty="0"/>
            </a:br>
            <a:r>
              <a:rPr lang="en-US" altLang="en-US" sz="3200" b="1" i="1" dirty="0"/>
              <a:t>Computer Integrated Surgery II</a:t>
            </a:r>
            <a:br>
              <a:rPr lang="en-US" altLang="en-US" sz="3200" b="1" i="1" dirty="0"/>
            </a:br>
            <a:r>
              <a:rPr lang="en-US" altLang="en-US" sz="3200" b="1" i="1" dirty="0"/>
              <a:t>Spring, 2023</a:t>
            </a:r>
            <a:br>
              <a:rPr lang="en-US" altLang="en-US" sz="3200" b="1" i="1" dirty="0"/>
            </a:br>
            <a:r>
              <a:rPr lang="en-US" altLang="en-US" sz="3200" b="1" i="1" dirty="0"/>
              <a:t>Anushruti Singh, under the auspices of Professor Peter Kazanzides,  Adnan Munawar,  Hisashi Ishida and Dr. Deepa Galaiya</a:t>
            </a:r>
            <a:br>
              <a:rPr lang="en-US" altLang="en-US" sz="3200" b="1" i="1" dirty="0"/>
            </a:br>
            <a:endParaRPr lang="en-US" altLang="en-US" sz="4800" b="1" i="1" dirty="0"/>
          </a:p>
        </p:txBody>
      </p:sp>
      <p:sp>
        <p:nvSpPr>
          <p:cNvPr id="2051" name="Text Box 4"/>
          <p:cNvSpPr txBox="1">
            <a:spLocks noChangeArrowheads="1"/>
          </p:cNvSpPr>
          <p:nvPr/>
        </p:nvSpPr>
        <p:spPr bwMode="auto">
          <a:xfrm>
            <a:off x="1404526" y="4886059"/>
            <a:ext cx="84582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288925">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dirty="0">
                <a:latin typeface="Arial" charset="0"/>
              </a:rPr>
              <a:t>Introduction</a:t>
            </a:r>
          </a:p>
          <a:p>
            <a:pPr>
              <a:buFontTx/>
              <a:buChar char="•"/>
            </a:pPr>
            <a:r>
              <a:rPr lang="en-US" altLang="en-US" sz="2800" dirty="0">
                <a:latin typeface="Arial" charset="0"/>
              </a:rPr>
              <a:t>Auditory feedback has great potential in surgical </a:t>
            </a:r>
            <a:r>
              <a:rPr lang="en-US" altLang="en-US" sz="2800" dirty="0">
                <a:latin typeface="Arial" panose="020B0604020202020204" pitchFamily="34" charset="0"/>
                <a:cs typeface="Arial" panose="020B0604020202020204" pitchFamily="34" charset="0"/>
              </a:rPr>
              <a:t>simulators that aim at training surgeons associated to the correct interpretation of anatomy of sounds (Hoffmann, Pablo Faundez et al. (2009)). </a:t>
            </a:r>
            <a:endParaRPr lang="en-US" altLang="en-US" sz="2800" dirty="0">
              <a:latin typeface="Arial" charset="0"/>
            </a:endParaRPr>
          </a:p>
          <a:p>
            <a:pPr>
              <a:buFontTx/>
              <a:buChar char="•"/>
            </a:pPr>
            <a:r>
              <a:rPr lang="en-US" altLang="en-US" sz="2800" dirty="0">
                <a:latin typeface="Arial" charset="0"/>
              </a:rPr>
              <a:t>This project involved collecting a data set with varying density phantoms and extract frequency and force information.</a:t>
            </a:r>
          </a:p>
          <a:p>
            <a:pPr>
              <a:buFontTx/>
              <a:buChar char="•"/>
            </a:pPr>
            <a:r>
              <a:rPr lang="en-US" altLang="en-US" sz="2800" dirty="0">
                <a:latin typeface="Arial" charset="0"/>
              </a:rPr>
              <a:t>The goal of this project was to improve the auditory feedback provided in FIVRS (Fully Immersive Virtual Reality System). </a:t>
            </a:r>
          </a:p>
        </p:txBody>
      </p:sp>
      <p:sp>
        <p:nvSpPr>
          <p:cNvPr id="2052" name="Text Box 5"/>
          <p:cNvSpPr txBox="1">
            <a:spLocks noChangeArrowheads="1"/>
          </p:cNvSpPr>
          <p:nvPr/>
        </p:nvSpPr>
        <p:spPr bwMode="auto">
          <a:xfrm>
            <a:off x="11883805" y="4886059"/>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dirty="0">
                <a:latin typeface="Arial" charset="0"/>
              </a:rPr>
              <a:t>Outcomes and Results</a:t>
            </a:r>
          </a:p>
        </p:txBody>
      </p:sp>
      <p:sp>
        <p:nvSpPr>
          <p:cNvPr id="2053" name="Text Box 6"/>
          <p:cNvSpPr txBox="1">
            <a:spLocks noChangeArrowheads="1"/>
          </p:cNvSpPr>
          <p:nvPr/>
        </p:nvSpPr>
        <p:spPr bwMode="auto">
          <a:xfrm>
            <a:off x="1339974" y="10812370"/>
            <a:ext cx="92583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dirty="0">
                <a:latin typeface="Arial" charset="0"/>
              </a:rPr>
              <a:t>The Problem</a:t>
            </a:r>
          </a:p>
          <a:p>
            <a:pPr>
              <a:spcBef>
                <a:spcPct val="50000"/>
              </a:spcBef>
              <a:buFontTx/>
              <a:buChar char="•"/>
            </a:pPr>
            <a:r>
              <a:rPr lang="en-US" altLang="en-US" sz="2800" dirty="0">
                <a:latin typeface="Arial" panose="020B0604020202020204" pitchFamily="34" charset="0"/>
                <a:cs typeface="Arial" panose="020B0604020202020204" pitchFamily="34" charset="0"/>
              </a:rPr>
              <a:t>Validating the existing audio feedback in FIVRS allows us to improve and test the accuracy of the current implementation. </a:t>
            </a:r>
            <a:endParaRPr lang="en-IN" sz="2800" dirty="0">
              <a:latin typeface="Arial" panose="020B0604020202020204" pitchFamily="34" charset="0"/>
              <a:cs typeface="Arial" panose="020B0604020202020204" pitchFamily="34" charset="0"/>
            </a:endParaRPr>
          </a:p>
        </p:txBody>
      </p:sp>
      <p:pic>
        <p:nvPicPr>
          <p:cNvPr id="205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1600" y="30708600"/>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5"/>
          <p:cNvSpPr txBox="1">
            <a:spLocks noChangeArrowheads="1"/>
          </p:cNvSpPr>
          <p:nvPr/>
        </p:nvSpPr>
        <p:spPr bwMode="auto">
          <a:xfrm>
            <a:off x="10972800" y="31318200"/>
            <a:ext cx="944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1800">
                <a:latin typeface="Arial" charset="0"/>
              </a:rPr>
              <a:t>Engineering Research Center for Computer Integrated Surgical Systems and Technology</a:t>
            </a:r>
          </a:p>
        </p:txBody>
      </p:sp>
      <p:sp>
        <p:nvSpPr>
          <p:cNvPr id="2057" name="Rectangle 23"/>
          <p:cNvSpPr>
            <a:spLocks noChangeArrowheads="1"/>
          </p:cNvSpPr>
          <p:nvPr/>
        </p:nvSpPr>
        <p:spPr bwMode="auto">
          <a:xfrm>
            <a:off x="9625013" y="15235238"/>
            <a:ext cx="21945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58" name="Text Box 27"/>
          <p:cNvSpPr txBox="1">
            <a:spLocks noChangeArrowheads="1"/>
          </p:cNvSpPr>
          <p:nvPr/>
        </p:nvSpPr>
        <p:spPr bwMode="auto">
          <a:xfrm>
            <a:off x="1070819" y="17100096"/>
            <a:ext cx="92583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dirty="0">
                <a:latin typeface="Arial" charset="0"/>
              </a:rPr>
              <a:t>The Solution</a:t>
            </a:r>
          </a:p>
          <a:p>
            <a:pPr>
              <a:buFontTx/>
              <a:buChar char="•"/>
            </a:pPr>
            <a:r>
              <a:rPr lang="en-US" altLang="en-US" sz="2800" dirty="0">
                <a:latin typeface="Arial" charset="0"/>
              </a:rPr>
              <a:t>Three phantoms were used during data collection. Modeling of the collected data was performed to study the relations between density of the phantom, force applied during drilling and frequency of the drill audio.</a:t>
            </a:r>
          </a:p>
        </p:txBody>
      </p:sp>
      <p:sp>
        <p:nvSpPr>
          <p:cNvPr id="2061" name="Text Box 31"/>
          <p:cNvSpPr txBox="1">
            <a:spLocks noChangeArrowheads="1"/>
          </p:cNvSpPr>
          <p:nvPr/>
        </p:nvSpPr>
        <p:spPr bwMode="auto">
          <a:xfrm>
            <a:off x="11602166" y="28737577"/>
            <a:ext cx="92583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spcBef>
                <a:spcPct val="50000"/>
              </a:spcBef>
            </a:pPr>
            <a:r>
              <a:rPr lang="en-US" altLang="en-US" sz="3600" b="1" dirty="0">
                <a:latin typeface="Arial" charset="0"/>
              </a:rPr>
              <a:t>Support by and Acknowledgements</a:t>
            </a:r>
            <a:r>
              <a:rPr lang="en-US" altLang="en-US" sz="2800" dirty="0">
                <a:latin typeface="Arial" charset="0"/>
              </a:rPr>
              <a:t> </a:t>
            </a:r>
          </a:p>
          <a:p>
            <a:pPr>
              <a:spcBef>
                <a:spcPct val="50000"/>
              </a:spcBef>
              <a:buFontTx/>
              <a:buChar char="•"/>
            </a:pPr>
            <a:r>
              <a:rPr lang="en-US" altLang="en-US" sz="2800" dirty="0">
                <a:latin typeface="Arial" charset="0"/>
              </a:rPr>
              <a:t>Thank you to all my mentors for providing consistent and continuous support during the duration of this project. </a:t>
            </a:r>
          </a:p>
        </p:txBody>
      </p:sp>
      <p:sp>
        <p:nvSpPr>
          <p:cNvPr id="2062" name="Text Box 39"/>
          <p:cNvSpPr txBox="1">
            <a:spLocks noChangeArrowheads="1"/>
          </p:cNvSpPr>
          <p:nvPr/>
        </p:nvSpPr>
        <p:spPr bwMode="auto">
          <a:xfrm>
            <a:off x="11506589" y="25673239"/>
            <a:ext cx="92583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dirty="0">
                <a:latin typeface="Arial" charset="0"/>
              </a:rPr>
              <a:t>Lessons Learned</a:t>
            </a:r>
          </a:p>
          <a:p>
            <a:pPr>
              <a:spcBef>
                <a:spcPct val="50000"/>
              </a:spcBef>
              <a:buFontTx/>
              <a:buChar char="•"/>
            </a:pPr>
            <a:r>
              <a:rPr lang="en-US" altLang="en-US" sz="2800" dirty="0">
                <a:latin typeface="Arial" charset="0"/>
              </a:rPr>
              <a:t>Workflow of research-oriented projects</a:t>
            </a:r>
          </a:p>
          <a:p>
            <a:pPr>
              <a:spcBef>
                <a:spcPct val="50000"/>
              </a:spcBef>
              <a:buFontTx/>
              <a:buChar char="•"/>
            </a:pPr>
            <a:r>
              <a:rPr lang="en-US" altLang="en-US" sz="2800" dirty="0">
                <a:latin typeface="Arial" charset="0"/>
              </a:rPr>
              <a:t> Audio processing using Librosa, SciPy and MATLAB</a:t>
            </a:r>
          </a:p>
          <a:p>
            <a:pPr>
              <a:spcBef>
                <a:spcPct val="50000"/>
              </a:spcBef>
              <a:buFontTx/>
              <a:buChar char="•"/>
            </a:pPr>
            <a:r>
              <a:rPr lang="en-US" altLang="en-US" sz="2800" dirty="0">
                <a:latin typeface="Arial" charset="0"/>
              </a:rPr>
              <a:t>Force collection and extraction using ROS</a:t>
            </a:r>
          </a:p>
        </p:txBody>
      </p:sp>
      <p:sp>
        <p:nvSpPr>
          <p:cNvPr id="2063" name="Text Box 5"/>
          <p:cNvSpPr txBox="1">
            <a:spLocks noChangeArrowheads="1"/>
          </p:cNvSpPr>
          <p:nvPr/>
        </p:nvSpPr>
        <p:spPr bwMode="auto">
          <a:xfrm>
            <a:off x="11506589" y="23461948"/>
            <a:ext cx="856756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dirty="0">
                <a:latin typeface="Arial" charset="0"/>
              </a:rPr>
              <a:t>Future Work</a:t>
            </a:r>
            <a:r>
              <a:rPr lang="en-US" altLang="en-US" sz="2800" dirty="0">
                <a:latin typeface="Arial" charset="0"/>
              </a:rPr>
              <a:t>  </a:t>
            </a:r>
          </a:p>
          <a:p>
            <a:pPr>
              <a:buFontTx/>
              <a:buChar char="•"/>
            </a:pPr>
            <a:r>
              <a:rPr lang="en-US" altLang="en-US" sz="2800" dirty="0">
                <a:latin typeface="Arial" charset="0"/>
              </a:rPr>
              <a:t>Mathematically relation and implementation of these relations into the FIVRS.</a:t>
            </a:r>
          </a:p>
        </p:txBody>
      </p:sp>
      <p:pic>
        <p:nvPicPr>
          <p:cNvPr id="2" name="Picture 2" descr="A picture containing text, sign&#10;&#10;Description automatically generated">
            <a:extLst>
              <a:ext uri="{FF2B5EF4-FFF2-40B4-BE49-F238E27FC236}">
                <a16:creationId xmlns:a16="http://schemas.microsoft.com/office/drawing/2014/main" id="{FC492A4C-C08A-D267-97B4-61CF383C41C0}"/>
              </a:ext>
            </a:extLst>
          </p:cNvPr>
          <p:cNvPicPr>
            <a:picLocks noChangeAspect="1"/>
          </p:cNvPicPr>
          <p:nvPr/>
        </p:nvPicPr>
        <p:blipFill>
          <a:blip r:embed="rId3"/>
          <a:stretch>
            <a:fillRect/>
          </a:stretch>
        </p:blipFill>
        <p:spPr>
          <a:xfrm>
            <a:off x="243556" y="30701127"/>
            <a:ext cx="4691641" cy="1511883"/>
          </a:xfrm>
          <a:prstGeom prst="rect">
            <a:avLst/>
          </a:prstGeom>
        </p:spPr>
      </p:pic>
      <p:pic>
        <p:nvPicPr>
          <p:cNvPr id="3" name="Picture 3" descr="Text&#10;&#10;Description automatically generated">
            <a:extLst>
              <a:ext uri="{FF2B5EF4-FFF2-40B4-BE49-F238E27FC236}">
                <a16:creationId xmlns:a16="http://schemas.microsoft.com/office/drawing/2014/main" id="{13B9DAD6-362D-DC19-D088-5B823B61E118}"/>
              </a:ext>
            </a:extLst>
          </p:cNvPr>
          <p:cNvPicPr>
            <a:picLocks noChangeAspect="1"/>
          </p:cNvPicPr>
          <p:nvPr/>
        </p:nvPicPr>
        <p:blipFill>
          <a:blip r:embed="rId4"/>
          <a:stretch>
            <a:fillRect/>
          </a:stretch>
        </p:blipFill>
        <p:spPr>
          <a:xfrm>
            <a:off x="5499218" y="30892013"/>
            <a:ext cx="4819829" cy="1481023"/>
          </a:xfrm>
          <a:prstGeom prst="rect">
            <a:avLst/>
          </a:prstGeom>
        </p:spPr>
      </p:pic>
      <p:pic>
        <p:nvPicPr>
          <p:cNvPr id="5" name="Picture 4" descr="A machine on a table&#10;&#10;Description automatically generated with low confidence">
            <a:extLst>
              <a:ext uri="{FF2B5EF4-FFF2-40B4-BE49-F238E27FC236}">
                <a16:creationId xmlns:a16="http://schemas.microsoft.com/office/drawing/2014/main" id="{DCEF57FF-1FEA-ADA6-B8A3-5ED4C6BC1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865" y="19743446"/>
            <a:ext cx="5600991" cy="3615334"/>
          </a:xfrm>
          <a:prstGeom prst="rect">
            <a:avLst/>
          </a:prstGeom>
        </p:spPr>
      </p:pic>
      <p:sp>
        <p:nvSpPr>
          <p:cNvPr id="8" name="TextBox 7">
            <a:extLst>
              <a:ext uri="{FF2B5EF4-FFF2-40B4-BE49-F238E27FC236}">
                <a16:creationId xmlns:a16="http://schemas.microsoft.com/office/drawing/2014/main" id="{0F8B9164-7207-A0F1-71E8-995D44D70A09}"/>
              </a:ext>
            </a:extLst>
          </p:cNvPr>
          <p:cNvSpPr txBox="1"/>
          <p:nvPr/>
        </p:nvSpPr>
        <p:spPr>
          <a:xfrm>
            <a:off x="3212964" y="23545808"/>
            <a:ext cx="4572508"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Figure 2: Data Collection Setup</a:t>
            </a:r>
            <a:endParaRPr lang="en-IN" sz="18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FE4CA0A9-B421-8160-6E2C-498B559F9645}"/>
              </a:ext>
            </a:extLst>
          </p:cNvPr>
          <p:cNvPicPr>
            <a:picLocks noChangeAspect="1"/>
          </p:cNvPicPr>
          <p:nvPr/>
        </p:nvPicPr>
        <p:blipFill>
          <a:blip r:embed="rId6"/>
          <a:stretch>
            <a:fillRect/>
          </a:stretch>
        </p:blipFill>
        <p:spPr>
          <a:xfrm>
            <a:off x="1964736" y="13046866"/>
            <a:ext cx="8216488" cy="3364719"/>
          </a:xfrm>
          <a:prstGeom prst="rect">
            <a:avLst/>
          </a:prstGeom>
        </p:spPr>
      </p:pic>
      <mc:AlternateContent xmlns:mc="http://schemas.openxmlformats.org/markup-compatibility/2006">
        <mc:Choice xmlns:a14="http://schemas.microsoft.com/office/drawing/2010/main" Requires="a14">
          <p:graphicFrame>
            <p:nvGraphicFramePr>
              <p:cNvPr id="16" name="Table 16">
                <a:extLst>
                  <a:ext uri="{FF2B5EF4-FFF2-40B4-BE49-F238E27FC236}">
                    <a16:creationId xmlns:a16="http://schemas.microsoft.com/office/drawing/2014/main" id="{1AD768F2-5C7B-9162-5FD6-FD424FB46907}"/>
                  </a:ext>
                </a:extLst>
              </p:cNvPr>
              <p:cNvGraphicFramePr>
                <a:graphicFrameLocks noGrp="1"/>
              </p:cNvGraphicFramePr>
              <p:nvPr>
                <p:extLst>
                  <p:ext uri="{D42A27DB-BD31-4B8C-83A1-F6EECF244321}">
                    <p14:modId xmlns:p14="http://schemas.microsoft.com/office/powerpoint/2010/main" val="2256147373"/>
                  </p:ext>
                </p:extLst>
              </p:nvPr>
            </p:nvGraphicFramePr>
            <p:xfrm>
              <a:off x="1685342" y="23950330"/>
              <a:ext cx="8567564" cy="3319968"/>
            </p:xfrm>
            <a:graphic>
              <a:graphicData uri="http://schemas.openxmlformats.org/drawingml/2006/table">
                <a:tbl>
                  <a:tblPr firstRow="1" bandRow="1">
                    <a:tableStyleId>{21E4AEA4-8DFA-4A89-87EB-49C32662AFE0}</a:tableStyleId>
                  </a:tblPr>
                  <a:tblGrid>
                    <a:gridCol w="1612742">
                      <a:extLst>
                        <a:ext uri="{9D8B030D-6E8A-4147-A177-3AD203B41FA5}">
                          <a16:colId xmlns:a16="http://schemas.microsoft.com/office/drawing/2014/main" val="4164669759"/>
                        </a:ext>
                      </a:extLst>
                    </a:gridCol>
                    <a:gridCol w="2318274">
                      <a:extLst>
                        <a:ext uri="{9D8B030D-6E8A-4147-A177-3AD203B41FA5}">
                          <a16:colId xmlns:a16="http://schemas.microsoft.com/office/drawing/2014/main" val="684232777"/>
                        </a:ext>
                      </a:extLst>
                    </a:gridCol>
                    <a:gridCol w="2318274">
                      <a:extLst>
                        <a:ext uri="{9D8B030D-6E8A-4147-A177-3AD203B41FA5}">
                          <a16:colId xmlns:a16="http://schemas.microsoft.com/office/drawing/2014/main" val="2223491291"/>
                        </a:ext>
                      </a:extLst>
                    </a:gridCol>
                    <a:gridCol w="2318274">
                      <a:extLst>
                        <a:ext uri="{9D8B030D-6E8A-4147-A177-3AD203B41FA5}">
                          <a16:colId xmlns:a16="http://schemas.microsoft.com/office/drawing/2014/main" val="2095698782"/>
                        </a:ext>
                      </a:extLst>
                    </a:gridCol>
                  </a:tblGrid>
                  <a:tr h="760178">
                    <a:tc>
                      <a:txBody>
                        <a:bodyPr/>
                        <a:lstStyle/>
                        <a:p>
                          <a:r>
                            <a:rPr lang="en-US" dirty="0">
                              <a:latin typeface="Arial" panose="020B0604020202020204" pitchFamily="34" charset="0"/>
                              <a:cs typeface="Arial" panose="020B0604020202020204" pitchFamily="34" charset="0"/>
                            </a:rPr>
                            <a:t>Parameter</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Details</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4871061"/>
                      </a:ext>
                    </a:extLst>
                  </a:tr>
                  <a:tr h="639815">
                    <a:tc>
                      <a:txBody>
                        <a:bodyPr/>
                        <a:lstStyle/>
                        <a:p>
                          <a:r>
                            <a:rPr lang="en-US" dirty="0">
                              <a:latin typeface="Arial" panose="020B0604020202020204" pitchFamily="34" charset="0"/>
                              <a:cs typeface="Arial" panose="020B0604020202020204" pitchFamily="34" charset="0"/>
                            </a:rPr>
                            <a:t>RPM of Drill</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80000 revolutions per minute</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52234"/>
                      </a:ext>
                    </a:extLst>
                  </a:tr>
                  <a:tr h="639815">
                    <a:tc>
                      <a:txBody>
                        <a:bodyPr/>
                        <a:lstStyle/>
                        <a:p>
                          <a:r>
                            <a:rPr lang="en-US" dirty="0">
                              <a:latin typeface="Arial" panose="020B0604020202020204" pitchFamily="34" charset="0"/>
                              <a:cs typeface="Arial" panose="020B0604020202020204" pitchFamily="34" charset="0"/>
                            </a:rPr>
                            <a:t>Density</a:t>
                          </a:r>
                        </a:p>
                        <a:p>
                          <a:r>
                            <a:rPr lang="en-US" dirty="0">
                              <a:latin typeface="Arial" panose="020B0604020202020204" pitchFamily="34" charset="0"/>
                              <a:cs typeface="Arial" panose="020B0604020202020204" pitchFamily="34" charset="0"/>
                            </a:rPr>
                            <a:t>(in kg/</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Phantom 1 (LL)</a:t>
                          </a:r>
                        </a:p>
                        <a:p>
                          <a:r>
                            <a:rPr lang="en-IN" dirty="0">
                              <a:latin typeface="Arial" panose="020B0604020202020204" pitchFamily="34" charset="0"/>
                              <a:cs typeface="Arial" panose="020B0604020202020204" pitchFamily="34" charset="0"/>
                            </a:rPr>
                            <a:t>1084.065</a:t>
                          </a:r>
                        </a:p>
                      </a:txBody>
                      <a:tcPr/>
                    </a:tc>
                    <a:tc>
                      <a:txBody>
                        <a:bodyPr/>
                        <a:lstStyle/>
                        <a:p>
                          <a:r>
                            <a:rPr lang="en-US" dirty="0">
                              <a:latin typeface="Arial" panose="020B0604020202020204" pitchFamily="34" charset="0"/>
                              <a:cs typeface="Arial" panose="020B0604020202020204" pitchFamily="34" charset="0"/>
                            </a:rPr>
                            <a:t>Phantom 2 (AVG)</a:t>
                          </a:r>
                        </a:p>
                        <a:p>
                          <a:r>
                            <a:rPr lang="en-US" dirty="0">
                              <a:latin typeface="Arial" panose="020B0604020202020204" pitchFamily="34" charset="0"/>
                              <a:cs typeface="Arial" panose="020B0604020202020204" pitchFamily="34" charset="0"/>
                            </a:rPr>
                            <a:t>1630.6</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Phantom 3 (UL)</a:t>
                          </a:r>
                        </a:p>
                        <a:p>
                          <a:r>
                            <a:rPr lang="en-US" dirty="0">
                              <a:latin typeface="Arial" panose="020B0604020202020204" pitchFamily="34" charset="0"/>
                              <a:cs typeface="Arial" panose="020B0604020202020204" pitchFamily="34" charset="0"/>
                            </a:rPr>
                            <a:t>2100.3</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171056"/>
                      </a:ext>
                    </a:extLst>
                  </a:tr>
                  <a:tr h="639815">
                    <a:tc>
                      <a:txBody>
                        <a:bodyPr/>
                        <a:lstStyle/>
                        <a:p>
                          <a:r>
                            <a:rPr lang="en-US" dirty="0">
                              <a:latin typeface="Arial" panose="020B0604020202020204" pitchFamily="34" charset="0"/>
                              <a:cs typeface="Arial" panose="020B0604020202020204" pitchFamily="34" charset="0"/>
                            </a:rPr>
                            <a:t>Orientation</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Kept constant as the initial orientation. Angle of the drill with the phantom surface was kept below 90 degrees.</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98957942"/>
                      </a:ext>
                    </a:extLst>
                  </a:tr>
                  <a:tr h="639815">
                    <a:tc>
                      <a:txBody>
                        <a:bodyPr/>
                        <a:lstStyle/>
                        <a:p>
                          <a:r>
                            <a:rPr lang="en-US" dirty="0">
                              <a:latin typeface="Arial" panose="020B0604020202020204" pitchFamily="34" charset="0"/>
                              <a:cs typeface="Arial" panose="020B0604020202020204" pitchFamily="34" charset="0"/>
                            </a:rPr>
                            <a:t>Motion</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Single stroke motion for every reading using the Galen robot. </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69370148"/>
                      </a:ext>
                    </a:extLst>
                  </a:tr>
                </a:tbl>
              </a:graphicData>
            </a:graphic>
          </p:graphicFrame>
        </mc:Choice>
        <mc:Fallback>
          <p:graphicFrame>
            <p:nvGraphicFramePr>
              <p:cNvPr id="16" name="Table 16">
                <a:extLst>
                  <a:ext uri="{FF2B5EF4-FFF2-40B4-BE49-F238E27FC236}">
                    <a16:creationId xmlns:a16="http://schemas.microsoft.com/office/drawing/2014/main" id="{1AD768F2-5C7B-9162-5FD6-FD424FB46907}"/>
                  </a:ext>
                </a:extLst>
              </p:cNvPr>
              <p:cNvGraphicFramePr>
                <a:graphicFrameLocks noGrp="1"/>
              </p:cNvGraphicFramePr>
              <p:nvPr>
                <p:extLst>
                  <p:ext uri="{D42A27DB-BD31-4B8C-83A1-F6EECF244321}">
                    <p14:modId xmlns:p14="http://schemas.microsoft.com/office/powerpoint/2010/main" val="2256147373"/>
                  </p:ext>
                </p:extLst>
              </p:nvPr>
            </p:nvGraphicFramePr>
            <p:xfrm>
              <a:off x="1685342" y="23950330"/>
              <a:ext cx="8567564" cy="3319968"/>
            </p:xfrm>
            <a:graphic>
              <a:graphicData uri="http://schemas.openxmlformats.org/drawingml/2006/table">
                <a:tbl>
                  <a:tblPr firstRow="1" bandRow="1">
                    <a:tableStyleId>{21E4AEA4-8DFA-4A89-87EB-49C32662AFE0}</a:tableStyleId>
                  </a:tblPr>
                  <a:tblGrid>
                    <a:gridCol w="1612742">
                      <a:extLst>
                        <a:ext uri="{9D8B030D-6E8A-4147-A177-3AD203B41FA5}">
                          <a16:colId xmlns:a16="http://schemas.microsoft.com/office/drawing/2014/main" val="4164669759"/>
                        </a:ext>
                      </a:extLst>
                    </a:gridCol>
                    <a:gridCol w="2318274">
                      <a:extLst>
                        <a:ext uri="{9D8B030D-6E8A-4147-A177-3AD203B41FA5}">
                          <a16:colId xmlns:a16="http://schemas.microsoft.com/office/drawing/2014/main" val="684232777"/>
                        </a:ext>
                      </a:extLst>
                    </a:gridCol>
                    <a:gridCol w="2318274">
                      <a:extLst>
                        <a:ext uri="{9D8B030D-6E8A-4147-A177-3AD203B41FA5}">
                          <a16:colId xmlns:a16="http://schemas.microsoft.com/office/drawing/2014/main" val="2223491291"/>
                        </a:ext>
                      </a:extLst>
                    </a:gridCol>
                    <a:gridCol w="2318274">
                      <a:extLst>
                        <a:ext uri="{9D8B030D-6E8A-4147-A177-3AD203B41FA5}">
                          <a16:colId xmlns:a16="http://schemas.microsoft.com/office/drawing/2014/main" val="2095698782"/>
                        </a:ext>
                      </a:extLst>
                    </a:gridCol>
                  </a:tblGrid>
                  <a:tr h="760178">
                    <a:tc>
                      <a:txBody>
                        <a:bodyPr/>
                        <a:lstStyle/>
                        <a:p>
                          <a:r>
                            <a:rPr lang="en-US" dirty="0">
                              <a:latin typeface="Arial" panose="020B0604020202020204" pitchFamily="34" charset="0"/>
                              <a:cs typeface="Arial" panose="020B0604020202020204" pitchFamily="34" charset="0"/>
                            </a:rPr>
                            <a:t>Parameter</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Details</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4871061"/>
                      </a:ext>
                    </a:extLst>
                  </a:tr>
                  <a:tr h="639815">
                    <a:tc>
                      <a:txBody>
                        <a:bodyPr/>
                        <a:lstStyle/>
                        <a:p>
                          <a:r>
                            <a:rPr lang="en-US" dirty="0">
                              <a:latin typeface="Arial" panose="020B0604020202020204" pitchFamily="34" charset="0"/>
                              <a:cs typeface="Arial" panose="020B0604020202020204" pitchFamily="34" charset="0"/>
                            </a:rPr>
                            <a:t>RPM of Drill</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80000 revolutions per minute</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52234"/>
                      </a:ext>
                    </a:extLst>
                  </a:tr>
                  <a:tr h="640080">
                    <a:tc>
                      <a:txBody>
                        <a:bodyPr/>
                        <a:lstStyle/>
                        <a:p>
                          <a:endParaRPr lang="en-US"/>
                        </a:p>
                      </a:txBody>
                      <a:tcPr>
                        <a:blipFill>
                          <a:blip r:embed="rId7"/>
                          <a:stretch>
                            <a:fillRect l="-377" t="-221698" r="-432453" b="-200000"/>
                          </a:stretch>
                        </a:blipFill>
                      </a:tcPr>
                    </a:tc>
                    <a:tc>
                      <a:txBody>
                        <a:bodyPr/>
                        <a:lstStyle/>
                        <a:p>
                          <a:r>
                            <a:rPr lang="en-US" dirty="0">
                              <a:latin typeface="Arial" panose="020B0604020202020204" pitchFamily="34" charset="0"/>
                              <a:cs typeface="Arial" panose="020B0604020202020204" pitchFamily="34" charset="0"/>
                            </a:rPr>
                            <a:t>Phantom 1 (LL)</a:t>
                          </a:r>
                        </a:p>
                        <a:p>
                          <a:r>
                            <a:rPr lang="en-IN" dirty="0">
                              <a:latin typeface="Arial" panose="020B0604020202020204" pitchFamily="34" charset="0"/>
                              <a:cs typeface="Arial" panose="020B0604020202020204" pitchFamily="34" charset="0"/>
                            </a:rPr>
                            <a:t>1084.065</a:t>
                          </a:r>
                        </a:p>
                      </a:txBody>
                      <a:tcPr/>
                    </a:tc>
                    <a:tc>
                      <a:txBody>
                        <a:bodyPr/>
                        <a:lstStyle/>
                        <a:p>
                          <a:r>
                            <a:rPr lang="en-US" dirty="0">
                              <a:latin typeface="Arial" panose="020B0604020202020204" pitchFamily="34" charset="0"/>
                              <a:cs typeface="Arial" panose="020B0604020202020204" pitchFamily="34" charset="0"/>
                            </a:rPr>
                            <a:t>Phantom 2 (AVG)</a:t>
                          </a:r>
                        </a:p>
                        <a:p>
                          <a:r>
                            <a:rPr lang="en-US" dirty="0">
                              <a:latin typeface="Arial" panose="020B0604020202020204" pitchFamily="34" charset="0"/>
                              <a:cs typeface="Arial" panose="020B0604020202020204" pitchFamily="34" charset="0"/>
                            </a:rPr>
                            <a:t>1630.6</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Phantom 3 (UL)</a:t>
                          </a:r>
                        </a:p>
                        <a:p>
                          <a:r>
                            <a:rPr lang="en-US" dirty="0">
                              <a:latin typeface="Arial" panose="020B0604020202020204" pitchFamily="34" charset="0"/>
                              <a:cs typeface="Arial" panose="020B0604020202020204" pitchFamily="34" charset="0"/>
                            </a:rPr>
                            <a:t>2100.3</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171056"/>
                      </a:ext>
                    </a:extLst>
                  </a:tr>
                  <a:tr h="640080">
                    <a:tc>
                      <a:txBody>
                        <a:bodyPr/>
                        <a:lstStyle/>
                        <a:p>
                          <a:r>
                            <a:rPr lang="en-US" dirty="0">
                              <a:latin typeface="Arial" panose="020B0604020202020204" pitchFamily="34" charset="0"/>
                              <a:cs typeface="Arial" panose="020B0604020202020204" pitchFamily="34" charset="0"/>
                            </a:rPr>
                            <a:t>Orientation</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Kept constant as the initial orientation. Angle of the drill with the phantom surface was kept below 90 degrees.</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98957942"/>
                      </a:ext>
                    </a:extLst>
                  </a:tr>
                  <a:tr h="639815">
                    <a:tc>
                      <a:txBody>
                        <a:bodyPr/>
                        <a:lstStyle/>
                        <a:p>
                          <a:r>
                            <a:rPr lang="en-US" dirty="0">
                              <a:latin typeface="Arial" panose="020B0604020202020204" pitchFamily="34" charset="0"/>
                              <a:cs typeface="Arial" panose="020B0604020202020204" pitchFamily="34" charset="0"/>
                            </a:rPr>
                            <a:t>Motion</a:t>
                          </a:r>
                          <a:endParaRPr lang="en-IN" dirty="0">
                            <a:latin typeface="Arial" panose="020B0604020202020204" pitchFamily="34" charset="0"/>
                            <a:cs typeface="Arial" panose="020B0604020202020204" pitchFamily="34" charset="0"/>
                          </a:endParaRPr>
                        </a:p>
                      </a:txBody>
                      <a:tcPr/>
                    </a:tc>
                    <a:tc gridSpan="3">
                      <a:txBody>
                        <a:bodyPr/>
                        <a:lstStyle/>
                        <a:p>
                          <a:r>
                            <a:rPr lang="en-US" dirty="0">
                              <a:latin typeface="Arial" panose="020B0604020202020204" pitchFamily="34" charset="0"/>
                              <a:cs typeface="Arial" panose="020B0604020202020204" pitchFamily="34" charset="0"/>
                            </a:rPr>
                            <a:t>Single stroke motion for every reading using the Galen robot. </a:t>
                          </a:r>
                          <a:endParaRPr lang="en-IN"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69370148"/>
                      </a:ext>
                    </a:extLst>
                  </a:tr>
                </a:tbl>
              </a:graphicData>
            </a:graphic>
          </p:graphicFrame>
        </mc:Fallback>
      </mc:AlternateContent>
      <p:sp>
        <p:nvSpPr>
          <p:cNvPr id="28" name="TextBox 27">
            <a:extLst>
              <a:ext uri="{FF2B5EF4-FFF2-40B4-BE49-F238E27FC236}">
                <a16:creationId xmlns:a16="http://schemas.microsoft.com/office/drawing/2014/main" id="{C2512925-4B03-5AFA-9680-91FB49C632BB}"/>
              </a:ext>
            </a:extLst>
          </p:cNvPr>
          <p:cNvSpPr txBox="1"/>
          <p:nvPr/>
        </p:nvSpPr>
        <p:spPr>
          <a:xfrm>
            <a:off x="12553556" y="17175021"/>
            <a:ext cx="6966298" cy="64633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Figure 3: Single-sided amplitude spectrum plots and wrench-force plots</a:t>
            </a:r>
            <a:endParaRPr lang="en-IN" sz="1800" dirty="0">
              <a:latin typeface="Arial" panose="020B0604020202020204" pitchFamily="34" charset="0"/>
              <a:cs typeface="Arial" panose="020B0604020202020204" pitchFamily="34" charset="0"/>
            </a:endParaRPr>
          </a:p>
        </p:txBody>
      </p:sp>
      <p:sp>
        <p:nvSpPr>
          <p:cNvPr id="40" name="Text Box 27">
            <a:extLst>
              <a:ext uri="{FF2B5EF4-FFF2-40B4-BE49-F238E27FC236}">
                <a16:creationId xmlns:a16="http://schemas.microsoft.com/office/drawing/2014/main" id="{BC30E8D1-782F-AE9E-749C-C36AE8CEA5E7}"/>
              </a:ext>
            </a:extLst>
          </p:cNvPr>
          <p:cNvSpPr txBox="1">
            <a:spLocks noChangeArrowheads="1"/>
          </p:cNvSpPr>
          <p:nvPr/>
        </p:nvSpPr>
        <p:spPr bwMode="auto">
          <a:xfrm>
            <a:off x="1171270" y="27859403"/>
            <a:ext cx="985630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457200" indent="-457200">
              <a:spcBef>
                <a:spcPct val="50000"/>
              </a:spcBef>
              <a:buFont typeface="Arial" panose="020B0604020202020204" pitchFamily="34" charset="0"/>
              <a:buChar char="•"/>
            </a:pPr>
            <a:r>
              <a:rPr lang="en-US" altLang="en-US" sz="2800" dirty="0">
                <a:latin typeface="Arial" charset="0"/>
              </a:rPr>
              <a:t>The files were synched using manual taps. Audio wave files were passed through a highpass filter with the cutoff frequency set at 8000 Hz. </a:t>
            </a:r>
          </a:p>
          <a:p>
            <a:pPr marL="457200" indent="-457200">
              <a:spcBef>
                <a:spcPct val="50000"/>
              </a:spcBef>
              <a:buFont typeface="Arial" panose="020B0604020202020204" pitchFamily="34" charset="0"/>
              <a:buChar char="•"/>
            </a:pPr>
            <a:r>
              <a:rPr kumimoji="0" lang="en-US" altLang="en-US" sz="2800" b="0" i="0" u="none" strike="noStrike" kern="1200" cap="none" spc="0" normalizeH="0" baseline="0" noProof="0" dirty="0">
                <a:ln>
                  <a:noFill/>
                </a:ln>
                <a:solidFill>
                  <a:srgbClr val="000000"/>
                </a:solidFill>
                <a:effectLst/>
                <a:uLnTx/>
                <a:uFillTx/>
                <a:latin typeface="Arial" charset="0"/>
                <a:ea typeface="+mn-ea"/>
                <a:cs typeface="+mn-cs"/>
              </a:rPr>
              <a:t>The offset in the resultant of the wrench-force and torque were fixed by shifting the entire data by the minimum value of the clipped data.</a:t>
            </a:r>
          </a:p>
        </p:txBody>
      </p:sp>
      <p:sp>
        <p:nvSpPr>
          <p:cNvPr id="43" name="TextBox 42">
            <a:extLst>
              <a:ext uri="{FF2B5EF4-FFF2-40B4-BE49-F238E27FC236}">
                <a16:creationId xmlns:a16="http://schemas.microsoft.com/office/drawing/2014/main" id="{31107D9E-B2E9-8373-40ED-20629DAD573C}"/>
              </a:ext>
            </a:extLst>
          </p:cNvPr>
          <p:cNvSpPr txBox="1"/>
          <p:nvPr/>
        </p:nvSpPr>
        <p:spPr>
          <a:xfrm>
            <a:off x="4370821" y="16460484"/>
            <a:ext cx="3068740" cy="461665"/>
          </a:xfrm>
          <a:prstGeom prst="rect">
            <a:avLst/>
          </a:prstGeom>
          <a:noFill/>
        </p:spPr>
        <p:txBody>
          <a:bodyPr wrap="square" rtlCol="0">
            <a:spAutoFit/>
          </a:bodyPr>
          <a:lstStyle/>
          <a:p>
            <a:pPr algn="ctr"/>
            <a:r>
              <a:rPr lang="en-US" dirty="0"/>
              <a:t>Fig 1: FIVRS Setup</a:t>
            </a:r>
            <a:endParaRPr lang="en-IN" dirty="0"/>
          </a:p>
        </p:txBody>
      </p:sp>
      <p:sp>
        <p:nvSpPr>
          <p:cNvPr id="45" name="Text Box 5">
            <a:extLst>
              <a:ext uri="{FF2B5EF4-FFF2-40B4-BE49-F238E27FC236}">
                <a16:creationId xmlns:a16="http://schemas.microsoft.com/office/drawing/2014/main" id="{357F7C21-9751-8AE6-4524-E425EEA8A759}"/>
              </a:ext>
            </a:extLst>
          </p:cNvPr>
          <p:cNvSpPr txBox="1">
            <a:spLocks noChangeArrowheads="1"/>
          </p:cNvSpPr>
          <p:nvPr/>
        </p:nvSpPr>
        <p:spPr bwMode="auto">
          <a:xfrm>
            <a:off x="11509275" y="20063152"/>
            <a:ext cx="8646956"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dirty="0">
                <a:latin typeface="Arial" charset="0"/>
              </a:rPr>
              <a:t>Issues Faced: </a:t>
            </a:r>
          </a:p>
          <a:p>
            <a:pPr>
              <a:buFontTx/>
              <a:buChar char="•"/>
            </a:pPr>
            <a:r>
              <a:rPr lang="en-US" altLang="en-US" sz="2800" dirty="0">
                <a:latin typeface="Arial" charset="0"/>
              </a:rPr>
              <a:t>Synchronization of some files couldn’t be done accurately. </a:t>
            </a:r>
          </a:p>
          <a:p>
            <a:pPr>
              <a:buFontTx/>
              <a:buChar char="•"/>
            </a:pPr>
            <a:r>
              <a:rPr lang="en-US" altLang="en-US" sz="2800" dirty="0">
                <a:latin typeface="Arial" charset="0"/>
              </a:rPr>
              <a:t>Filtering of the sound when the drill was on but not drilling couldn’t be done without loss of information.</a:t>
            </a:r>
          </a:p>
        </p:txBody>
      </p:sp>
      <p:sp>
        <p:nvSpPr>
          <p:cNvPr id="46" name="TextBox 45">
            <a:extLst>
              <a:ext uri="{FF2B5EF4-FFF2-40B4-BE49-F238E27FC236}">
                <a16:creationId xmlns:a16="http://schemas.microsoft.com/office/drawing/2014/main" id="{C9DFF3D4-7FC8-DA47-EF8C-A48492EE1070}"/>
              </a:ext>
            </a:extLst>
          </p:cNvPr>
          <p:cNvSpPr txBox="1"/>
          <p:nvPr/>
        </p:nvSpPr>
        <p:spPr>
          <a:xfrm>
            <a:off x="3390682" y="27350562"/>
            <a:ext cx="536459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Table 1: Details about the experimental procedure</a:t>
            </a:r>
            <a:endParaRPr lang="en-IN" sz="1800" dirty="0">
              <a:latin typeface="Arial" panose="020B0604020202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FD481489-86F0-5F17-4F47-E21B76EFA5E4}"/>
              </a:ext>
            </a:extLst>
          </p:cNvPr>
          <p:cNvCxnSpPr>
            <a:cxnSpLocks/>
          </p:cNvCxnSpPr>
          <p:nvPr/>
        </p:nvCxnSpPr>
        <p:spPr bwMode="auto">
          <a:xfrm flipH="1" flipV="1">
            <a:off x="2450939" y="21413925"/>
            <a:ext cx="1138432" cy="28491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9" name="Straight Arrow Connector 48">
            <a:extLst>
              <a:ext uri="{FF2B5EF4-FFF2-40B4-BE49-F238E27FC236}">
                <a16:creationId xmlns:a16="http://schemas.microsoft.com/office/drawing/2014/main" id="{FB8DD53E-1222-DB29-BD86-ABE1665BADD6}"/>
              </a:ext>
            </a:extLst>
          </p:cNvPr>
          <p:cNvCxnSpPr>
            <a:cxnSpLocks/>
          </p:cNvCxnSpPr>
          <p:nvPr/>
        </p:nvCxnSpPr>
        <p:spPr bwMode="auto">
          <a:xfrm flipH="1">
            <a:off x="2450939" y="22601015"/>
            <a:ext cx="3685776" cy="10153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614DF63A-69BA-6A0B-8752-94019AA7A8DF}"/>
              </a:ext>
            </a:extLst>
          </p:cNvPr>
          <p:cNvCxnSpPr>
            <a:cxnSpLocks/>
          </p:cNvCxnSpPr>
          <p:nvPr/>
        </p:nvCxnSpPr>
        <p:spPr bwMode="auto">
          <a:xfrm flipV="1">
            <a:off x="6757723" y="21889063"/>
            <a:ext cx="2700300" cy="46403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6" name="Straight Arrow Connector 55">
            <a:extLst>
              <a:ext uri="{FF2B5EF4-FFF2-40B4-BE49-F238E27FC236}">
                <a16:creationId xmlns:a16="http://schemas.microsoft.com/office/drawing/2014/main" id="{0E946A3F-EF82-3D3C-7EEE-7B57FD2985DB}"/>
              </a:ext>
            </a:extLst>
          </p:cNvPr>
          <p:cNvCxnSpPr>
            <a:cxnSpLocks/>
          </p:cNvCxnSpPr>
          <p:nvPr/>
        </p:nvCxnSpPr>
        <p:spPr bwMode="auto">
          <a:xfrm flipV="1">
            <a:off x="7436952" y="20586101"/>
            <a:ext cx="1661031" cy="78053"/>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60" name="TextBox 59">
            <a:extLst>
              <a:ext uri="{FF2B5EF4-FFF2-40B4-BE49-F238E27FC236}">
                <a16:creationId xmlns:a16="http://schemas.microsoft.com/office/drawing/2014/main" id="{16457CA4-D665-642D-029C-49EAFC7E2F3B}"/>
              </a:ext>
            </a:extLst>
          </p:cNvPr>
          <p:cNvSpPr txBox="1"/>
          <p:nvPr/>
        </p:nvSpPr>
        <p:spPr>
          <a:xfrm>
            <a:off x="1070819" y="21082051"/>
            <a:ext cx="1494375"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Microphone</a:t>
            </a:r>
            <a:endParaRPr lang="en-IN" sz="18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03FE116A-B647-C9C8-EA3C-01CD9B6119EB}"/>
              </a:ext>
            </a:extLst>
          </p:cNvPr>
          <p:cNvSpPr txBox="1"/>
          <p:nvPr/>
        </p:nvSpPr>
        <p:spPr>
          <a:xfrm>
            <a:off x="9154095" y="20340988"/>
            <a:ext cx="1544732"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Drill mounted on Galen</a:t>
            </a:r>
            <a:endParaRPr lang="en-IN" sz="18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2FE2835-295B-04F3-1555-758B2DE3FC52}"/>
              </a:ext>
            </a:extLst>
          </p:cNvPr>
          <p:cNvSpPr txBox="1"/>
          <p:nvPr/>
        </p:nvSpPr>
        <p:spPr>
          <a:xfrm>
            <a:off x="1297367" y="22335719"/>
            <a:ext cx="1053248" cy="646331"/>
          </a:xfrm>
          <a:prstGeom prst="rect">
            <a:avLst/>
          </a:prstGeom>
          <a:noFill/>
        </p:spPr>
        <p:txBody>
          <a:bodyPr wrap="square" rtlCol="0">
            <a:spAutoFit/>
          </a:bodyPr>
          <a:lstStyle/>
          <a:p>
            <a:r>
              <a:rPr lang="en-US" sz="1800" dirty="0">
                <a:latin typeface="Arial" panose="020B0604020202020204" pitchFamily="34" charset="0"/>
                <a:ea typeface="STKaiti" panose="020B0503020204020204" pitchFamily="2" charset="-122"/>
                <a:cs typeface="Arial" panose="020B0604020202020204" pitchFamily="34" charset="0"/>
              </a:rPr>
              <a:t>Gamma</a:t>
            </a:r>
            <a:r>
              <a:rPr lang="en-US" sz="1800" dirty="0"/>
              <a:t> </a:t>
            </a:r>
          </a:p>
          <a:p>
            <a:r>
              <a:rPr lang="en-US" sz="1800" dirty="0">
                <a:latin typeface="Arial" panose="020B0604020202020204" pitchFamily="34" charset="0"/>
                <a:cs typeface="Arial" panose="020B0604020202020204" pitchFamily="34" charset="0"/>
              </a:rPr>
              <a:t>Sensor</a:t>
            </a:r>
            <a:endParaRPr lang="en-IN" sz="18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9DD1EC2F-6298-461A-D15E-8B4F93D2DC88}"/>
              </a:ext>
            </a:extLst>
          </p:cNvPr>
          <p:cNvSpPr txBox="1"/>
          <p:nvPr/>
        </p:nvSpPr>
        <p:spPr>
          <a:xfrm>
            <a:off x="9475362" y="21704397"/>
            <a:ext cx="1223465"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Phantom</a:t>
            </a:r>
            <a:endParaRPr lang="en-IN" sz="1800" dirty="0">
              <a:latin typeface="Arial" panose="020B0604020202020204" pitchFamily="34" charset="0"/>
              <a:cs typeface="Arial" panose="020B0604020202020204" pitchFamily="34" charset="0"/>
            </a:endParaRPr>
          </a:p>
        </p:txBody>
      </p:sp>
      <p:pic>
        <p:nvPicPr>
          <p:cNvPr id="2081" name="Picture 2080" descr="A picture containing text, screenshot, plot, diagram&#10;&#10;Description automatically generated">
            <a:extLst>
              <a:ext uri="{FF2B5EF4-FFF2-40B4-BE49-F238E27FC236}">
                <a16:creationId xmlns:a16="http://schemas.microsoft.com/office/drawing/2014/main" id="{34399D90-5E43-BA57-12DA-2928215D42A4}"/>
              </a:ext>
            </a:extLst>
          </p:cNvPr>
          <p:cNvPicPr>
            <a:picLocks noChangeAspect="1"/>
          </p:cNvPicPr>
          <p:nvPr/>
        </p:nvPicPr>
        <p:blipFill rotWithShape="1">
          <a:blip r:embed="rId8">
            <a:extLst>
              <a:ext uri="{28A0092B-C50C-407E-A947-70E740481C1C}">
                <a14:useLocalDpi xmlns:a14="http://schemas.microsoft.com/office/drawing/2010/main" val="0"/>
              </a:ext>
            </a:extLst>
          </a:blip>
          <a:srcRect t="10023"/>
          <a:stretch/>
        </p:blipFill>
        <p:spPr>
          <a:xfrm>
            <a:off x="15953367" y="6210907"/>
            <a:ext cx="4697801" cy="3170200"/>
          </a:xfrm>
          <a:prstGeom prst="rect">
            <a:avLst/>
          </a:prstGeom>
        </p:spPr>
      </p:pic>
      <p:pic>
        <p:nvPicPr>
          <p:cNvPr id="2083" name="Picture 2082" descr="A picture containing text, screenshot, diagram, font&#10;&#10;Description automatically generated">
            <a:extLst>
              <a:ext uri="{FF2B5EF4-FFF2-40B4-BE49-F238E27FC236}">
                <a16:creationId xmlns:a16="http://schemas.microsoft.com/office/drawing/2014/main" id="{C4B3704C-2D21-3345-6BC1-5545BD4972C5}"/>
              </a:ext>
            </a:extLst>
          </p:cNvPr>
          <p:cNvPicPr>
            <a:picLocks noChangeAspect="1"/>
          </p:cNvPicPr>
          <p:nvPr/>
        </p:nvPicPr>
        <p:blipFill rotWithShape="1">
          <a:blip r:embed="rId9">
            <a:extLst>
              <a:ext uri="{28A0092B-C50C-407E-A947-70E740481C1C}">
                <a14:useLocalDpi xmlns:a14="http://schemas.microsoft.com/office/drawing/2010/main" val="0"/>
              </a:ext>
            </a:extLst>
          </a:blip>
          <a:srcRect t="10429"/>
          <a:stretch/>
        </p:blipFill>
        <p:spPr>
          <a:xfrm>
            <a:off x="15953367" y="13603515"/>
            <a:ext cx="4947237" cy="3323471"/>
          </a:xfrm>
          <a:prstGeom prst="rect">
            <a:avLst/>
          </a:prstGeom>
        </p:spPr>
      </p:pic>
      <p:pic>
        <p:nvPicPr>
          <p:cNvPr id="2085" name="Picture 2084" descr="A picture containing text, screenshot, diagram, plot&#10;&#10;Description automatically generated">
            <a:extLst>
              <a:ext uri="{FF2B5EF4-FFF2-40B4-BE49-F238E27FC236}">
                <a16:creationId xmlns:a16="http://schemas.microsoft.com/office/drawing/2014/main" id="{18B77642-E8A5-C728-DE60-F15F16CB06C7}"/>
              </a:ext>
            </a:extLst>
          </p:cNvPr>
          <p:cNvPicPr>
            <a:picLocks noChangeAspect="1"/>
          </p:cNvPicPr>
          <p:nvPr/>
        </p:nvPicPr>
        <p:blipFill rotWithShape="1">
          <a:blip r:embed="rId10">
            <a:extLst>
              <a:ext uri="{28A0092B-C50C-407E-A947-70E740481C1C}">
                <a14:useLocalDpi xmlns:a14="http://schemas.microsoft.com/office/drawing/2010/main" val="0"/>
              </a:ext>
            </a:extLst>
          </a:blip>
          <a:srcRect t="10096"/>
          <a:stretch/>
        </p:blipFill>
        <p:spPr>
          <a:xfrm>
            <a:off x="15953367" y="9841780"/>
            <a:ext cx="4856274" cy="3274482"/>
          </a:xfrm>
          <a:prstGeom prst="rect">
            <a:avLst/>
          </a:prstGeom>
        </p:spPr>
      </p:pic>
      <p:pic>
        <p:nvPicPr>
          <p:cNvPr id="2087" name="Picture 2086" descr="A picture containing screenshot, line, plot, diagram&#10;&#10;Description automatically generated">
            <a:extLst>
              <a:ext uri="{FF2B5EF4-FFF2-40B4-BE49-F238E27FC236}">
                <a16:creationId xmlns:a16="http://schemas.microsoft.com/office/drawing/2014/main" id="{CD727DF9-CF21-4FE4-EBF9-700F03ACE089}"/>
              </a:ext>
            </a:extLst>
          </p:cNvPr>
          <p:cNvPicPr>
            <a:picLocks noChangeAspect="1"/>
          </p:cNvPicPr>
          <p:nvPr/>
        </p:nvPicPr>
        <p:blipFill rotWithShape="1">
          <a:blip r:embed="rId11">
            <a:extLst>
              <a:ext uri="{28A0092B-C50C-407E-A947-70E740481C1C}">
                <a14:useLocalDpi xmlns:a14="http://schemas.microsoft.com/office/drawing/2010/main" val="0"/>
              </a:ext>
            </a:extLst>
          </a:blip>
          <a:srcRect l="7194" t="7318" r="7628" b="4370"/>
          <a:stretch/>
        </p:blipFill>
        <p:spPr>
          <a:xfrm>
            <a:off x="12373557" y="6084240"/>
            <a:ext cx="3268093" cy="3273755"/>
          </a:xfrm>
          <a:prstGeom prst="rect">
            <a:avLst/>
          </a:prstGeom>
        </p:spPr>
      </p:pic>
      <p:pic>
        <p:nvPicPr>
          <p:cNvPr id="2089" name="Picture 2088" descr="A picture containing diagram, screenshot, plot, line&#10;&#10;Description automatically generated">
            <a:extLst>
              <a:ext uri="{FF2B5EF4-FFF2-40B4-BE49-F238E27FC236}">
                <a16:creationId xmlns:a16="http://schemas.microsoft.com/office/drawing/2014/main" id="{B287BD44-012C-E0BC-F722-0319B2BA922D}"/>
              </a:ext>
            </a:extLst>
          </p:cNvPr>
          <p:cNvPicPr>
            <a:picLocks noChangeAspect="1"/>
          </p:cNvPicPr>
          <p:nvPr/>
        </p:nvPicPr>
        <p:blipFill rotWithShape="1">
          <a:blip r:embed="rId12">
            <a:extLst>
              <a:ext uri="{28A0092B-C50C-407E-A947-70E740481C1C}">
                <a14:useLocalDpi xmlns:a14="http://schemas.microsoft.com/office/drawing/2010/main" val="0"/>
              </a:ext>
            </a:extLst>
          </a:blip>
          <a:srcRect l="4462" t="8066" r="6360" b="3542"/>
          <a:stretch/>
        </p:blipFill>
        <p:spPr>
          <a:xfrm>
            <a:off x="12225789" y="13410037"/>
            <a:ext cx="3644673" cy="3710428"/>
          </a:xfrm>
          <a:prstGeom prst="rect">
            <a:avLst/>
          </a:prstGeom>
        </p:spPr>
      </p:pic>
      <p:pic>
        <p:nvPicPr>
          <p:cNvPr id="2091" name="Picture 2090" descr="A picture containing line, screenshot, plot, diagram&#10;&#10;Description automatically generated">
            <a:extLst>
              <a:ext uri="{FF2B5EF4-FFF2-40B4-BE49-F238E27FC236}">
                <a16:creationId xmlns:a16="http://schemas.microsoft.com/office/drawing/2014/main" id="{BCE03AEF-EEFC-4777-8D0C-7E97749ACAB1}"/>
              </a:ext>
            </a:extLst>
          </p:cNvPr>
          <p:cNvPicPr>
            <a:picLocks noChangeAspect="1"/>
          </p:cNvPicPr>
          <p:nvPr/>
        </p:nvPicPr>
        <p:blipFill rotWithShape="1">
          <a:blip r:embed="rId13">
            <a:extLst>
              <a:ext uri="{28A0092B-C50C-407E-A947-70E740481C1C}">
                <a14:useLocalDpi xmlns:a14="http://schemas.microsoft.com/office/drawing/2010/main" val="0"/>
              </a:ext>
            </a:extLst>
          </a:blip>
          <a:srcRect l="6476" t="7523" r="6941" b="5393"/>
          <a:stretch/>
        </p:blipFill>
        <p:spPr>
          <a:xfrm>
            <a:off x="12251827" y="9495869"/>
            <a:ext cx="3657920" cy="3748260"/>
          </a:xfrm>
          <a:prstGeom prst="rect">
            <a:avLst/>
          </a:prstGeom>
        </p:spPr>
      </p:pic>
      <p:sp>
        <p:nvSpPr>
          <p:cNvPr id="2093" name="Text Box 5">
            <a:extLst>
              <a:ext uri="{FF2B5EF4-FFF2-40B4-BE49-F238E27FC236}">
                <a16:creationId xmlns:a16="http://schemas.microsoft.com/office/drawing/2014/main" id="{8063B958-7EAB-D455-924D-B82EC2EB3C79}"/>
              </a:ext>
            </a:extLst>
          </p:cNvPr>
          <p:cNvSpPr txBox="1">
            <a:spLocks noChangeArrowheads="1"/>
          </p:cNvSpPr>
          <p:nvPr/>
        </p:nvSpPr>
        <p:spPr bwMode="auto">
          <a:xfrm>
            <a:off x="11509275" y="17971152"/>
            <a:ext cx="90425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buFont typeface="Arial" panose="020B0604020202020204" pitchFamily="34" charset="0"/>
              <a:buChar char="•"/>
            </a:pPr>
            <a:r>
              <a:rPr lang="en-US" altLang="en-US" sz="2800" dirty="0">
                <a:latin typeface="Arial" charset="0"/>
              </a:rPr>
              <a:t>With increase in density, mean wrench-force value increases from 0.062 N in LL  to 0.1489 N for Avg and 1.698 N in UL. We also see the amplitude increase prominently in the 8000-16000 Hz range.</a:t>
            </a:r>
          </a:p>
        </p:txBody>
      </p:sp>
      <p:sp>
        <p:nvSpPr>
          <p:cNvPr id="2094" name="TextBox 2093">
            <a:extLst>
              <a:ext uri="{FF2B5EF4-FFF2-40B4-BE49-F238E27FC236}">
                <a16:creationId xmlns:a16="http://schemas.microsoft.com/office/drawing/2014/main" id="{0B831827-6565-D126-3CF7-5158ECC5177A}"/>
              </a:ext>
            </a:extLst>
          </p:cNvPr>
          <p:cNvSpPr txBox="1"/>
          <p:nvPr/>
        </p:nvSpPr>
        <p:spPr>
          <a:xfrm rot="16200000">
            <a:off x="15880769" y="6745942"/>
            <a:ext cx="518864" cy="253916"/>
          </a:xfrm>
          <a:prstGeom prst="rect">
            <a:avLst/>
          </a:prstGeom>
          <a:noFill/>
        </p:spPr>
        <p:txBody>
          <a:bodyPr wrap="square" rtlCol="0">
            <a:spAutoFit/>
          </a:bodyPr>
          <a:lstStyle/>
          <a:p>
            <a:r>
              <a:rPr lang="en-US" sz="1050" dirty="0"/>
              <a:t>(in N)</a:t>
            </a:r>
            <a:endParaRPr lang="en-IN" sz="1050" dirty="0"/>
          </a:p>
        </p:txBody>
      </p:sp>
      <p:sp>
        <p:nvSpPr>
          <p:cNvPr id="2095" name="TextBox 2094">
            <a:extLst>
              <a:ext uri="{FF2B5EF4-FFF2-40B4-BE49-F238E27FC236}">
                <a16:creationId xmlns:a16="http://schemas.microsoft.com/office/drawing/2014/main" id="{425822E6-074D-DD50-D47D-3638008E06E9}"/>
              </a:ext>
            </a:extLst>
          </p:cNvPr>
          <p:cNvSpPr txBox="1"/>
          <p:nvPr/>
        </p:nvSpPr>
        <p:spPr>
          <a:xfrm rot="16200000">
            <a:off x="15947851" y="14078383"/>
            <a:ext cx="518864" cy="253916"/>
          </a:xfrm>
          <a:prstGeom prst="rect">
            <a:avLst/>
          </a:prstGeom>
          <a:noFill/>
        </p:spPr>
        <p:txBody>
          <a:bodyPr wrap="square" rtlCol="0">
            <a:spAutoFit/>
          </a:bodyPr>
          <a:lstStyle/>
          <a:p>
            <a:r>
              <a:rPr lang="en-US" sz="1050" dirty="0"/>
              <a:t>(in N)</a:t>
            </a:r>
            <a:endParaRPr lang="en-IN" sz="1050" dirty="0"/>
          </a:p>
        </p:txBody>
      </p:sp>
      <p:sp>
        <p:nvSpPr>
          <p:cNvPr id="2096" name="TextBox 2095">
            <a:extLst>
              <a:ext uri="{FF2B5EF4-FFF2-40B4-BE49-F238E27FC236}">
                <a16:creationId xmlns:a16="http://schemas.microsoft.com/office/drawing/2014/main" id="{949D0FD9-D605-A68A-9C72-FDD266C6B605}"/>
              </a:ext>
            </a:extLst>
          </p:cNvPr>
          <p:cNvSpPr txBox="1"/>
          <p:nvPr/>
        </p:nvSpPr>
        <p:spPr>
          <a:xfrm rot="16200000">
            <a:off x="15855374" y="10338377"/>
            <a:ext cx="566102" cy="253916"/>
          </a:xfrm>
          <a:prstGeom prst="rect">
            <a:avLst/>
          </a:prstGeom>
          <a:noFill/>
        </p:spPr>
        <p:txBody>
          <a:bodyPr wrap="square" rtlCol="0">
            <a:spAutoFit/>
          </a:bodyPr>
          <a:lstStyle/>
          <a:p>
            <a:r>
              <a:rPr lang="en-US" sz="1050" dirty="0"/>
              <a:t>(in N)</a:t>
            </a:r>
            <a:endParaRPr lang="en-IN" sz="1050" dirty="0"/>
          </a:p>
        </p:txBody>
      </p:sp>
      <p:sp>
        <p:nvSpPr>
          <p:cNvPr id="2097" name="TextBox 2096">
            <a:extLst>
              <a:ext uri="{FF2B5EF4-FFF2-40B4-BE49-F238E27FC236}">
                <a16:creationId xmlns:a16="http://schemas.microsoft.com/office/drawing/2014/main" id="{F93C2AB0-B8E7-9391-1735-281A9019E05D}"/>
              </a:ext>
            </a:extLst>
          </p:cNvPr>
          <p:cNvSpPr txBox="1"/>
          <p:nvPr/>
        </p:nvSpPr>
        <p:spPr>
          <a:xfrm>
            <a:off x="12889740" y="5620597"/>
            <a:ext cx="3121727"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Frequency Analysis</a:t>
            </a:r>
            <a:endParaRPr lang="en-IN" sz="1800" dirty="0">
              <a:latin typeface="Arial" panose="020B0604020202020204" pitchFamily="34" charset="0"/>
              <a:cs typeface="Arial" panose="020B0604020202020204" pitchFamily="34" charset="0"/>
            </a:endParaRPr>
          </a:p>
        </p:txBody>
      </p:sp>
      <p:sp>
        <p:nvSpPr>
          <p:cNvPr id="2098" name="TextBox 2097">
            <a:extLst>
              <a:ext uri="{FF2B5EF4-FFF2-40B4-BE49-F238E27FC236}">
                <a16:creationId xmlns:a16="http://schemas.microsoft.com/office/drawing/2014/main" id="{332F4E10-2A0B-9CA1-3AED-A4713ED06081}"/>
              </a:ext>
            </a:extLst>
          </p:cNvPr>
          <p:cNvSpPr txBox="1"/>
          <p:nvPr/>
        </p:nvSpPr>
        <p:spPr>
          <a:xfrm>
            <a:off x="17114135" y="5682190"/>
            <a:ext cx="2376264"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Force Analysis</a:t>
            </a:r>
            <a:endParaRPr lang="en-IN" sz="1800" dirty="0">
              <a:latin typeface="Arial" panose="020B0604020202020204" pitchFamily="34" charset="0"/>
              <a:cs typeface="Arial" panose="020B0604020202020204" pitchFamily="34" charset="0"/>
            </a:endParaRPr>
          </a:p>
        </p:txBody>
      </p:sp>
      <p:sp>
        <p:nvSpPr>
          <p:cNvPr id="2099" name="TextBox 2098">
            <a:extLst>
              <a:ext uri="{FF2B5EF4-FFF2-40B4-BE49-F238E27FC236}">
                <a16:creationId xmlns:a16="http://schemas.microsoft.com/office/drawing/2014/main" id="{3A7886EF-15F9-A073-23EF-BC7C164954E0}"/>
              </a:ext>
            </a:extLst>
          </p:cNvPr>
          <p:cNvSpPr txBox="1"/>
          <p:nvPr/>
        </p:nvSpPr>
        <p:spPr>
          <a:xfrm>
            <a:off x="11638009" y="7350417"/>
            <a:ext cx="657828"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LL</a:t>
            </a:r>
            <a:endParaRPr lang="en-IN" dirty="0">
              <a:latin typeface="Arial" panose="020B0604020202020204" pitchFamily="34" charset="0"/>
              <a:cs typeface="Arial" panose="020B0604020202020204" pitchFamily="34" charset="0"/>
            </a:endParaRPr>
          </a:p>
        </p:txBody>
      </p:sp>
      <p:sp>
        <p:nvSpPr>
          <p:cNvPr id="2100" name="TextBox 2099">
            <a:extLst>
              <a:ext uri="{FF2B5EF4-FFF2-40B4-BE49-F238E27FC236}">
                <a16:creationId xmlns:a16="http://schemas.microsoft.com/office/drawing/2014/main" id="{1CF156E0-84FA-D3C7-D1D0-6C9D5EE500A2}"/>
              </a:ext>
            </a:extLst>
          </p:cNvPr>
          <p:cNvSpPr txBox="1"/>
          <p:nvPr/>
        </p:nvSpPr>
        <p:spPr>
          <a:xfrm>
            <a:off x="11602166" y="14958120"/>
            <a:ext cx="657828"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UL</a:t>
            </a:r>
            <a:endParaRPr lang="en-IN" dirty="0">
              <a:latin typeface="Arial" panose="020B0604020202020204" pitchFamily="34" charset="0"/>
              <a:cs typeface="Arial" panose="020B0604020202020204" pitchFamily="34" charset="0"/>
            </a:endParaRPr>
          </a:p>
        </p:txBody>
      </p:sp>
      <p:sp>
        <p:nvSpPr>
          <p:cNvPr id="2101" name="TextBox 2100">
            <a:extLst>
              <a:ext uri="{FF2B5EF4-FFF2-40B4-BE49-F238E27FC236}">
                <a16:creationId xmlns:a16="http://schemas.microsoft.com/office/drawing/2014/main" id="{F6F21034-7D56-8603-F9E6-8F75E7380797}"/>
              </a:ext>
            </a:extLst>
          </p:cNvPr>
          <p:cNvSpPr txBox="1"/>
          <p:nvPr/>
        </p:nvSpPr>
        <p:spPr>
          <a:xfrm>
            <a:off x="11602166" y="11053749"/>
            <a:ext cx="729514"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Avg</a:t>
            </a:r>
            <a:endParaRPr lang="en-IN"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C:\WINNT\Profiles\vaughn\Application Data\Microsoft\Templates\Blank Presentation.pot</Template>
  <TotalTime>801</TotalTime>
  <Words>489</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游ゴシック</vt:lpstr>
      <vt:lpstr>Arial</vt:lpstr>
      <vt:lpstr>Cambria Math</vt:lpstr>
      <vt:lpstr>Times New Roman</vt:lpstr>
      <vt:lpstr>Blank Presentation</vt:lpstr>
      <vt:lpstr>IMPROVE THE CONTENT VALIDITY OF THE VIRTUAL-DRILLING SIMULATOR   Computer Integrated Surgery II Spring, 2023 Anushruti Singh, under the auspices of Professor Peter Kazanzides,  Adnan Munawar,  Hisashi Ishida and Dr. Deepa Galaiya </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Poster-Template-Large-JLP</dc:title>
  <dc:subject>Poster Template for ERC Site Visit 2001</dc:subject>
  <dc:creator>J.L. Prince</dc:creator>
  <cp:lastModifiedBy>Anushruti Singh</cp:lastModifiedBy>
  <cp:revision>19</cp:revision>
  <dcterms:created xsi:type="dcterms:W3CDTF">2000-06-11T17:47:40Z</dcterms:created>
  <dcterms:modified xsi:type="dcterms:W3CDTF">2023-05-10T22:43:11Z</dcterms:modified>
</cp:coreProperties>
</file>