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handoutMasterIdLst>
    <p:handoutMasterId r:id="rId4"/>
  </p:handoutMasterIdLst>
  <p:sldIdLst>
    <p:sldId id="275" r:id="rId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 charset="0"/>
        <a:ea typeface="+mn-ea"/>
        <a:cs typeface="+mn-cs"/>
      </a:defRPr>
    </a:lvl1pPr>
    <a:lvl2pPr marL="457200" algn="l" rtl="0" eaLnBrk="0" fontAlgn="base" hangingPunct="0">
      <a:spcBef>
        <a:spcPct val="0"/>
      </a:spcBef>
      <a:spcAft>
        <a:spcPct val="0"/>
      </a:spcAft>
      <a:defRPr sz="2400" kern="1200">
        <a:solidFill>
          <a:schemeClr val="tx1"/>
        </a:solidFill>
        <a:latin typeface="Arial" pitchFamily="1" charset="0"/>
        <a:ea typeface="+mn-ea"/>
        <a:cs typeface="+mn-cs"/>
      </a:defRPr>
    </a:lvl2pPr>
    <a:lvl3pPr marL="914400" algn="l" rtl="0" eaLnBrk="0" fontAlgn="base" hangingPunct="0">
      <a:spcBef>
        <a:spcPct val="0"/>
      </a:spcBef>
      <a:spcAft>
        <a:spcPct val="0"/>
      </a:spcAft>
      <a:defRPr sz="2400" kern="1200">
        <a:solidFill>
          <a:schemeClr val="tx1"/>
        </a:solidFill>
        <a:latin typeface="Arial" pitchFamily="1" charset="0"/>
        <a:ea typeface="+mn-ea"/>
        <a:cs typeface="+mn-cs"/>
      </a:defRPr>
    </a:lvl3pPr>
    <a:lvl4pPr marL="1371600" algn="l" rtl="0" eaLnBrk="0" fontAlgn="base" hangingPunct="0">
      <a:spcBef>
        <a:spcPct val="0"/>
      </a:spcBef>
      <a:spcAft>
        <a:spcPct val="0"/>
      </a:spcAft>
      <a:defRPr sz="2400" kern="1200">
        <a:solidFill>
          <a:schemeClr val="tx1"/>
        </a:solidFill>
        <a:latin typeface="Arial" pitchFamily="1" charset="0"/>
        <a:ea typeface="+mn-ea"/>
        <a:cs typeface="+mn-cs"/>
      </a:defRPr>
    </a:lvl4pPr>
    <a:lvl5pPr marL="1828800" algn="l" rtl="0" eaLnBrk="0" fontAlgn="base" hangingPunct="0">
      <a:spcBef>
        <a:spcPct val="0"/>
      </a:spcBef>
      <a:spcAft>
        <a:spcPct val="0"/>
      </a:spcAft>
      <a:defRPr sz="2400" kern="1200">
        <a:solidFill>
          <a:schemeClr val="tx1"/>
        </a:solidFill>
        <a:latin typeface="Arial" pitchFamily="1" charset="0"/>
        <a:ea typeface="+mn-ea"/>
        <a:cs typeface="+mn-cs"/>
      </a:defRPr>
    </a:lvl5pPr>
    <a:lvl6pPr marL="2286000" algn="l" defTabSz="457200" rtl="0" eaLnBrk="1" latinLnBrk="0" hangingPunct="1">
      <a:defRPr sz="2400" kern="1200">
        <a:solidFill>
          <a:schemeClr val="tx1"/>
        </a:solidFill>
        <a:latin typeface="Arial" pitchFamily="1" charset="0"/>
        <a:ea typeface="+mn-ea"/>
        <a:cs typeface="+mn-cs"/>
      </a:defRPr>
    </a:lvl6pPr>
    <a:lvl7pPr marL="2743200" algn="l" defTabSz="457200" rtl="0" eaLnBrk="1" latinLnBrk="0" hangingPunct="1">
      <a:defRPr sz="2400" kern="1200">
        <a:solidFill>
          <a:schemeClr val="tx1"/>
        </a:solidFill>
        <a:latin typeface="Arial" pitchFamily="1" charset="0"/>
        <a:ea typeface="+mn-ea"/>
        <a:cs typeface="+mn-cs"/>
      </a:defRPr>
    </a:lvl7pPr>
    <a:lvl8pPr marL="3200400" algn="l" defTabSz="457200" rtl="0" eaLnBrk="1" latinLnBrk="0" hangingPunct="1">
      <a:defRPr sz="2400" kern="1200">
        <a:solidFill>
          <a:schemeClr val="tx1"/>
        </a:solidFill>
        <a:latin typeface="Arial" pitchFamily="1" charset="0"/>
        <a:ea typeface="+mn-ea"/>
        <a:cs typeface="+mn-cs"/>
      </a:defRPr>
    </a:lvl8pPr>
    <a:lvl9pPr marL="3657600" algn="l" defTabSz="457200" rtl="0" eaLnBrk="1" latinLnBrk="0" hangingPunct="1">
      <a:defRPr sz="2400" kern="1200">
        <a:solidFill>
          <a:schemeClr val="tx1"/>
        </a:solidFill>
        <a:latin typeface="Arial"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B4FD"/>
    <a:srgbClr val="CCCCFF"/>
    <a:srgbClr val="9999FF"/>
    <a:srgbClr val="FFCCCC"/>
    <a:srgbClr val="99CC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82" d="100"/>
          <a:sy n="82" d="100"/>
        </p:scale>
        <p:origin x="1478"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512CACE-AF88-ED49-8F85-D65AFFF2FC0A}" type="slidenum">
              <a:rPr lang="en-US"/>
              <a:pPr>
                <a:defRPr/>
              </a:pPr>
              <a:t>‹#›</a:t>
            </a:fld>
            <a:endParaRPr lang="en-US"/>
          </a:p>
        </p:txBody>
      </p:sp>
    </p:spTree>
    <p:extLst>
      <p:ext uri="{BB962C8B-B14F-4D97-AF65-F5344CB8AC3E}">
        <p14:creationId xmlns:p14="http://schemas.microsoft.com/office/powerpoint/2010/main" val="4007241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07" charset="0"/>
              </a:defRPr>
            </a:lvl1pPr>
          </a:lstStyle>
          <a:p>
            <a:pPr>
              <a:defRPr/>
            </a:pPr>
            <a:endParaRPr lang="en-US"/>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07" charset="0"/>
              </a:defRPr>
            </a:lvl1pPr>
          </a:lstStyle>
          <a:p>
            <a:pPr>
              <a:defRPr/>
            </a:pPr>
            <a:endParaRPr lang="en-US"/>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07" charset="0"/>
              </a:defRPr>
            </a:lvl1pPr>
          </a:lstStyle>
          <a:p>
            <a:pPr>
              <a:defRPr/>
            </a:pPr>
            <a:fld id="{6F6788FD-083D-3B4A-BCEA-C6203DCA5662}" type="slidenum">
              <a:rPr lang="en-US"/>
              <a:pPr>
                <a:defRPr/>
              </a:pPr>
              <a:t>‹#›</a:t>
            </a:fld>
            <a:endParaRPr lang="en-US"/>
          </a:p>
        </p:txBody>
      </p:sp>
    </p:spTree>
    <p:extLst>
      <p:ext uri="{BB962C8B-B14F-4D97-AF65-F5344CB8AC3E}">
        <p14:creationId xmlns:p14="http://schemas.microsoft.com/office/powerpoint/2010/main" val="40106238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14400"/>
            <a:ext cx="38100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914400"/>
            <a:ext cx="77724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28" name="Group 12"/>
          <p:cNvGrpSpPr>
            <a:grpSpLocks/>
          </p:cNvGrpSpPr>
          <p:nvPr/>
        </p:nvGrpSpPr>
        <p:grpSpPr bwMode="auto">
          <a:xfrm>
            <a:off x="3302000" y="6477000"/>
            <a:ext cx="5842000" cy="381000"/>
            <a:chOff x="2080" y="4080"/>
            <a:chExt cx="3680" cy="240"/>
          </a:xfrm>
        </p:grpSpPr>
        <p:pic>
          <p:nvPicPr>
            <p:cNvPr id="1030" name="Picture 13" descr="ERCLogoSmallColor"/>
            <p:cNvPicPr>
              <a:picLocks noChangeAspect="1" noChangeArrowheads="1"/>
            </p:cNvPicPr>
            <p:nvPr/>
          </p:nvPicPr>
          <p:blipFill>
            <a:blip r:embed="rId13"/>
            <a:srcRect/>
            <a:stretch>
              <a:fillRect/>
            </a:stretch>
          </p:blipFill>
          <p:spPr bwMode="auto">
            <a:xfrm>
              <a:off x="5589" y="4080"/>
              <a:ext cx="171" cy="240"/>
            </a:xfrm>
            <a:prstGeom prst="rect">
              <a:avLst/>
            </a:prstGeom>
            <a:noFill/>
            <a:ln w="9525">
              <a:noFill/>
              <a:miter lim="800000"/>
              <a:headEnd/>
              <a:tailEnd/>
            </a:ln>
          </p:spPr>
        </p:pic>
        <p:sp>
          <p:nvSpPr>
            <p:cNvPr id="1038" name="Text Box 14"/>
            <p:cNvSpPr txBox="1">
              <a:spLocks noChangeArrowheads="1"/>
            </p:cNvSpPr>
            <p:nvPr/>
          </p:nvSpPr>
          <p:spPr bwMode="auto">
            <a:xfrm>
              <a:off x="2080" y="4118"/>
              <a:ext cx="3488" cy="154"/>
            </a:xfrm>
            <a:prstGeom prst="rect">
              <a:avLst/>
            </a:prstGeom>
            <a:noFill/>
            <a:ln w="9525">
              <a:noFill/>
              <a:miter lim="800000"/>
              <a:headEnd/>
              <a:tailEnd/>
            </a:ln>
            <a:effectLst/>
          </p:spPr>
          <p:txBody>
            <a:bodyPr wrap="none">
              <a:prstTxWarp prst="textNoShape">
                <a:avLst/>
              </a:prstTxWarp>
              <a:spAutoFit/>
            </a:bodyPr>
            <a:lstStyle/>
            <a:p>
              <a:pPr>
                <a:defRPr/>
              </a:pPr>
              <a:r>
                <a:rPr lang="en-US" sz="1000" b="1">
                  <a:solidFill>
                    <a:schemeClr val="bg2"/>
                  </a:solidFill>
                  <a:latin typeface="Arial" pitchFamily="-107" charset="0"/>
                </a:rPr>
                <a:t>Engineering Research Center for Computer Integrated Surgical Systems and Technology</a:t>
              </a:r>
            </a:p>
          </p:txBody>
        </p:sp>
      </p:grpSp>
      <p:sp>
        <p:nvSpPr>
          <p:cNvPr id="1040" name="Text Box 16"/>
          <p:cNvSpPr txBox="1">
            <a:spLocks noChangeArrowheads="1"/>
          </p:cNvSpPr>
          <p:nvPr/>
        </p:nvSpPr>
        <p:spPr bwMode="auto">
          <a:xfrm>
            <a:off x="0" y="6430963"/>
            <a:ext cx="3733800" cy="427037"/>
          </a:xfrm>
          <a:prstGeom prst="rect">
            <a:avLst/>
          </a:prstGeom>
          <a:noFill/>
          <a:ln w="9525">
            <a:noFill/>
            <a:miter lim="800000"/>
            <a:headEnd/>
            <a:tailEnd/>
          </a:ln>
          <a:effectLst/>
        </p:spPr>
        <p:txBody>
          <a:bodyPr>
            <a:prstTxWarp prst="textNoShape">
              <a:avLst/>
            </a:prstTxWarp>
            <a:spAutoFit/>
          </a:bodyPr>
          <a:lstStyle/>
          <a:p>
            <a:pPr marL="341313" indent="-341313">
              <a:defRPr/>
            </a:pPr>
            <a:fld id="{AC6DEC11-5E03-2848-BAEE-A26AD718E783}" type="slidenum">
              <a:rPr lang="en-US" sz="1200" b="1">
                <a:latin typeface="Arial" pitchFamily="-107" charset="0"/>
              </a:rPr>
              <a:pPr marL="341313" indent="-341313">
                <a:defRPr/>
              </a:pPr>
              <a:t>‹#›</a:t>
            </a:fld>
            <a:r>
              <a:rPr lang="en-US" sz="1200" b="1" dirty="0">
                <a:latin typeface="Arial" pitchFamily="-107" charset="0"/>
              </a:rPr>
              <a:t>	</a:t>
            </a:r>
            <a:r>
              <a:rPr lang="en-US" sz="1000" dirty="0">
                <a:latin typeface="Times New Roman" pitchFamily="-107" charset="0"/>
              </a:rPr>
              <a:t>600.446/646 CIS2 Spring 2017</a:t>
            </a:r>
          </a:p>
          <a:p>
            <a:pPr marL="341313" indent="-341313">
              <a:defRPr/>
            </a:pPr>
            <a:r>
              <a:rPr lang="en-US" sz="1000" dirty="0">
                <a:latin typeface="Times New Roman" pitchFamily="-107" charset="0"/>
              </a:rPr>
              <a:t>	Copyright © R. H. Taylor</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800" b="1">
          <a:solidFill>
            <a:schemeClr val="tx2"/>
          </a:solidFill>
          <a:latin typeface="+mj-lt"/>
          <a:ea typeface="ＭＳ Ｐゴシック" pitchFamily="-107" charset="-128"/>
          <a:cs typeface="ＭＳ Ｐゴシック" pitchFamily="-107" charset="-128"/>
        </a:defRPr>
      </a:lvl1pPr>
      <a:lvl2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2pPr>
      <a:lvl3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3pPr>
      <a:lvl4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4pPr>
      <a:lvl5pPr algn="ctr" rtl="0" eaLnBrk="0" fontAlgn="base" hangingPunct="0">
        <a:spcBef>
          <a:spcPct val="0"/>
        </a:spcBef>
        <a:spcAft>
          <a:spcPct val="0"/>
        </a:spcAft>
        <a:defRPr sz="2800" b="1">
          <a:solidFill>
            <a:schemeClr val="tx2"/>
          </a:solidFill>
          <a:latin typeface="Arial" pitchFamily="-65" charset="0"/>
          <a:ea typeface="ＭＳ Ｐゴシック" pitchFamily="-107" charset="-128"/>
          <a:cs typeface="ＭＳ Ｐゴシック" pitchFamily="-107" charset="-128"/>
        </a:defRPr>
      </a:lvl5pPr>
      <a:lvl6pPr marL="457200" algn="ctr" rtl="0" eaLnBrk="0" fontAlgn="base" hangingPunct="0">
        <a:spcBef>
          <a:spcPct val="0"/>
        </a:spcBef>
        <a:spcAft>
          <a:spcPct val="0"/>
        </a:spcAft>
        <a:defRPr sz="2800" b="1">
          <a:solidFill>
            <a:schemeClr val="tx2"/>
          </a:solidFill>
          <a:latin typeface="Arial" pitchFamily="-65" charset="0"/>
        </a:defRPr>
      </a:lvl6pPr>
      <a:lvl7pPr marL="914400" algn="ctr" rtl="0" eaLnBrk="0" fontAlgn="base" hangingPunct="0">
        <a:spcBef>
          <a:spcPct val="0"/>
        </a:spcBef>
        <a:spcAft>
          <a:spcPct val="0"/>
        </a:spcAft>
        <a:defRPr sz="2800" b="1">
          <a:solidFill>
            <a:schemeClr val="tx2"/>
          </a:solidFill>
          <a:latin typeface="Arial" pitchFamily="-65" charset="0"/>
        </a:defRPr>
      </a:lvl7pPr>
      <a:lvl8pPr marL="1371600" algn="ctr" rtl="0" eaLnBrk="0" fontAlgn="base" hangingPunct="0">
        <a:spcBef>
          <a:spcPct val="0"/>
        </a:spcBef>
        <a:spcAft>
          <a:spcPct val="0"/>
        </a:spcAft>
        <a:defRPr sz="2800" b="1">
          <a:solidFill>
            <a:schemeClr val="tx2"/>
          </a:solidFill>
          <a:latin typeface="Arial" pitchFamily="-65" charset="0"/>
        </a:defRPr>
      </a:lvl8pPr>
      <a:lvl9pPr marL="1828800" algn="ctr" rtl="0" eaLnBrk="0" fontAlgn="base" hangingPunct="0">
        <a:spcBef>
          <a:spcPct val="0"/>
        </a:spcBef>
        <a:spcAft>
          <a:spcPct val="0"/>
        </a:spcAft>
        <a:defRPr sz="2800" b="1">
          <a:solidFill>
            <a:schemeClr val="tx2"/>
          </a:solidFill>
          <a:latin typeface="Arial" pitchFamily="-65"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ＭＳ Ｐゴシック" pitchFamily="-107" charset="-128"/>
          <a:cs typeface="ＭＳ Ｐゴシック" pitchFamily="-107" charset="-128"/>
        </a:defRPr>
      </a:lvl1pPr>
      <a:lvl2pPr marL="742950" indent="-285750" algn="l" rtl="0" eaLnBrk="0" fontAlgn="base" hangingPunct="0">
        <a:spcBef>
          <a:spcPct val="20000"/>
        </a:spcBef>
        <a:spcAft>
          <a:spcPct val="0"/>
        </a:spcAft>
        <a:buChar char="–"/>
        <a:defRPr sz="2400">
          <a:solidFill>
            <a:schemeClr val="tx1"/>
          </a:solidFill>
          <a:latin typeface="+mn-lt"/>
          <a:ea typeface="ＭＳ Ｐゴシック" pitchFamily="-65" charset="-128"/>
        </a:defRPr>
      </a:lvl2pPr>
      <a:lvl3pPr marL="10858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3pPr>
      <a:lvl4pPr marL="1428750" indent="-228600" algn="l" rtl="0" eaLnBrk="0" fontAlgn="base" hangingPunct="0">
        <a:spcBef>
          <a:spcPct val="20000"/>
        </a:spcBef>
        <a:spcAft>
          <a:spcPct val="0"/>
        </a:spcAft>
        <a:buChar char="–"/>
        <a:defRPr sz="2000">
          <a:solidFill>
            <a:schemeClr val="tx1"/>
          </a:solidFill>
          <a:latin typeface="+mn-lt"/>
          <a:ea typeface="ＭＳ Ｐゴシック" pitchFamily="-65" charset="-128"/>
        </a:defRPr>
      </a:lvl4pPr>
      <a:lvl5pPr marL="1771650" indent="-228600" algn="l" rtl="0" eaLnBrk="0" fontAlgn="base" hangingPunct="0">
        <a:spcBef>
          <a:spcPct val="20000"/>
        </a:spcBef>
        <a:spcAft>
          <a:spcPct val="0"/>
        </a:spcAft>
        <a:buChar char="»"/>
        <a:defRPr>
          <a:solidFill>
            <a:schemeClr val="tx1"/>
          </a:solidFill>
          <a:latin typeface="+mn-lt"/>
          <a:ea typeface="ＭＳ Ｐゴシック" pitchFamily="-65" charset="-128"/>
        </a:defRPr>
      </a:lvl5pPr>
      <a:lvl6pPr marL="2228850" indent="-228600" algn="l" rtl="0" eaLnBrk="0" fontAlgn="base" hangingPunct="0">
        <a:spcBef>
          <a:spcPct val="20000"/>
        </a:spcBef>
        <a:spcAft>
          <a:spcPct val="0"/>
        </a:spcAft>
        <a:buChar char="»"/>
        <a:defRPr>
          <a:solidFill>
            <a:schemeClr val="tx1"/>
          </a:solidFill>
          <a:latin typeface="+mn-lt"/>
          <a:ea typeface="ＭＳ Ｐゴシック" pitchFamily="-65" charset="-128"/>
        </a:defRPr>
      </a:lvl6pPr>
      <a:lvl7pPr marL="2686050" indent="-228600" algn="l" rtl="0" eaLnBrk="0" fontAlgn="base" hangingPunct="0">
        <a:spcBef>
          <a:spcPct val="20000"/>
        </a:spcBef>
        <a:spcAft>
          <a:spcPct val="0"/>
        </a:spcAft>
        <a:buChar char="»"/>
        <a:defRPr>
          <a:solidFill>
            <a:schemeClr val="tx1"/>
          </a:solidFill>
          <a:latin typeface="+mn-lt"/>
          <a:ea typeface="ＭＳ Ｐゴシック" pitchFamily="-65" charset="-128"/>
        </a:defRPr>
      </a:lvl7pPr>
      <a:lvl8pPr marL="3143250" indent="-228600" algn="l" rtl="0" eaLnBrk="0" fontAlgn="base" hangingPunct="0">
        <a:spcBef>
          <a:spcPct val="20000"/>
        </a:spcBef>
        <a:spcAft>
          <a:spcPct val="0"/>
        </a:spcAft>
        <a:buChar char="»"/>
        <a:defRPr>
          <a:solidFill>
            <a:schemeClr val="tx1"/>
          </a:solidFill>
          <a:latin typeface="+mn-lt"/>
          <a:ea typeface="ＭＳ Ｐゴシック" pitchFamily="-65" charset="-128"/>
        </a:defRPr>
      </a:lvl8pPr>
      <a:lvl9pPr marL="3600450" indent="-228600" algn="l" rtl="0" eaLnBrk="0" fontAlgn="base" hangingPunct="0">
        <a:spcBef>
          <a:spcPct val="20000"/>
        </a:spcBef>
        <a:spcAft>
          <a:spcPct val="0"/>
        </a:spcAft>
        <a:buChar char="»"/>
        <a:defRPr>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omar.ahmad@maxandhaley.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04800" y="228600"/>
            <a:ext cx="8610600" cy="609600"/>
          </a:xfrm>
        </p:spPr>
        <p:txBody>
          <a:bodyPr/>
          <a:lstStyle/>
          <a:p>
            <a:r>
              <a:rPr lang="en-US" sz="2000" dirty="0">
                <a:solidFill>
                  <a:srgbClr val="0000FF"/>
                </a:solidFill>
                <a:latin typeface="Verdana" pitchFamily="1" charset="0"/>
                <a:ea typeface="ＭＳ Ｐゴシック" pitchFamily="1" charset="-128"/>
                <a:cs typeface="ＭＳ Ｐゴシック" pitchFamily="1" charset="-128"/>
              </a:rPr>
              <a:t>Mobile Detection of Saccades</a:t>
            </a:r>
            <a:br>
              <a:rPr lang="en-US" sz="2000" dirty="0">
                <a:solidFill>
                  <a:srgbClr val="0000FF"/>
                </a:solidFill>
                <a:latin typeface="Verdana" pitchFamily="1" charset="0"/>
                <a:ea typeface="ＭＳ Ｐゴシック" pitchFamily="1" charset="-128"/>
                <a:cs typeface="ＭＳ Ｐゴシック" pitchFamily="1" charset="-128"/>
              </a:rPr>
            </a:br>
            <a:endParaRPr lang="en-US" sz="2000" dirty="0">
              <a:solidFill>
                <a:srgbClr val="0000FF"/>
              </a:solidFill>
              <a:latin typeface="Verdana" pitchFamily="1" charset="0"/>
              <a:ea typeface="ＭＳ Ｐゴシック" pitchFamily="1" charset="-128"/>
              <a:cs typeface="ＭＳ Ｐゴシック" pitchFamily="1" charset="-128"/>
            </a:endParaRPr>
          </a:p>
        </p:txBody>
      </p:sp>
      <p:sp>
        <p:nvSpPr>
          <p:cNvPr id="15363" name="Rectangle 3"/>
          <p:cNvSpPr>
            <a:spLocks noGrp="1" noChangeArrowheads="1"/>
          </p:cNvSpPr>
          <p:nvPr>
            <p:ph type="body" idx="1"/>
          </p:nvPr>
        </p:nvSpPr>
        <p:spPr>
          <a:xfrm>
            <a:off x="685800" y="914400"/>
            <a:ext cx="8153400" cy="5486400"/>
          </a:xfrm>
        </p:spPr>
        <p:txBody>
          <a:bodyPr/>
          <a:lstStyle/>
          <a:p>
            <a:pPr>
              <a:lnSpc>
                <a:spcPct val="90000"/>
              </a:lnSpc>
            </a:pPr>
            <a:r>
              <a:rPr lang="en-US" sz="1200" dirty="0">
                <a:latin typeface="Verdana" pitchFamily="1" charset="0"/>
                <a:ea typeface="ＭＳ Ｐゴシック" pitchFamily="1" charset="-128"/>
                <a:cs typeface="ＭＳ Ｐゴシック" pitchFamily="1" charset="-128"/>
              </a:rPr>
              <a:t>Saccadic eye movements are rapid, simultaneous movements of the eye from different fixation locations. Abnormalities in the occurrence of saccades often evidence underlying neurological conditions. We wish to be able to detect saccades using the cameras in mobile devices, and also detect an approximate pupil gaze direction. </a:t>
            </a:r>
          </a:p>
          <a:p>
            <a:pPr marL="0" indent="0">
              <a:lnSpc>
                <a:spcPct val="90000"/>
              </a:lnSpc>
              <a:buNone/>
            </a:pPr>
            <a:endParaRPr lang="en-US" sz="1200" dirty="0">
              <a:latin typeface="Verdana" pitchFamily="1" charset="0"/>
              <a:ea typeface="ＭＳ Ｐゴシック" pitchFamily="1" charset="-128"/>
              <a:cs typeface="ＭＳ Ｐゴシック" pitchFamily="1" charset="-128"/>
            </a:endParaRPr>
          </a:p>
          <a:p>
            <a:pPr>
              <a:lnSpc>
                <a:spcPct val="90000"/>
              </a:lnSpc>
            </a:pPr>
            <a:r>
              <a:rPr lang="en-US" sz="1200" dirty="0">
                <a:latin typeface="Verdana" pitchFamily="1" charset="0"/>
                <a:ea typeface="ＭＳ Ｐゴシック" pitchFamily="1" charset="-128"/>
                <a:cs typeface="ＭＳ Ｐゴシック" pitchFamily="1" charset="-128"/>
              </a:rPr>
              <a:t>Students will work with the Kata group in the department of Neurology to develop a mobile application that will ultimately provide vestibular ocular therapies for patients in outpatient and inpatient rehab clinic. Students will be responsible for developing a class in C++ on iOS that can read video from the camera (framework will be provided, and nice entry points), detect pupils, approximate gaze, and detect saccadic movements.</a:t>
            </a:r>
          </a:p>
          <a:p>
            <a:pPr marL="0" indent="0">
              <a:lnSpc>
                <a:spcPct val="90000"/>
              </a:lnSpc>
              <a:buNone/>
            </a:pPr>
            <a:endParaRPr lang="en-US" sz="1200" b="1" dirty="0">
              <a:latin typeface="Verdana" pitchFamily="1" charset="0"/>
              <a:ea typeface="ＭＳ Ｐゴシック" pitchFamily="1" charset="-128"/>
              <a:cs typeface="ＭＳ Ｐゴシック" pitchFamily="1" charset="-128"/>
            </a:endParaRPr>
          </a:p>
          <a:p>
            <a:pPr>
              <a:lnSpc>
                <a:spcPct val="90000"/>
              </a:lnSpc>
            </a:pPr>
            <a:r>
              <a:rPr lang="en-US" sz="1200" b="1" dirty="0">
                <a:latin typeface="Verdana" pitchFamily="1" charset="0"/>
                <a:ea typeface="ＭＳ Ｐゴシック" pitchFamily="1" charset="-128"/>
                <a:cs typeface="ＭＳ Ｐゴシック" pitchFamily="1" charset="-128"/>
              </a:rPr>
              <a:t>Deliverables: </a:t>
            </a:r>
          </a:p>
          <a:p>
            <a:pPr lvl="1">
              <a:lnSpc>
                <a:spcPct val="90000"/>
              </a:lnSpc>
            </a:pPr>
            <a:r>
              <a:rPr lang="en-US" sz="1200" b="1" dirty="0">
                <a:latin typeface="Verdana" pitchFamily="1" charset="0"/>
                <a:ea typeface="ＭＳ Ｐゴシック" pitchFamily="1" charset="-128"/>
                <a:cs typeface="ＭＳ Ｐゴシック" pitchFamily="1" charset="-128"/>
              </a:rPr>
              <a:t>A. minimum C++ class that can read camera (video feed) from iOS, segment and detect pupil centers, approximate gaze from an assumed head fixed location and distance, and detect saccadic movements.</a:t>
            </a:r>
          </a:p>
          <a:p>
            <a:pPr lvl="1">
              <a:lnSpc>
                <a:spcPct val="90000"/>
              </a:lnSpc>
            </a:pPr>
            <a:r>
              <a:rPr lang="en-US" sz="1200" b="1" dirty="0">
                <a:latin typeface="Verdana" pitchFamily="1" charset="0"/>
                <a:ea typeface="ＭＳ Ｐゴシック" pitchFamily="1" charset="-128"/>
                <a:cs typeface="ＭＳ Ｐゴシック" pitchFamily="1" charset="-128"/>
              </a:rPr>
              <a:t>B. medium A + image processing done in </a:t>
            </a:r>
            <a:r>
              <a:rPr lang="en-US" sz="1200" b="1" dirty="0" err="1">
                <a:latin typeface="Verdana" pitchFamily="1" charset="0"/>
                <a:ea typeface="ＭＳ Ｐゴシック" pitchFamily="1" charset="-128"/>
                <a:cs typeface="ＭＳ Ｐゴシック" pitchFamily="1" charset="-128"/>
              </a:rPr>
              <a:t>shader</a:t>
            </a:r>
            <a:r>
              <a:rPr lang="en-US" sz="1200" b="1" dirty="0">
                <a:latin typeface="Verdana" pitchFamily="1" charset="0"/>
                <a:ea typeface="ＭＳ Ｐゴシック" pitchFamily="1" charset="-128"/>
                <a:cs typeface="ＭＳ Ｐゴシック" pitchFamily="1" charset="-128"/>
              </a:rPr>
              <a:t> for speed</a:t>
            </a:r>
          </a:p>
          <a:p>
            <a:pPr lvl="1">
              <a:lnSpc>
                <a:spcPct val="90000"/>
              </a:lnSpc>
            </a:pPr>
            <a:r>
              <a:rPr lang="en-US" sz="1200" b="1" dirty="0">
                <a:latin typeface="Verdana" pitchFamily="1" charset="0"/>
                <a:ea typeface="ＭＳ Ｐゴシック" pitchFamily="1" charset="-128"/>
                <a:cs typeface="ＭＳ Ｐゴシック" pitchFamily="1" charset="-128"/>
              </a:rPr>
              <a:t>C. B + support on Android</a:t>
            </a:r>
          </a:p>
          <a:p>
            <a:pPr marL="457200" lvl="1" indent="0">
              <a:lnSpc>
                <a:spcPct val="90000"/>
              </a:lnSpc>
              <a:buNone/>
            </a:pPr>
            <a:endParaRPr lang="en-US" sz="1800" dirty="0">
              <a:latin typeface="Verdana" pitchFamily="1" charset="0"/>
            </a:endParaRPr>
          </a:p>
          <a:p>
            <a:pPr>
              <a:lnSpc>
                <a:spcPct val="90000"/>
              </a:lnSpc>
            </a:pPr>
            <a:r>
              <a:rPr lang="en-US" sz="1900" b="1" dirty="0">
                <a:latin typeface="Verdana" pitchFamily="1" charset="0"/>
                <a:ea typeface="ＭＳ Ｐゴシック" pitchFamily="1" charset="-128"/>
                <a:cs typeface="ＭＳ Ｐゴシック" pitchFamily="1" charset="-128"/>
              </a:rPr>
              <a:t>Size group: </a:t>
            </a:r>
            <a:r>
              <a:rPr lang="en-US" sz="1900" dirty="0">
                <a:latin typeface="Verdana" pitchFamily="1" charset="0"/>
                <a:ea typeface="ＭＳ Ｐゴシック" pitchFamily="1" charset="-128"/>
                <a:cs typeface="ＭＳ Ｐゴシック" pitchFamily="1" charset="-128"/>
              </a:rPr>
              <a:t>(no more </a:t>
            </a:r>
            <a:r>
              <a:rPr lang="en-US" sz="1900">
                <a:latin typeface="Verdana" pitchFamily="1" charset="0"/>
                <a:ea typeface="ＭＳ Ｐゴシック" pitchFamily="1" charset="-128"/>
                <a:cs typeface="ＭＳ Ｐゴシック" pitchFamily="1" charset="-128"/>
              </a:rPr>
              <a:t>than 2)</a:t>
            </a:r>
            <a:endParaRPr lang="en-US" sz="1800" b="1"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Skills: </a:t>
            </a:r>
            <a:r>
              <a:rPr lang="en-US" sz="1900" dirty="0">
                <a:latin typeface="Verdana" pitchFamily="1" charset="0"/>
                <a:ea typeface="ＭＳ Ｐゴシック" pitchFamily="1" charset="-128"/>
                <a:cs typeface="ＭＳ Ｐゴシック" pitchFamily="1" charset="-128"/>
              </a:rPr>
              <a:t>(C, C++, image processing, computer vision, some iOS but we will provide software framework to get started and easy access points)</a:t>
            </a:r>
            <a:endParaRPr lang="en-US" sz="1800" b="1" dirty="0">
              <a:latin typeface="Verdana" pitchFamily="1" charset="0"/>
              <a:ea typeface="ＭＳ Ｐゴシック" pitchFamily="1" charset="-128"/>
              <a:cs typeface="ＭＳ Ｐゴシック" pitchFamily="1" charset="-128"/>
            </a:endParaRPr>
          </a:p>
          <a:p>
            <a:pPr>
              <a:lnSpc>
                <a:spcPct val="90000"/>
              </a:lnSpc>
            </a:pPr>
            <a:r>
              <a:rPr lang="en-US" sz="1900" b="1" dirty="0">
                <a:latin typeface="Verdana" pitchFamily="1" charset="0"/>
                <a:ea typeface="ＭＳ Ｐゴシック" pitchFamily="1" charset="-128"/>
                <a:cs typeface="ＭＳ Ｐゴシック" pitchFamily="1" charset="-128"/>
              </a:rPr>
              <a:t>Mentors: </a:t>
            </a:r>
            <a:r>
              <a:rPr lang="en-US" sz="1900" dirty="0">
                <a:latin typeface="Verdana" pitchFamily="1" charset="0"/>
                <a:ea typeface="ＭＳ Ｐゴシック" pitchFamily="1" charset="-128"/>
                <a:cs typeface="ＭＳ Ｐゴシック" pitchFamily="1" charset="-128"/>
              </a:rPr>
              <a:t>Omar Ahmad (director Kata, Neurology), </a:t>
            </a:r>
            <a:r>
              <a:rPr lang="en-US" sz="1900" dirty="0" err="1">
                <a:latin typeface="Verdana" pitchFamily="1" charset="0"/>
                <a:ea typeface="ＭＳ Ｐゴシック" pitchFamily="1" charset="-128"/>
                <a:cs typeface="ＭＳ Ｐゴシック" pitchFamily="1" charset="-128"/>
              </a:rPr>
              <a:t>Promit</a:t>
            </a:r>
            <a:r>
              <a:rPr lang="en-US" sz="1900" dirty="0">
                <a:latin typeface="Verdana" pitchFamily="1" charset="0"/>
                <a:ea typeface="ＭＳ Ｐゴシック" pitchFamily="1" charset="-128"/>
                <a:cs typeface="ＭＳ Ｐゴシック" pitchFamily="1" charset="-128"/>
              </a:rPr>
              <a:t> Roy (Chief of Software, Kata). </a:t>
            </a:r>
            <a:r>
              <a:rPr lang="en-US" sz="1900" dirty="0">
                <a:latin typeface="Verdana" pitchFamily="1" charset="0"/>
                <a:ea typeface="ＭＳ Ｐゴシック" pitchFamily="1" charset="-128"/>
                <a:cs typeface="ＭＳ Ｐゴシック" pitchFamily="1" charset="-128"/>
                <a:hlinkClick r:id="rId2"/>
              </a:rPr>
              <a:t>omar.ahmad@maxandhaley.com</a:t>
            </a:r>
            <a:r>
              <a:rPr lang="en-US" sz="1900" dirty="0">
                <a:latin typeface="Verdana" pitchFamily="1" charset="0"/>
                <a:ea typeface="ＭＳ Ｐゴシック" pitchFamily="1" charset="-128"/>
                <a:cs typeface="ＭＳ Ｐゴシック" pitchFamily="1" charset="-128"/>
              </a:rPr>
              <a:t>, promit.roy@gmail.com</a:t>
            </a:r>
            <a:endParaRPr lang="en-US" sz="1900" dirty="0">
              <a:solidFill>
                <a:srgbClr val="0000FF"/>
              </a:solidFill>
              <a:latin typeface="Verdana" pitchFamily="1" charset="0"/>
              <a:ea typeface="ＭＳ Ｐゴシック" pitchFamily="1" charset="-128"/>
              <a:cs typeface="ＭＳ Ｐゴシック" pitchFamily="1" charset="-128"/>
            </a:endParaRPr>
          </a:p>
        </p:txBody>
      </p:sp>
    </p:spTree>
  </p:cSld>
  <p:clrMapOvr>
    <a:masterClrMapping/>
  </p:clrMapOvr>
</p:sld>
</file>

<file path=ppt/theme/theme1.xml><?xml version="1.0" encoding="utf-8"?>
<a:theme xmlns:a="http://schemas.openxmlformats.org/drawingml/2006/main" name="CIS-Lecture">
  <a:themeElements>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IS-Lectu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5" charset="0"/>
          </a:defRPr>
        </a:defPPr>
      </a:lstStyle>
    </a:lnDef>
  </a:objectDefaults>
  <a:extraClrSchemeLst>
    <a:extraClrScheme>
      <a:clrScheme name="CIS-Lectur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IS-Lectur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IS-Lectur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IS-Lectur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IS-Lectu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IS-Lectu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IS-Lectu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CIS-Lecture</Template>
  <TotalTime>5973</TotalTime>
  <Words>263</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ＭＳ Ｐゴシック</vt:lpstr>
      <vt:lpstr>Arial</vt:lpstr>
      <vt:lpstr>Times New Roman</vt:lpstr>
      <vt:lpstr>Verdana</vt:lpstr>
      <vt:lpstr>CIS-Lecture</vt:lpstr>
      <vt:lpstr>Mobile Detection of Saccades </vt:lpstr>
    </vt:vector>
  </TitlesOfParts>
  <Company>Johns Hopkins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Possible projects (examples)</dc:title>
  <dc:creator>R. H. Taylor</dc:creator>
  <cp:lastModifiedBy>Omar Ahmad</cp:lastModifiedBy>
  <cp:revision>73</cp:revision>
  <cp:lastPrinted>1998-01-12T19:42:20Z</cp:lastPrinted>
  <dcterms:created xsi:type="dcterms:W3CDTF">2014-01-14T11:21:36Z</dcterms:created>
  <dcterms:modified xsi:type="dcterms:W3CDTF">2017-01-29T23:03:25Z</dcterms:modified>
</cp:coreProperties>
</file>