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8" r:id="rId7"/>
    <p:sldId id="279" r:id="rId8"/>
    <p:sldId id="281" r:id="rId9"/>
    <p:sldId id="280" r:id="rId10"/>
    <p:sldId id="266" r:id="rId11"/>
    <p:sldId id="273" r:id="rId12"/>
    <p:sldId id="282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-678" y="-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spPr>
            <a:noFill/>
            <a:ln>
              <a:noFill/>
            </a:ln>
            <a:effectLst/>
          </c:spPr>
          <c:cat>
            <c:strRef>
              <c:f>Sheet1!$A$3:$A$9</c:f>
              <c:strCache>
                <c:ptCount val="6"/>
                <c:pt idx="0">
                  <c:v>Design Sketch</c:v>
                </c:pt>
                <c:pt idx="1">
                  <c:v>Material Acquisition</c:v>
                </c:pt>
                <c:pt idx="2">
                  <c:v>Initial Prototype</c:v>
                </c:pt>
                <c:pt idx="3">
                  <c:v>Rapid Prototyping</c:v>
                </c:pt>
                <c:pt idx="4">
                  <c:v>Testing</c:v>
                </c:pt>
                <c:pt idx="5">
                  <c:v>Revisions</c:v>
                </c:pt>
              </c:strCache>
            </c:strRef>
          </c:cat>
          <c:val>
            <c:numRef>
              <c:f>Sheet1!$B$3:$B$9</c:f>
              <c:numCache>
                <c:formatCode>d\-mmm</c:formatCode>
                <c:ptCount val="7"/>
                <c:pt idx="0">
                  <c:v>41333</c:v>
                </c:pt>
                <c:pt idx="1">
                  <c:v>41341</c:v>
                </c:pt>
                <c:pt idx="2">
                  <c:v>41346</c:v>
                </c:pt>
                <c:pt idx="3">
                  <c:v>41361</c:v>
                </c:pt>
                <c:pt idx="4">
                  <c:v>41372</c:v>
                </c:pt>
                <c:pt idx="5">
                  <c:v>41379</c:v>
                </c:pt>
                <c:pt idx="6">
                  <c:v>41399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Sheet1!$A$3:$A$9</c:f>
              <c:strCache>
                <c:ptCount val="6"/>
                <c:pt idx="0">
                  <c:v>Design Sketch</c:v>
                </c:pt>
                <c:pt idx="1">
                  <c:v>Material Acquisition</c:v>
                </c:pt>
                <c:pt idx="2">
                  <c:v>Initial Prototype</c:v>
                </c:pt>
                <c:pt idx="3">
                  <c:v>Rapid Prototyping</c:v>
                </c:pt>
                <c:pt idx="4">
                  <c:v>Testing</c:v>
                </c:pt>
                <c:pt idx="5">
                  <c:v>Revisions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15</c:v>
                </c:pt>
                <c:pt idx="3">
                  <c:v>11</c:v>
                </c:pt>
                <c:pt idx="4">
                  <c:v>7</c:v>
                </c:pt>
                <c:pt idx="5">
                  <c:v>20</c:v>
                </c:pt>
              </c:numCache>
            </c:numRef>
          </c:val>
        </c:ser>
        <c:overlap val="100"/>
        <c:axId val="77507200"/>
        <c:axId val="77517184"/>
      </c:barChart>
      <c:catAx>
        <c:axId val="7750720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517184"/>
        <c:crossesAt val="41333"/>
        <c:auto val="1"/>
        <c:lblAlgn val="ctr"/>
        <c:lblOffset val="100"/>
      </c:catAx>
      <c:valAx>
        <c:axId val="77517184"/>
        <c:scaling>
          <c:orientation val="minMax"/>
          <c:max val="41399"/>
          <c:min val="41333"/>
        </c:scaling>
        <c:axPos val="b"/>
        <c:majorGridlines>
          <c:spPr>
            <a:ln w="31750" cap="flat" cmpd="sng" algn="ctr">
              <a:solidFill>
                <a:schemeClr val="tx2">
                  <a:alpha val="27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507200"/>
        <c:crosses val="max"/>
        <c:crossBetween val="between"/>
        <c:majorUnit val="7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29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2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52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3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7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2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5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4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40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4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50E9-F381-47BE-BD7E-C8FD551E793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089D-2CA8-4F9A-BF0B-4DBD7FC8B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04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06" y="2535153"/>
            <a:ext cx="11379924" cy="89384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 err="1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Tracheoesophageal</a:t>
            </a:r>
            <a:r>
              <a:rPr lang="en-US" sz="44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 Prosthesis </a:t>
            </a:r>
            <a:r>
              <a:rPr lang="en-US" sz="4400" b="1" dirty="0" err="1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Insufflator</a:t>
            </a:r>
            <a:r>
              <a:rPr lang="en-US" sz="36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</a:br>
            <a:r>
              <a:rPr lang="en-US" sz="22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Checkpoint Presentation II</a:t>
            </a:r>
            <a:r>
              <a:rPr lang="en-US" sz="32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</a:br>
            <a:r>
              <a:rPr lang="en-US" sz="13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Computer Integrated Surgery II, Project 13</a:t>
            </a:r>
            <a:endParaRPr lang="en-US" sz="1300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207" y="4394605"/>
            <a:ext cx="2577793" cy="791114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Kevin Liu</a:t>
            </a:r>
          </a:p>
          <a:p>
            <a:pPr algn="l">
              <a:lnSpc>
                <a:spcPct val="100000"/>
              </a:lnSpc>
            </a:pPr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Johns Hopkins University</a:t>
            </a:r>
          </a:p>
          <a:p>
            <a:pPr algn="l">
              <a:lnSpc>
                <a:spcPct val="100000"/>
              </a:lnSpc>
            </a:pPr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May 2nd, 2013</a:t>
            </a:r>
          </a:p>
          <a:p>
            <a:pPr algn="l">
              <a:lnSpc>
                <a:spcPct val="100000"/>
              </a:lnSpc>
            </a:pPr>
            <a:endParaRPr lang="en-US" sz="1800" dirty="0" smtClean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0207" y="5409918"/>
            <a:ext cx="5778194" cy="42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5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Mentors: Dr. Russell H. Taylor, Dr. Jeremy </a:t>
            </a:r>
            <a:r>
              <a:rPr lang="en-US" sz="1500" dirty="0" err="1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Richmon</a:t>
            </a:r>
            <a:endParaRPr lang="en-US" sz="15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ciis.lcsr.jhu.edu/images/logo_cisst.png"/>
          <p:cNvSpPr>
            <a:spLocks noChangeAspect="1" noChangeArrowheads="1"/>
          </p:cNvSpPr>
          <p:nvPr/>
        </p:nvSpPr>
        <p:spPr bwMode="auto">
          <a:xfrm>
            <a:off x="5689600" y="20308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81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Previous Schedule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5593127"/>
              </p:ext>
            </p:extLst>
          </p:nvPr>
        </p:nvGraphicFramePr>
        <p:xfrm>
          <a:off x="1676400" y="1409700"/>
          <a:ext cx="8535987" cy="500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43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Revised Schedule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C:\Users\Kevin\Documents\Work\cis 2\calender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301" y="1397650"/>
            <a:ext cx="8825397" cy="5206350"/>
          </a:xfrm>
          <a:prstGeom prst="rect">
            <a:avLst/>
          </a:prstGeom>
          <a:noFill/>
        </p:spPr>
      </p:pic>
      <p:pic>
        <p:nvPicPr>
          <p:cNvPr id="5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Final </a:t>
            </a:r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Schedule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Kevin\Documents\Work\cis 2\New 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228" y="1290095"/>
            <a:ext cx="10058401" cy="5379219"/>
          </a:xfrm>
          <a:prstGeom prst="rect">
            <a:avLst/>
          </a:prstGeom>
          <a:noFill/>
        </p:spPr>
      </p:pic>
      <p:pic>
        <p:nvPicPr>
          <p:cNvPr id="5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8632316"/>
              </p:ext>
            </p:extLst>
          </p:nvPr>
        </p:nvGraphicFramePr>
        <p:xfrm>
          <a:off x="641350" y="2219325"/>
          <a:ext cx="11179760" cy="259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826"/>
                <a:gridCol w="2380593"/>
                <a:gridCol w="2380593"/>
                <a:gridCol w="2069268"/>
                <a:gridCol w="1427480"/>
              </a:tblGrid>
              <a:tr h="22817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Dependency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Reason for dependency</a:t>
                      </a:r>
                      <a:endParaRPr lang="en-US" sz="1400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Impact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Resolution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Alternative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951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TEP device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Output tubing interface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No interface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Resolved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N/A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Rapid Prototyping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Costs,</a:t>
                      </a:r>
                      <a:r>
                        <a:rPr lang="en-US" b="1" baseline="0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 qualifications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Less streamlined design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Expected 5/6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Do without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64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Voluntary</a:t>
                      </a:r>
                      <a:r>
                        <a:rPr lang="en-US" b="1" baseline="0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Patient testing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Ethics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Cannot test device 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Considering Alternative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Perform</a:t>
                      </a:r>
                      <a:r>
                        <a:rPr lang="en-US" b="1" baseline="0" dirty="0" smtClean="0">
                          <a:latin typeface="Roboto Bk" pitchFamily="2" charset="0"/>
                          <a:ea typeface="Roboto Bk" pitchFamily="2" charset="0"/>
                          <a:cs typeface="Arial" panose="020B0604020202020204" pitchFamily="34" charset="0"/>
                        </a:rPr>
                        <a:t> on model</a:t>
                      </a:r>
                      <a:endParaRPr lang="en-US" b="1" dirty="0">
                        <a:latin typeface="Roboto Bk" pitchFamily="2" charset="0"/>
                        <a:ea typeface="Roboto Bk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5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68443" y="1479464"/>
            <a:ext cx="8599429" cy="348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Questions?</a:t>
            </a:r>
          </a:p>
          <a:p>
            <a:pPr algn="ctr"/>
            <a:r>
              <a:rPr lang="en-US" sz="105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Be even more gentle.</a:t>
            </a:r>
            <a:endParaRPr lang="en-US" sz="1050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8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4" y="650790"/>
            <a:ext cx="2732131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Overview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7659" y="1485900"/>
            <a:ext cx="5496741" cy="5248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-- Summary</a:t>
            </a:r>
          </a:p>
          <a:p>
            <a:endParaRPr lang="en-US" sz="2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-- Status of Deliverables</a:t>
            </a:r>
          </a:p>
          <a:p>
            <a:endParaRPr lang="en-US" sz="2800" dirty="0" smtClean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-- Progress</a:t>
            </a:r>
          </a:p>
          <a:p>
            <a:endParaRPr lang="en-US" sz="2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-- Updated Schedule</a:t>
            </a:r>
          </a:p>
          <a:p>
            <a:endParaRPr lang="en-US" sz="2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-- Status on Dependencies</a:t>
            </a:r>
          </a:p>
          <a:p>
            <a:endParaRPr lang="en-US" sz="2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-- Questions</a:t>
            </a:r>
            <a:endParaRPr lang="en-US" sz="2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3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1593" y="650790"/>
            <a:ext cx="9571083" cy="83511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Project Mission</a:t>
            </a:r>
            <a:endParaRPr lang="en-US" sz="3700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://i.imgur.com/dKfRH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619373"/>
            <a:ext cx="3333751" cy="4238627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30152" y="1467022"/>
            <a:ext cx="8128000" cy="237344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- Develop a portable </a:t>
            </a:r>
            <a:r>
              <a:rPr lang="en-US" sz="2800" b="1" dirty="0" err="1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insufflator</a:t>
            </a:r>
            <a:r>
              <a:rPr lang="en-US" sz="2800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 that will deliver air through the TEP so that patient can circumvent direct blockage of stoma </a:t>
            </a:r>
            <a:endParaRPr lang="en-US" sz="2800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imaging.ubmmedica.com/cancernetwork/journals/oncology/images/o0006ef3.jpg"/>
          <p:cNvPicPr>
            <a:picLocks noChangeAspect="1" noChangeArrowheads="1"/>
          </p:cNvPicPr>
          <p:nvPr/>
        </p:nvPicPr>
        <p:blipFill>
          <a:blip r:embed="rId3" cstate="print"/>
          <a:srcRect t="17469"/>
          <a:stretch>
            <a:fillRect/>
          </a:stretch>
        </p:blipFill>
        <p:spPr bwMode="auto">
          <a:xfrm>
            <a:off x="8636001" y="3327400"/>
            <a:ext cx="2626783" cy="3295651"/>
          </a:xfrm>
          <a:prstGeom prst="rect">
            <a:avLst/>
          </a:prstGeom>
          <a:noFill/>
        </p:spPr>
      </p:pic>
      <p:pic>
        <p:nvPicPr>
          <p:cNvPr id="15364" name="Picture 4" descr="http://www.atosmedical.com/For_professionals/Focus_areas/Throat/~/media/Images/THROAT/voiceprostheses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40200"/>
            <a:ext cx="4368800" cy="1906277"/>
          </a:xfrm>
          <a:prstGeom prst="rect">
            <a:avLst/>
          </a:prstGeom>
          <a:noFill/>
        </p:spPr>
      </p:pic>
      <p:pic>
        <p:nvPicPr>
          <p:cNvPr id="8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8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594" y="1839141"/>
            <a:ext cx="9718590" cy="3449552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1594" y="1848667"/>
            <a:ext cx="9718590" cy="2229063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1593" y="1851497"/>
            <a:ext cx="9718591" cy="1084263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593" y="1161793"/>
            <a:ext cx="10757717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24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CAD/Pad sketch of components: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Done/Done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Rough prototype of </a:t>
            </a:r>
            <a:r>
              <a:rPr lang="en-US" sz="2400" dirty="0" err="1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insufflator</a:t>
            </a:r>
            <a:r>
              <a:rPr lang="en-US" sz="24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Done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Improved prototype with custom-built parts: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Delayed to 5/6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Testing of device: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Delayed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	Polish into sell-able condition: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On track 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	World domination: </a:t>
            </a:r>
            <a:r>
              <a:rPr lang="en-US" sz="24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Silly Idea</a:t>
            </a:r>
            <a:endParaRPr lang="en-US" sz="2400" dirty="0">
              <a:solidFill>
                <a:srgbClr val="FF0000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25979" y="2407273"/>
            <a:ext cx="1236706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Minimum</a:t>
            </a:r>
            <a:endParaRPr lang="en-US" sz="1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25979" y="3593179"/>
            <a:ext cx="1236706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Expected</a:t>
            </a:r>
            <a:endParaRPr lang="en-US" sz="1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05589" y="4790261"/>
            <a:ext cx="1379085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Maximum</a:t>
            </a:r>
            <a:endParaRPr lang="en-US" sz="1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Deliverables: Status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Progress: RP Parts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Kevin\Documents\Work\cis 2\TEPcon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244" y="2425096"/>
            <a:ext cx="5035277" cy="265664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53763" y="3978874"/>
            <a:ext cx="790833" cy="197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 flipV="1">
            <a:off x="1149180" y="3496961"/>
            <a:ext cx="1902940" cy="48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56704" y="3496960"/>
            <a:ext cx="790833" cy="197708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73893" y="5474042"/>
            <a:ext cx="1902940" cy="48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958649" y="1779372"/>
            <a:ext cx="642550" cy="70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376719" y="457200"/>
            <a:ext cx="3260124" cy="2001794"/>
          </a:xfrm>
          <a:custGeom>
            <a:avLst/>
            <a:gdLst>
              <a:gd name="connsiteX0" fmla="*/ 0 w 3260124"/>
              <a:gd name="connsiteY0" fmla="*/ 2001794 h 2001794"/>
              <a:gd name="connsiteX1" fmla="*/ 2211859 w 3260124"/>
              <a:gd name="connsiteY1" fmla="*/ 234778 h 2001794"/>
              <a:gd name="connsiteX2" fmla="*/ 3101546 w 3260124"/>
              <a:gd name="connsiteY2" fmla="*/ 593124 h 2001794"/>
              <a:gd name="connsiteX3" fmla="*/ 3163330 w 3260124"/>
              <a:gd name="connsiteY3" fmla="*/ 790832 h 200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24" h="2001794">
                <a:moveTo>
                  <a:pt x="0" y="2001794"/>
                </a:moveTo>
                <a:cubicBezTo>
                  <a:pt x="847467" y="1235675"/>
                  <a:pt x="1694935" y="469556"/>
                  <a:pt x="2211859" y="234778"/>
                </a:cubicBezTo>
                <a:cubicBezTo>
                  <a:pt x="2728783" y="0"/>
                  <a:pt x="2942968" y="500448"/>
                  <a:pt x="3101546" y="593124"/>
                </a:cubicBezTo>
                <a:cubicBezTo>
                  <a:pt x="3260124" y="685800"/>
                  <a:pt x="3211727" y="738316"/>
                  <a:pt x="3163330" y="7908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968946" y="0"/>
            <a:ext cx="3260124" cy="2001794"/>
          </a:xfrm>
          <a:custGeom>
            <a:avLst/>
            <a:gdLst>
              <a:gd name="connsiteX0" fmla="*/ 0 w 3260124"/>
              <a:gd name="connsiteY0" fmla="*/ 2001794 h 2001794"/>
              <a:gd name="connsiteX1" fmla="*/ 2211859 w 3260124"/>
              <a:gd name="connsiteY1" fmla="*/ 234778 h 2001794"/>
              <a:gd name="connsiteX2" fmla="*/ 3101546 w 3260124"/>
              <a:gd name="connsiteY2" fmla="*/ 593124 h 2001794"/>
              <a:gd name="connsiteX3" fmla="*/ 3163330 w 3260124"/>
              <a:gd name="connsiteY3" fmla="*/ 790832 h 200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24" h="2001794">
                <a:moveTo>
                  <a:pt x="0" y="2001794"/>
                </a:moveTo>
                <a:cubicBezTo>
                  <a:pt x="847467" y="1235675"/>
                  <a:pt x="1694935" y="469556"/>
                  <a:pt x="2211859" y="234778"/>
                </a:cubicBezTo>
                <a:cubicBezTo>
                  <a:pt x="2728783" y="0"/>
                  <a:pt x="2942968" y="500448"/>
                  <a:pt x="3101546" y="593124"/>
                </a:cubicBezTo>
                <a:cubicBezTo>
                  <a:pt x="3260124" y="685800"/>
                  <a:pt x="3211727" y="738316"/>
                  <a:pt x="3163330" y="7908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26779" y="5747657"/>
            <a:ext cx="1621108" cy="49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TEP chamber</a:t>
            </a:r>
            <a:endParaRPr lang="en-US" sz="1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959807" y="2467429"/>
            <a:ext cx="1621108" cy="49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Silicone hose</a:t>
            </a:r>
            <a:endParaRPr lang="en-US" sz="18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Progress: RP Parts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evin\Documents\Work\cis 2\TEPqd3d.PNG"/>
          <p:cNvPicPr>
            <a:picLocks noChangeAspect="1" noChangeArrowheads="1"/>
          </p:cNvPicPr>
          <p:nvPr/>
        </p:nvPicPr>
        <p:blipFill>
          <a:blip r:embed="rId2" cstate="print"/>
          <a:srcRect l="16366" t="5849"/>
          <a:stretch>
            <a:fillRect/>
          </a:stretch>
        </p:blipFill>
        <p:spPr bwMode="auto">
          <a:xfrm>
            <a:off x="6339015" y="1594021"/>
            <a:ext cx="4939997" cy="4789524"/>
          </a:xfrm>
          <a:prstGeom prst="rect">
            <a:avLst/>
          </a:prstGeom>
          <a:noFill/>
        </p:spPr>
      </p:pic>
      <p:pic>
        <p:nvPicPr>
          <p:cNvPr id="2051" name="Picture 3" descr="C:\Users\Kevin\Documents\Work\cis 2\TEPqd2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25" y="1469787"/>
            <a:ext cx="4080352" cy="498016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16507" y="1468159"/>
            <a:ext cx="3038800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Quick-Detach: Separated</a:t>
            </a:r>
            <a:endParaRPr lang="en-US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18205" y="5755953"/>
            <a:ext cx="3038800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Quick-Detach: Cross Section</a:t>
            </a:r>
            <a:endParaRPr lang="en-US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66831" y="5743597"/>
            <a:ext cx="1741341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Female: To CO</a:t>
            </a:r>
            <a:r>
              <a:rPr lang="en-US" sz="1600" baseline="-25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2</a:t>
            </a:r>
            <a:endParaRPr lang="en-US" sz="1600" baseline="-25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32052" y="1950072"/>
            <a:ext cx="1741341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Male: To TEP</a:t>
            </a:r>
            <a:endParaRPr lang="en-US" sz="1600" baseline="-25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8955029">
            <a:off x="7615793" y="4096434"/>
            <a:ext cx="1500446" cy="728943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8955029">
            <a:off x="8680942" y="2680559"/>
            <a:ext cx="1500446" cy="1482029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8955029">
            <a:off x="9723776" y="2130125"/>
            <a:ext cx="1500446" cy="543337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48895" y="3445239"/>
            <a:ext cx="1741341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Red: Male End</a:t>
            </a:r>
            <a:endParaRPr lang="en-US" sz="1600" baseline="-25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44808" y="3568807"/>
            <a:ext cx="1741341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Twist Male CW to lock</a:t>
            </a:r>
            <a:endParaRPr lang="en-US" sz="1600" baseline="-25000" dirty="0"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Progress: TEP Device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:\DCIM\103_PANA\P103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574645"/>
            <a:ext cx="7302500" cy="487357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10507" y="4033559"/>
            <a:ext cx="3038800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CO</a:t>
            </a:r>
            <a:r>
              <a:rPr lang="en-US" sz="1600" baseline="-25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source/Trigger</a:t>
            </a:r>
            <a:endParaRPr lang="en-US" sz="1600" baseline="30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21807" y="1899959"/>
            <a:ext cx="3038800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Pressure Regulator Valve</a:t>
            </a:r>
            <a:endParaRPr lang="en-US" sz="1600" baseline="30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9507" y="5443259"/>
            <a:ext cx="3038800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Medical-Grade Silicone Tubing</a:t>
            </a:r>
            <a:endParaRPr lang="en-US" sz="1600" baseline="30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F:\DCIM\103_PANA\P103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432024" y="2359273"/>
            <a:ext cx="4891265" cy="3264352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59979" y="1653216"/>
            <a:ext cx="3038800" cy="61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CO</a:t>
            </a:r>
            <a:r>
              <a:rPr lang="en-US" sz="1600" baseline="-25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source assembly</a:t>
            </a:r>
            <a:endParaRPr lang="en-US" sz="1600" baseline="30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Progress: TEP Device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8829" y="3334949"/>
            <a:ext cx="10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 pitchFamily="2" charset="0"/>
                <a:ea typeface="Roboto" pitchFamily="2" charset="0"/>
              </a:rPr>
              <a:t>Video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593" y="650790"/>
            <a:ext cx="9675857" cy="83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Bk" pitchFamily="2" charset="0"/>
                <a:ea typeface="Roboto Bk" pitchFamily="2" charset="0"/>
                <a:cs typeface="Arial" panose="020B0604020202020204" pitchFamily="34" charset="0"/>
              </a:rPr>
              <a:t>Progress: TEP Device</a:t>
            </a:r>
            <a:endParaRPr lang="en-US" b="1" dirty="0">
              <a:latin typeface="Roboto Bk" pitchFamily="2" charset="0"/>
              <a:ea typeface="Roboto Bk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888" y="1927654"/>
            <a:ext cx="468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boto Bk" pitchFamily="2" charset="0"/>
                <a:ea typeface="Roboto Bk" pitchFamily="2" charset="0"/>
              </a:rPr>
              <a:t>Unexpected Encounters:</a:t>
            </a:r>
            <a:endParaRPr lang="en-US" sz="3200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3514" y="2928549"/>
            <a:ext cx="905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 pitchFamily="2" charset="0"/>
                <a:ea typeface="Roboto" pitchFamily="2" charset="0"/>
              </a:rPr>
              <a:t>AIRTIGHT SEALS: Air will find path of least resistance, which is usually the 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joints, and 		leak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633" y="4217769"/>
            <a:ext cx="905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 pitchFamily="2" charset="0"/>
                <a:ea typeface="Roboto" pitchFamily="2" charset="0"/>
              </a:rPr>
              <a:t>CANISTER LIFE SPAN: A single 16g CO</a:t>
            </a:r>
            <a:r>
              <a:rPr lang="en-US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 cartridge lasts shorter than expected.  Begin 		        debate of bigger canister against portability.</a:t>
            </a:r>
            <a:endParaRPr lang="en-US" baseline="-250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3514" y="3583457"/>
            <a:ext cx="90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 pitchFamily="2" charset="0"/>
                <a:ea typeface="Roboto" pitchFamily="2" charset="0"/>
              </a:rPr>
              <a:t>PUSH BUTTON VALVE: May need to be circumvented due to above reason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147" y="5088627"/>
            <a:ext cx="905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 pitchFamily="2" charset="0"/>
                <a:ea typeface="Roboto" pitchFamily="2" charset="0"/>
              </a:rPr>
              <a:t>PRESSURE VALUES: According to Dr. </a:t>
            </a:r>
            <a:r>
              <a:rPr lang="en-US" dirty="0" err="1" smtClean="0">
                <a:latin typeface="Roboto" pitchFamily="2" charset="0"/>
                <a:ea typeface="Roboto" pitchFamily="2" charset="0"/>
              </a:rPr>
              <a:t>Richmon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, pressure through TEP is ~20 mmH</a:t>
            </a:r>
            <a:r>
              <a:rPr lang="en-US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O, or ~0.3 PSI.  Smallest found commercial valve is 0-5 PSI.  </a:t>
            </a:r>
            <a:endParaRPr lang="en-US" baseline="-250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1" name="Picture 4" descr="https://ciis.lcsr.jhu.edu/images/logo_ci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"/>
            <a:ext cx="1819275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iis.lcsr.jhu.edu/images/logo_lc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1" y="0"/>
            <a:ext cx="1851055" cy="7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277</Words>
  <Application>Microsoft Office PowerPoint</Application>
  <PresentationFormat>Custom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Tracheoesophageal Prosthesis Insufflator Checkpoint Presentation II Computer Integrated Surgery II, Project 13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Tracheoesophageal Prosthesis Insufflator</dc:title>
  <dc:creator>kevin liu</dc:creator>
  <cp:lastModifiedBy>Kevin</cp:lastModifiedBy>
  <cp:revision>56</cp:revision>
  <dcterms:created xsi:type="dcterms:W3CDTF">2013-02-28T01:45:52Z</dcterms:created>
  <dcterms:modified xsi:type="dcterms:W3CDTF">2013-05-02T18:07:39Z</dcterms:modified>
</cp:coreProperties>
</file>