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84" r:id="rId4"/>
    <p:sldId id="283" r:id="rId5"/>
    <p:sldId id="268" r:id="rId6"/>
    <p:sldId id="270" r:id="rId7"/>
    <p:sldId id="267" r:id="rId8"/>
    <p:sldId id="281" r:id="rId9"/>
    <p:sldId id="282" r:id="rId10"/>
    <p:sldId id="271" r:id="rId11"/>
    <p:sldId id="272" r:id="rId12"/>
    <p:sldId id="276" r:id="rId13"/>
    <p:sldId id="274" r:id="rId14"/>
    <p:sldId id="277" r:id="rId15"/>
    <p:sldId id="279" r:id="rId16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3D38-4C70-4D5F-8AE6-EF800ACED7D9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58282D7-A236-45B0-92B2-BA30ED4145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3D38-4C70-4D5F-8AE6-EF800ACED7D9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82D7-A236-45B0-92B2-BA30ED414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3D38-4C70-4D5F-8AE6-EF800ACED7D9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82D7-A236-45B0-92B2-BA30ED414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3D38-4C70-4D5F-8AE6-EF800ACED7D9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82D7-A236-45B0-92B2-BA30ED4145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3D38-4C70-4D5F-8AE6-EF800ACED7D9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58282D7-A236-45B0-92B2-BA30ED414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3D38-4C70-4D5F-8AE6-EF800ACED7D9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82D7-A236-45B0-92B2-BA30ED4145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3D38-4C70-4D5F-8AE6-EF800ACED7D9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82D7-A236-45B0-92B2-BA30ED4145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3D38-4C70-4D5F-8AE6-EF800ACED7D9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82D7-A236-45B0-92B2-BA30ED414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3D38-4C70-4D5F-8AE6-EF800ACED7D9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82D7-A236-45B0-92B2-BA30ED414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3D38-4C70-4D5F-8AE6-EF800ACED7D9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82D7-A236-45B0-92B2-BA30ED4145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3D38-4C70-4D5F-8AE6-EF800ACED7D9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58282D7-A236-45B0-92B2-BA30ED4145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5B13D38-4C70-4D5F-8AE6-EF800ACED7D9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58282D7-A236-45B0-92B2-BA30ED414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ultrasonix.com/wikisonix/index.php?title=File:DAQ.JPG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6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4/26/11</a:t>
            </a:r>
          </a:p>
          <a:p>
            <a:r>
              <a:rPr lang="en-US" dirty="0" smtClean="0"/>
              <a:t>Robert Kim, BME, AMS</a:t>
            </a:r>
          </a:p>
          <a:p>
            <a:r>
              <a:rPr lang="en-US" dirty="0" smtClean="0"/>
              <a:t>Steven Su, BME, AMS</a:t>
            </a:r>
          </a:p>
          <a:p>
            <a:r>
              <a:rPr lang="en-US" dirty="0" err="1" smtClean="0"/>
              <a:t>Saurabh</a:t>
            </a:r>
            <a:r>
              <a:rPr lang="en-US" dirty="0" smtClean="0"/>
              <a:t> </a:t>
            </a:r>
            <a:r>
              <a:rPr lang="en-US" dirty="0" err="1" smtClean="0"/>
              <a:t>Vyas</a:t>
            </a:r>
            <a:r>
              <a:rPr lang="en-US" dirty="0" smtClean="0"/>
              <a:t>, BME, EE</a:t>
            </a:r>
          </a:p>
          <a:p>
            <a:r>
              <a:rPr lang="en-US" dirty="0" smtClean="0"/>
              <a:t>Mentors: Dr. </a:t>
            </a:r>
            <a:r>
              <a:rPr lang="en-US" dirty="0" err="1" smtClean="0"/>
              <a:t>Emad</a:t>
            </a:r>
            <a:r>
              <a:rPr lang="en-US" dirty="0" smtClean="0"/>
              <a:t> </a:t>
            </a:r>
            <a:r>
              <a:rPr lang="en-US" dirty="0" err="1" smtClean="0"/>
              <a:t>Boctor</a:t>
            </a:r>
            <a:r>
              <a:rPr lang="en-US" dirty="0" smtClean="0"/>
              <a:t>, Dr Russell Taylor, &amp; Dr. Jin U. Kang</a:t>
            </a:r>
          </a:p>
          <a:p>
            <a:r>
              <a:rPr lang="en-US" dirty="0" smtClean="0"/>
              <a:t>Special Thanks to: Nathanael </a:t>
            </a:r>
            <a:r>
              <a:rPr lang="en-US" dirty="0" err="1" smtClean="0"/>
              <a:t>Kuo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Interventional </a:t>
            </a:r>
            <a:r>
              <a:rPr lang="en-US" dirty="0" err="1" smtClean="0"/>
              <a:t>Photoacoustic</a:t>
            </a:r>
            <a:r>
              <a:rPr lang="en-US" dirty="0" smtClean="0"/>
              <a:t> Registration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410200"/>
            <a:ext cx="2286000" cy="101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562600"/>
            <a:ext cx="2524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5334000"/>
            <a:ext cx="17716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1064 nm One Seed</a:t>
            </a:r>
            <a:endParaRPr lang="en-US" dirty="0"/>
          </a:p>
        </p:txBody>
      </p:sp>
      <p:pic>
        <p:nvPicPr>
          <p:cNvPr id="4" name="Content Placeholder 3" descr="one_seed_106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1219200" y="1295400"/>
            <a:ext cx="6464138" cy="2971800"/>
          </a:xfrm>
        </p:spPr>
      </p:pic>
      <p:pic>
        <p:nvPicPr>
          <p:cNvPr id="5" name="Picture 4" descr="Photo Apr 06, 7 51 54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4191000"/>
            <a:ext cx="2856555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1064 nm Three Seeds</a:t>
            </a:r>
            <a:endParaRPr lang="en-US" dirty="0"/>
          </a:p>
        </p:txBody>
      </p:sp>
      <p:pic>
        <p:nvPicPr>
          <p:cNvPr id="4" name="Content Placeholder 3" descr="three_seed_106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1066800" y="1219200"/>
            <a:ext cx="7086600" cy="3257969"/>
          </a:xfrm>
        </p:spPr>
      </p:pic>
      <p:pic>
        <p:nvPicPr>
          <p:cNvPr id="5" name="Picture 4" descr="Photo Apr 06, 7 42 30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4495800"/>
            <a:ext cx="2550496" cy="1905000"/>
          </a:xfrm>
          <a:prstGeom prst="rect">
            <a:avLst/>
          </a:prstGeom>
        </p:spPr>
      </p:pic>
      <p:pic>
        <p:nvPicPr>
          <p:cNvPr id="6" name="Picture 5" descr="Photo Apr 06, 7 42 44 P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4419600"/>
            <a:ext cx="2667000" cy="199201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532 nm No Seeds (No Lens or Fiber)</a:t>
            </a:r>
            <a:endParaRPr lang="en-US" dirty="0"/>
          </a:p>
        </p:txBody>
      </p:sp>
      <p:pic>
        <p:nvPicPr>
          <p:cNvPr id="5" name="Picture 4" descr="Photo Apr 06, 7 45 46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4114800"/>
            <a:ext cx="3124200" cy="2333507"/>
          </a:xfrm>
          <a:prstGeom prst="rect">
            <a:avLst/>
          </a:prstGeom>
        </p:spPr>
      </p:pic>
      <p:pic>
        <p:nvPicPr>
          <p:cNvPr id="8" name="Picture 7" descr="Photo Apr 06, 7 51 36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4191000"/>
            <a:ext cx="3048000" cy="2276593"/>
          </a:xfrm>
          <a:prstGeom prst="rect">
            <a:avLst/>
          </a:prstGeom>
        </p:spPr>
      </p:pic>
      <p:pic>
        <p:nvPicPr>
          <p:cNvPr id="10" name="Content Placeholder 9" descr="new_pic.jpg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1371600" y="1283680"/>
            <a:ext cx="6096000" cy="28025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532 nm No Seeds (With Lens and Fiber)</a:t>
            </a:r>
            <a:endParaRPr lang="en-US" dirty="0"/>
          </a:p>
        </p:txBody>
      </p:sp>
      <p:pic>
        <p:nvPicPr>
          <p:cNvPr id="4" name="Content Placeholder 3" descr="blank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1524000" y="1295400"/>
            <a:ext cx="5715000" cy="2627395"/>
          </a:xfrm>
        </p:spPr>
      </p:pic>
      <p:pic>
        <p:nvPicPr>
          <p:cNvPr id="5" name="Picture 4" descr="Photo Apr 06, 7 42 14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3962400"/>
            <a:ext cx="3352800" cy="25042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1064 nm No Seeds (With Lens)</a:t>
            </a:r>
            <a:endParaRPr lang="en-US" dirty="0"/>
          </a:p>
        </p:txBody>
      </p:sp>
      <p:pic>
        <p:nvPicPr>
          <p:cNvPr id="4" name="Content Placeholder 3" descr="no_seed_106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371600"/>
            <a:ext cx="7010400" cy="3222937"/>
          </a:xfrm>
        </p:spPr>
      </p:pic>
      <p:pic>
        <p:nvPicPr>
          <p:cNvPr id="5" name="Picture 4" descr="Photo Apr 06, 7 41 53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4419600"/>
            <a:ext cx="3048000" cy="2276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Figure out how to increase the power of the 532 nm laser</a:t>
            </a:r>
          </a:p>
          <a:p>
            <a:pPr lvl="1"/>
            <a:r>
              <a:rPr lang="en-US" dirty="0" smtClean="0"/>
              <a:t>Proper Mirror Alignment within the laser source</a:t>
            </a:r>
          </a:p>
          <a:p>
            <a:pPr lvl="1"/>
            <a:r>
              <a:rPr lang="en-US" strike="sngStrike" dirty="0" smtClean="0"/>
              <a:t>Q-Switching? </a:t>
            </a:r>
          </a:p>
          <a:p>
            <a:r>
              <a:rPr lang="en-US" dirty="0" smtClean="0"/>
              <a:t>Dynamic range adjustment of B-mode images.</a:t>
            </a:r>
          </a:p>
          <a:p>
            <a:r>
              <a:rPr lang="en-US" dirty="0" smtClean="0"/>
              <a:t>Obtain </a:t>
            </a:r>
            <a:r>
              <a:rPr lang="en-US" dirty="0" smtClean="0"/>
              <a:t>mirror setup to split laser source.</a:t>
            </a:r>
          </a:p>
          <a:p>
            <a:r>
              <a:rPr lang="en-US" dirty="0" smtClean="0"/>
              <a:t>Obtain stereo camera</a:t>
            </a:r>
            <a:endParaRPr lang="en-US" dirty="0"/>
          </a:p>
          <a:p>
            <a:pPr lvl="1"/>
            <a:r>
              <a:rPr lang="en-US" dirty="0" smtClean="0"/>
              <a:t>Integrate the camera to perform registration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Finish </a:t>
            </a:r>
            <a:r>
              <a:rPr lang="en-US" dirty="0" err="1" smtClean="0">
                <a:solidFill>
                  <a:srgbClr val="0070C0"/>
                </a:solidFill>
              </a:rPr>
              <a:t>BMEStart</a:t>
            </a:r>
            <a:r>
              <a:rPr lang="en-US" dirty="0" smtClean="0">
                <a:solidFill>
                  <a:srgbClr val="0070C0"/>
                </a:solidFill>
              </a:rPr>
              <a:t> Competition portfolio (By: 5/13)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1447800"/>
            <a:ext cx="231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905000"/>
            <a:ext cx="231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Background</a:t>
            </a:r>
          </a:p>
          <a:p>
            <a:r>
              <a:rPr lang="en-US" sz="4000" dirty="0" smtClean="0"/>
              <a:t>Setup</a:t>
            </a:r>
          </a:p>
          <a:p>
            <a:r>
              <a:rPr lang="en-US" sz="4000" dirty="0" smtClean="0"/>
              <a:t>Milestones</a:t>
            </a:r>
          </a:p>
          <a:p>
            <a:r>
              <a:rPr lang="en-US" sz="4000" dirty="0" smtClean="0"/>
              <a:t>Deliverables</a:t>
            </a:r>
          </a:p>
          <a:p>
            <a:r>
              <a:rPr lang="en-US" sz="4000" dirty="0" smtClean="0"/>
              <a:t>Timeline</a:t>
            </a:r>
          </a:p>
          <a:p>
            <a:r>
              <a:rPr lang="en-US" sz="4000" dirty="0" smtClean="0"/>
              <a:t>Unresolved Dependencies</a:t>
            </a:r>
          </a:p>
          <a:p>
            <a:r>
              <a:rPr lang="en-US" sz="4000" dirty="0" smtClean="0"/>
              <a:t>Results</a:t>
            </a:r>
          </a:p>
          <a:p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Background: </a:t>
            </a:r>
            <a:r>
              <a:rPr lang="en-US" dirty="0" err="1" smtClean="0"/>
              <a:t>Photoacoustic</a:t>
            </a:r>
            <a:r>
              <a:rPr lang="en-US" dirty="0" smtClean="0"/>
              <a:t>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419600" cy="4572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When matter is exposed to high frequency pulses of light, most of the light’s energy will be absorbed by the molecules in the incident matter. </a:t>
            </a:r>
          </a:p>
          <a:p>
            <a:r>
              <a:rPr lang="en-US" dirty="0" smtClean="0"/>
              <a:t>As the energy from the light is converted to heat, the molecules become thermally excited. </a:t>
            </a:r>
          </a:p>
          <a:p>
            <a:r>
              <a:rPr lang="en-US" dirty="0" smtClean="0"/>
              <a:t>Heat waves will then radiate away from the matter causing sound waves due to pressure variations in the environment around the medium.  </a:t>
            </a:r>
          </a:p>
          <a:p>
            <a:r>
              <a:rPr lang="en-US" dirty="0" smtClean="0"/>
              <a:t>These sound waves can then be detected by acoustic devices such as ultrasound (US).</a:t>
            </a:r>
          </a:p>
          <a:p>
            <a:endParaRPr lang="en-US" dirty="0"/>
          </a:p>
        </p:txBody>
      </p:sp>
      <p:pic>
        <p:nvPicPr>
          <p:cNvPr id="16" name="Picture 15" descr="Photoaccoustic Effec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371600"/>
            <a:ext cx="3962400" cy="4664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IPR all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Interventional </a:t>
            </a:r>
            <a:r>
              <a:rPr lang="en-US" dirty="0" err="1" smtClean="0"/>
              <a:t>Photoacoustic</a:t>
            </a:r>
            <a:r>
              <a:rPr lang="en-US" dirty="0" smtClean="0"/>
              <a:t> Registration (IPR)</a:t>
            </a:r>
          </a:p>
          <a:p>
            <a:r>
              <a:rPr lang="en-US" dirty="0" smtClean="0"/>
              <a:t>Procedure:</a:t>
            </a:r>
          </a:p>
          <a:p>
            <a:pPr lvl="1"/>
            <a:r>
              <a:rPr lang="en-US" dirty="0" smtClean="0"/>
              <a:t>Shoot laser onto tissue</a:t>
            </a:r>
          </a:p>
          <a:p>
            <a:pPr lvl="1"/>
            <a:r>
              <a:rPr lang="en-US" dirty="0" smtClean="0"/>
              <a:t>Use ultrasound transducer to produce US image of PA signal</a:t>
            </a:r>
          </a:p>
          <a:p>
            <a:pPr lvl="1"/>
            <a:r>
              <a:rPr lang="en-US" dirty="0" smtClean="0"/>
              <a:t>Use stereo camera to get image of points on exterior of tissue</a:t>
            </a:r>
          </a:p>
          <a:p>
            <a:pPr lvl="1"/>
            <a:r>
              <a:rPr lang="en-US" dirty="0" smtClean="0"/>
              <a:t>Complete registration between camera and US image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191000"/>
            <a:ext cx="2458501" cy="232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Setup</a:t>
            </a:r>
            <a:endParaRPr lang="en-US" dirty="0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914400" y="2133600"/>
            <a:ext cx="3749040" cy="3276600"/>
            <a:chOff x="-228600" y="-315952"/>
            <a:chExt cx="7772400" cy="6792955"/>
          </a:xfrm>
        </p:grpSpPr>
        <p:pic>
          <p:nvPicPr>
            <p:cNvPr id="5" name="Picture 2" descr="http://www.medgadget.com/archives/img/654347ul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8800" y="-315952"/>
              <a:ext cx="914401" cy="1957648"/>
            </a:xfrm>
            <a:prstGeom prst="rect">
              <a:avLst/>
            </a:prstGeom>
            <a:noFill/>
          </p:spPr>
        </p:pic>
        <p:pic>
          <p:nvPicPr>
            <p:cNvPr id="6" name="Picture 4" descr="http://ultrasonix.com/wikisonix/images/thumb/4/49/DAQ.JPG/300px-DAQ.JPG">
              <a:hlinkClick r:id="rId3" tooltip="SonixDAQ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8800" y="2743200"/>
              <a:ext cx="914400" cy="612648"/>
            </a:xfrm>
            <a:prstGeom prst="rect">
              <a:avLst/>
            </a:prstGeom>
            <a:noFill/>
          </p:spPr>
        </p:pic>
        <p:pic>
          <p:nvPicPr>
            <p:cNvPr id="7" name="Picture 6" descr="http://t1.gstatic.com/images?q=tbn:ANd9GcQJCHZBSwME1QfsLFocEo2crIOct53eFb-Q_6-7-zdIWGr8VlQ&amp;t=1&amp;usg=__v04_KIrQ55nPSZicTva40gXs97o=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43600" y="3429001"/>
              <a:ext cx="1371599" cy="757572"/>
            </a:xfrm>
            <a:prstGeom prst="rect">
              <a:avLst/>
            </a:prstGeom>
            <a:noFill/>
          </p:spPr>
        </p:pic>
        <p:pic>
          <p:nvPicPr>
            <p:cNvPr id="8" name="Picture 8" descr="http://t0.gstatic.com/images?q=tbn:ANd9GcS5ULkIjKHfsCdlyrjLBpW2u8HnkzMGztXDIAwP9OzIJdaqKHc&amp;t=1&amp;usg=__SP3K_eeAHliEI_d-kj5CFzAGru8=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43401" y="1421781"/>
              <a:ext cx="914401" cy="685799"/>
            </a:xfrm>
            <a:prstGeom prst="rect">
              <a:avLst/>
            </a:prstGeom>
            <a:noFill/>
          </p:spPr>
        </p:pic>
        <p:pic>
          <p:nvPicPr>
            <p:cNvPr id="9" name="Picture 8" descr="DAQ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7200" y="2399413"/>
              <a:ext cx="457200" cy="1334387"/>
            </a:xfrm>
            <a:prstGeom prst="rect">
              <a:avLst/>
            </a:prstGeom>
          </p:spPr>
        </p:pic>
        <p:pic>
          <p:nvPicPr>
            <p:cNvPr id="10" name="Picture 9" descr="RP1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86200" y="-315952"/>
              <a:ext cx="1828800" cy="1005482"/>
            </a:xfrm>
            <a:prstGeom prst="rect">
              <a:avLst/>
            </a:prstGeom>
          </p:spPr>
        </p:pic>
        <p:pic>
          <p:nvPicPr>
            <p:cNvPr id="11" name="Picture 10" descr="http://t1.gstatic.com/images?q=tbn:ANd9GcQG-wnuXOAnTi333CtFuoKrcRMCAJfogPe6rCSDdHlhp5dcJ-U&amp;t=1&amp;usg=__yIq0XOmmhj0_Sh8syqeRC5jKCWY=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28800" y="4789451"/>
              <a:ext cx="914401" cy="910336"/>
            </a:xfrm>
            <a:prstGeom prst="rect">
              <a:avLst/>
            </a:prstGeom>
            <a:noFill/>
          </p:spPr>
        </p:pic>
        <p:grpSp>
          <p:nvGrpSpPr>
            <p:cNvPr id="4" name="Group 29"/>
            <p:cNvGrpSpPr>
              <a:grpSpLocks noChangeAspect="1"/>
            </p:cNvGrpSpPr>
            <p:nvPr/>
          </p:nvGrpSpPr>
          <p:grpSpPr>
            <a:xfrm>
              <a:off x="4114795" y="3200400"/>
              <a:ext cx="914399" cy="1280162"/>
              <a:chOff x="4178808" y="3794760"/>
              <a:chExt cx="878799" cy="1179578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178808" y="4169666"/>
                <a:ext cx="411480" cy="804672"/>
              </a:xfrm>
              <a:prstGeom prst="rect">
                <a:avLst/>
              </a:prstGeom>
              <a:solidFill>
                <a:srgbClr val="FFFF00">
                  <a:alpha val="50000"/>
                </a:srgbClr>
              </a:solidFill>
              <a:ln w="127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Parallelogram 28"/>
              <p:cNvSpPr/>
              <p:nvPr/>
            </p:nvSpPr>
            <p:spPr>
              <a:xfrm>
                <a:off x="4178808" y="3794760"/>
                <a:ext cx="777240" cy="365760"/>
              </a:xfrm>
              <a:prstGeom prst="parallelogram">
                <a:avLst>
                  <a:gd name="adj" fmla="val 96311"/>
                </a:avLst>
              </a:prstGeom>
              <a:solidFill>
                <a:srgbClr val="FFFF00">
                  <a:alpha val="50000"/>
                </a:srgbClr>
              </a:solidFill>
              <a:ln w="127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Parallelogram 29"/>
              <p:cNvSpPr/>
              <p:nvPr/>
            </p:nvSpPr>
            <p:spPr>
              <a:xfrm rot="18893580">
                <a:off x="4238463" y="4101785"/>
                <a:ext cx="1066800" cy="571489"/>
              </a:xfrm>
              <a:prstGeom prst="parallelogram">
                <a:avLst>
                  <a:gd name="adj" fmla="val 99317"/>
                </a:avLst>
              </a:prstGeom>
              <a:solidFill>
                <a:srgbClr val="FFFF00">
                  <a:alpha val="50000"/>
                </a:srgbClr>
              </a:solidFill>
              <a:ln w="127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4724400" y="4267200"/>
                <a:ext cx="91440" cy="0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4724400" y="4419600"/>
                <a:ext cx="91440" cy="0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4648200" y="4343400"/>
                <a:ext cx="91440" cy="0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800600" y="4343400"/>
                <a:ext cx="91440" cy="0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/>
              <p:cNvSpPr/>
              <p:nvPr/>
            </p:nvSpPr>
            <p:spPr>
              <a:xfrm>
                <a:off x="4617720" y="4114803"/>
                <a:ext cx="304800" cy="457199"/>
              </a:xfrm>
              <a:prstGeom prst="ellipse">
                <a:avLst/>
              </a:prstGeom>
              <a:solidFill>
                <a:srgbClr val="FF0000">
                  <a:alpha val="25000"/>
                </a:srgbClr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/>
              <p:cNvSpPr/>
              <p:nvPr/>
            </p:nvSpPr>
            <p:spPr>
              <a:xfrm>
                <a:off x="4480560" y="3810000"/>
                <a:ext cx="472440" cy="365760"/>
              </a:xfrm>
              <a:prstGeom prst="parallelogram">
                <a:avLst>
                  <a:gd name="adj" fmla="val 96311"/>
                </a:avLst>
              </a:prstGeom>
              <a:solidFill>
                <a:schemeClr val="bg1">
                  <a:lumMod val="50000"/>
                  <a:alpha val="50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371600" y="1737732"/>
              <a:ext cx="1828800" cy="457201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Sonix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 CEP</a:t>
              </a: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Ultrasound system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71600" y="3383280"/>
              <a:ext cx="1828800" cy="4572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SonixDAQ</a:t>
              </a:r>
              <a:endParaRPr lang="en-US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Module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71600" y="6019802"/>
              <a:ext cx="1828800" cy="457201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MATLAB</a:t>
              </a: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Software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228600" y="4124094"/>
              <a:ext cx="1828800" cy="457201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DAQControl</a:t>
              </a:r>
              <a:endParaRPr lang="en-US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Software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86200" y="789878"/>
              <a:ext cx="1828800" cy="457201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SonixRP</a:t>
              </a:r>
              <a:endParaRPr lang="en-US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Software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86200" y="2103120"/>
              <a:ext cx="1828800" cy="4572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L14-5W</a:t>
              </a: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Transducer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57600" y="4440045"/>
              <a:ext cx="1828800" cy="457201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Phantom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15000" y="4598021"/>
              <a:ext cx="1828800" cy="457201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Surelite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 II</a:t>
              </a: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Laser system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Straight Connector 20"/>
            <p:cNvCxnSpPr>
              <a:endCxn id="6" idx="0"/>
            </p:cNvCxnSpPr>
            <p:nvPr/>
          </p:nvCxnSpPr>
          <p:spPr>
            <a:xfrm rot="5400000">
              <a:off x="2133600" y="2590800"/>
              <a:ext cx="3048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4" idx="2"/>
              <a:endCxn id="11" idx="0"/>
            </p:cNvCxnSpPr>
            <p:nvPr/>
          </p:nvCxnSpPr>
          <p:spPr>
            <a:xfrm rot="5400000">
              <a:off x="1811516" y="4314966"/>
              <a:ext cx="948969" cy="329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3"/>
              <a:endCxn id="6" idx="1"/>
            </p:cNvCxnSpPr>
            <p:nvPr/>
          </p:nvCxnSpPr>
          <p:spPr>
            <a:xfrm flipV="1">
              <a:off x="914400" y="3049524"/>
              <a:ext cx="914400" cy="1708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7" idx="2"/>
              <a:endCxn id="8" idx="0"/>
            </p:cNvCxnSpPr>
            <p:nvPr/>
          </p:nvCxnSpPr>
          <p:spPr>
            <a:xfrm rot="5400000">
              <a:off x="4713250" y="1334430"/>
              <a:ext cx="174702" cy="329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8" idx="2"/>
            </p:cNvCxnSpPr>
            <p:nvPr/>
          </p:nvCxnSpPr>
          <p:spPr>
            <a:xfrm rot="5400000">
              <a:off x="4541520" y="2819400"/>
              <a:ext cx="51816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105401" y="3810002"/>
              <a:ext cx="838200" cy="221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3" idx="3"/>
            </p:cNvCxnSpPr>
            <p:nvPr/>
          </p:nvCxnSpPr>
          <p:spPr>
            <a:xfrm flipV="1">
              <a:off x="3200400" y="1951093"/>
              <a:ext cx="838200" cy="1524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3950" y="1963472"/>
            <a:ext cx="3749675" cy="354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" y="1066800"/>
            <a:ext cx="3810000" cy="49911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Milestone 1:</a:t>
            </a:r>
          </a:p>
          <a:p>
            <a:pPr lvl="1"/>
            <a:r>
              <a:rPr lang="en-US" dirty="0" smtClean="0"/>
              <a:t>Calibrate and Synchronize Laser with US. </a:t>
            </a:r>
          </a:p>
          <a:p>
            <a:pPr lvl="1"/>
            <a:r>
              <a:rPr lang="en-US" dirty="0" smtClean="0"/>
              <a:t>Build Phantoms.</a:t>
            </a:r>
          </a:p>
          <a:p>
            <a:pPr lvl="1"/>
            <a:r>
              <a:rPr lang="en-US" dirty="0" smtClean="0"/>
              <a:t>Completion Date: 3/11</a:t>
            </a:r>
          </a:p>
          <a:p>
            <a:pPr lvl="1"/>
            <a:r>
              <a:rPr lang="en-US" dirty="0" smtClean="0"/>
              <a:t>Completed 3/11</a:t>
            </a:r>
          </a:p>
          <a:p>
            <a:r>
              <a:rPr lang="en-US" dirty="0" smtClean="0"/>
              <a:t>Milestone 2:  </a:t>
            </a:r>
          </a:p>
          <a:p>
            <a:pPr lvl="1"/>
            <a:r>
              <a:rPr lang="en-US" dirty="0" smtClean="0"/>
              <a:t>1064 nm one seed experiment.  </a:t>
            </a:r>
          </a:p>
          <a:p>
            <a:pPr lvl="1"/>
            <a:r>
              <a:rPr lang="en-US" dirty="0" smtClean="0"/>
              <a:t>1064nm three seed experiment. </a:t>
            </a:r>
          </a:p>
          <a:p>
            <a:pPr lvl="1"/>
            <a:r>
              <a:rPr lang="en-US" dirty="0" smtClean="0"/>
              <a:t>Rigid transform from US-Model.</a:t>
            </a:r>
          </a:p>
          <a:p>
            <a:pPr lvl="1"/>
            <a:r>
              <a:rPr lang="en-US" dirty="0" smtClean="0"/>
              <a:t>Completed 3/28</a:t>
            </a:r>
          </a:p>
          <a:p>
            <a:r>
              <a:rPr lang="en-US" dirty="0" smtClean="0"/>
              <a:t>Milestone 3: </a:t>
            </a:r>
          </a:p>
          <a:p>
            <a:pPr lvl="1"/>
            <a:r>
              <a:rPr lang="en-US" dirty="0" smtClean="0"/>
              <a:t>Setup 532 nm laser. </a:t>
            </a:r>
          </a:p>
          <a:p>
            <a:pPr lvl="1"/>
            <a:r>
              <a:rPr lang="en-US" dirty="0" smtClean="0"/>
              <a:t>532 nm one point experiment. 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532 nm </a:t>
            </a:r>
            <a:r>
              <a:rPr lang="en-US" dirty="0" smtClean="0">
                <a:solidFill>
                  <a:srgbClr val="0070C0"/>
                </a:solidFill>
              </a:rPr>
              <a:t>three point experiment. </a:t>
            </a:r>
          </a:p>
          <a:p>
            <a:pPr lvl="1"/>
            <a:r>
              <a:rPr lang="en-US" dirty="0" smtClean="0"/>
              <a:t>Expected Completion 4/22-</a:t>
            </a:r>
            <a:r>
              <a:rPr lang="en-US" dirty="0" smtClean="0">
                <a:solidFill>
                  <a:srgbClr val="FF0000"/>
                </a:solidFill>
              </a:rPr>
              <a:t>DELAYED!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4419600" y="1066800"/>
            <a:ext cx="4724400" cy="3505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Milestone  4: 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Integrate camera. </a:t>
            </a:r>
          </a:p>
          <a:p>
            <a:pPr lvl="1"/>
            <a:r>
              <a:rPr lang="en-US" sz="2000" dirty="0" smtClean="0"/>
              <a:t>Registration between camera and US. </a:t>
            </a:r>
          </a:p>
          <a:p>
            <a:pPr lvl="1"/>
            <a:r>
              <a:rPr lang="en-US" sz="2000" dirty="0" smtClean="0"/>
              <a:t>Expected Completion: 5/9</a:t>
            </a:r>
          </a:p>
          <a:p>
            <a:r>
              <a:rPr lang="en-US" sz="2000" dirty="0" smtClean="0"/>
              <a:t>Milestone 5: </a:t>
            </a:r>
          </a:p>
          <a:p>
            <a:pPr lvl="1"/>
            <a:r>
              <a:rPr lang="en-US" sz="2000" dirty="0" err="1" smtClean="0">
                <a:solidFill>
                  <a:srgbClr val="0070C0"/>
                </a:solidFill>
              </a:rPr>
              <a:t>BMEStart</a:t>
            </a:r>
            <a:r>
              <a:rPr lang="en-US" sz="2000" dirty="0" smtClean="0">
                <a:solidFill>
                  <a:srgbClr val="0070C0"/>
                </a:solidFill>
              </a:rPr>
              <a:t> competition.</a:t>
            </a:r>
          </a:p>
          <a:p>
            <a:pPr lvl="1"/>
            <a:r>
              <a:rPr lang="en-US" sz="2000" dirty="0" smtClean="0"/>
              <a:t>Expected Completion 5/13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447800"/>
            <a:ext cx="231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990600"/>
            <a:ext cx="231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828800"/>
            <a:ext cx="231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971800"/>
            <a:ext cx="231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276600"/>
            <a:ext cx="231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581400" y="6324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Currently Working 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581400"/>
            <a:ext cx="231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419600"/>
            <a:ext cx="231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724400"/>
            <a:ext cx="231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Minimum: (Achieved)</a:t>
            </a:r>
          </a:p>
          <a:p>
            <a:pPr lvl="1"/>
            <a:r>
              <a:rPr lang="en-US" dirty="0" smtClean="0"/>
              <a:t>Phantoms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B-mode images of 1064 nm one seed experiment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B-mode images of 1064 nm three seed experiment</a:t>
            </a:r>
          </a:p>
          <a:p>
            <a:pPr lvl="1"/>
            <a:r>
              <a:rPr lang="en-US" dirty="0" smtClean="0"/>
              <a:t>Functioning setup of 532 nm laser source</a:t>
            </a:r>
          </a:p>
          <a:p>
            <a:r>
              <a:rPr lang="en-US" dirty="0" smtClean="0"/>
              <a:t>Expected: (Almost Achieved)</a:t>
            </a:r>
          </a:p>
          <a:p>
            <a:pPr lvl="1"/>
            <a:r>
              <a:rPr lang="en-US" dirty="0" smtClean="0"/>
              <a:t>B-mode images of 532 nm one point experiment</a:t>
            </a:r>
          </a:p>
          <a:p>
            <a:pPr lvl="1"/>
            <a:r>
              <a:rPr lang="en-US" dirty="0" smtClean="0"/>
              <a:t>B-mode images of 532 nm three point experiment</a:t>
            </a:r>
          </a:p>
          <a:p>
            <a:pPr lvl="1"/>
            <a:r>
              <a:rPr lang="en-US" dirty="0" smtClean="0"/>
              <a:t>Demonstration of integrated stereo camera</a:t>
            </a:r>
          </a:p>
          <a:p>
            <a:r>
              <a:rPr lang="en-US" dirty="0" smtClean="0"/>
              <a:t>Maximum:</a:t>
            </a:r>
          </a:p>
          <a:p>
            <a:pPr lvl="1"/>
            <a:r>
              <a:rPr lang="en-US" dirty="0" smtClean="0"/>
              <a:t>Video demonstration of registration of US to camera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Completed Documentation/Application for </a:t>
            </a:r>
            <a:r>
              <a:rPr lang="en-US" dirty="0" err="1" smtClean="0">
                <a:solidFill>
                  <a:srgbClr val="7030A0"/>
                </a:solidFill>
              </a:rPr>
              <a:t>BMEStart</a:t>
            </a:r>
            <a:r>
              <a:rPr lang="en-US" dirty="0" smtClean="0">
                <a:solidFill>
                  <a:srgbClr val="7030A0"/>
                </a:solidFill>
              </a:rPr>
              <a:t> Competition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17063"/>
            <a:ext cx="8610600" cy="457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Unresolved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2800" b="1" dirty="0" smtClean="0"/>
              <a:t>Dependency: </a:t>
            </a:r>
            <a:r>
              <a:rPr lang="en-US" sz="2800" dirty="0" smtClean="0"/>
              <a:t>Mirror setup to split laser</a:t>
            </a:r>
          </a:p>
          <a:p>
            <a:pPr lvl="1"/>
            <a:r>
              <a:rPr lang="en-US" b="1" dirty="0" smtClean="0"/>
              <a:t>Resolution Plan: </a:t>
            </a:r>
            <a:r>
              <a:rPr lang="en-US" dirty="0" smtClean="0"/>
              <a:t>Dr. </a:t>
            </a:r>
            <a:r>
              <a:rPr lang="en-US" dirty="0" err="1" smtClean="0"/>
              <a:t>Boctor</a:t>
            </a:r>
            <a:r>
              <a:rPr lang="en-US" dirty="0" smtClean="0"/>
              <a:t> promised to bring this ASAP.</a:t>
            </a:r>
          </a:p>
          <a:p>
            <a:pPr lvl="1"/>
            <a:r>
              <a:rPr lang="en-US" b="1" dirty="0" smtClean="0"/>
              <a:t>Resolve By: </a:t>
            </a:r>
            <a:r>
              <a:rPr lang="en-US" dirty="0" smtClean="0"/>
              <a:t>ASAP</a:t>
            </a:r>
          </a:p>
          <a:p>
            <a:pPr lvl="1"/>
            <a:r>
              <a:rPr lang="en-US" b="1" dirty="0" smtClean="0"/>
              <a:t>Resolved: </a:t>
            </a:r>
            <a:r>
              <a:rPr lang="en-US" dirty="0" smtClean="0"/>
              <a:t>No</a:t>
            </a:r>
          </a:p>
          <a:p>
            <a:pPr lvl="1"/>
            <a:r>
              <a:rPr lang="en-US" b="1" dirty="0" smtClean="0"/>
              <a:t>Fallback Plan</a:t>
            </a:r>
            <a:r>
              <a:rPr lang="en-US" b="1" dirty="0" smtClean="0"/>
              <a:t>:</a:t>
            </a:r>
            <a:r>
              <a:rPr lang="en-US" dirty="0" smtClean="0"/>
              <a:t>  </a:t>
            </a:r>
            <a:r>
              <a:rPr lang="en-US" dirty="0" smtClean="0"/>
              <a:t>B</a:t>
            </a:r>
            <a:r>
              <a:rPr lang="en-US" dirty="0" smtClean="0"/>
              <a:t>uy one?</a:t>
            </a:r>
            <a:endParaRPr lang="en-US" dirty="0" smtClean="0"/>
          </a:p>
          <a:p>
            <a:pPr lvl="1"/>
            <a:r>
              <a:rPr lang="en-US" b="1" dirty="0" smtClean="0"/>
              <a:t>Affects: </a:t>
            </a:r>
            <a:r>
              <a:rPr lang="en-US" dirty="0" smtClean="0"/>
              <a:t>Milestone 3 and 4</a:t>
            </a:r>
          </a:p>
          <a:p>
            <a:pPr lvl="0"/>
            <a:r>
              <a:rPr lang="en-US" sz="2800" b="1" dirty="0" smtClean="0"/>
              <a:t>Dependency: </a:t>
            </a:r>
            <a:r>
              <a:rPr lang="en-US" sz="2800" dirty="0" smtClean="0"/>
              <a:t>Stereo Camera</a:t>
            </a:r>
          </a:p>
          <a:p>
            <a:pPr lvl="1"/>
            <a:r>
              <a:rPr lang="en-US" b="1" dirty="0" smtClean="0"/>
              <a:t>Resolution Plan: </a:t>
            </a:r>
            <a:r>
              <a:rPr lang="en-US" dirty="0" smtClean="0"/>
              <a:t>Dr. </a:t>
            </a:r>
            <a:r>
              <a:rPr lang="en-US" dirty="0" err="1" smtClean="0"/>
              <a:t>Boctor</a:t>
            </a:r>
            <a:r>
              <a:rPr lang="en-US" dirty="0" smtClean="0"/>
              <a:t> promised to bring this ASAP.</a:t>
            </a:r>
          </a:p>
          <a:p>
            <a:pPr lvl="1"/>
            <a:r>
              <a:rPr lang="en-US" b="1" dirty="0" smtClean="0"/>
              <a:t>Resolve By: </a:t>
            </a:r>
            <a:r>
              <a:rPr lang="en-US" dirty="0" smtClean="0"/>
              <a:t>ASAP</a:t>
            </a:r>
          </a:p>
          <a:p>
            <a:pPr lvl="1"/>
            <a:r>
              <a:rPr lang="en-US" b="1" dirty="0" smtClean="0"/>
              <a:t>Resolved: </a:t>
            </a:r>
            <a:r>
              <a:rPr lang="en-US" dirty="0" smtClean="0"/>
              <a:t>No</a:t>
            </a:r>
          </a:p>
          <a:p>
            <a:pPr lvl="1"/>
            <a:r>
              <a:rPr lang="en-US" b="1" dirty="0" smtClean="0"/>
              <a:t>Fallback Plan:</a:t>
            </a:r>
            <a:r>
              <a:rPr lang="en-US" dirty="0" smtClean="0"/>
              <a:t> Ask Dr. Taylor if he has one.</a:t>
            </a:r>
          </a:p>
          <a:p>
            <a:pPr lvl="1"/>
            <a:r>
              <a:rPr lang="en-US" b="1" dirty="0" smtClean="0"/>
              <a:t>Affects: </a:t>
            </a:r>
            <a:r>
              <a:rPr lang="en-US" dirty="0" smtClean="0"/>
              <a:t>Milestone 4</a:t>
            </a:r>
          </a:p>
          <a:p>
            <a:pPr lvl="1"/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273</TotalTime>
  <Words>549</Words>
  <Application>Microsoft Office PowerPoint</Application>
  <PresentationFormat>On-screen Show (4:3)</PresentationFormat>
  <Paragraphs>109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Equity</vt:lpstr>
      <vt:lpstr>Interventional Photoacoustic Registration</vt:lpstr>
      <vt:lpstr>Outline of Talk</vt:lpstr>
      <vt:lpstr>Background: Photoacoustic Effect</vt:lpstr>
      <vt:lpstr>What is IPR all about?</vt:lpstr>
      <vt:lpstr>Current Setup</vt:lpstr>
      <vt:lpstr>Milestones</vt:lpstr>
      <vt:lpstr>Deliverables</vt:lpstr>
      <vt:lpstr>Timeline</vt:lpstr>
      <vt:lpstr>Unresolved Dependencies</vt:lpstr>
      <vt:lpstr>1064 nm One Seed</vt:lpstr>
      <vt:lpstr>1064 nm Three Seeds</vt:lpstr>
      <vt:lpstr>532 nm No Seeds (No Lens or Fiber)</vt:lpstr>
      <vt:lpstr>532 nm No Seeds (With Lens and Fiber)</vt:lpstr>
      <vt:lpstr>1064 nm No Seeds (With Lens)</vt:lpstr>
      <vt:lpstr>Future 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Interventional Photoacoustic Registration</dc:title>
  <dc:creator>Steven</dc:creator>
  <cp:lastModifiedBy>Steven</cp:lastModifiedBy>
  <cp:revision>59</cp:revision>
  <dcterms:created xsi:type="dcterms:W3CDTF">2011-04-05T23:16:42Z</dcterms:created>
  <dcterms:modified xsi:type="dcterms:W3CDTF">2011-04-26T17:52:34Z</dcterms:modified>
</cp:coreProperties>
</file>