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2"/>
    <p:sldId id="281" r:id="rId3"/>
    <p:sldId id="282" r:id="rId4"/>
    <p:sldId id="283" r:id="rId5"/>
    <p:sldId id="276" r:id="rId6"/>
    <p:sldId id="279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998FFF-EA5E-0D44-BED1-935258D6B23A}" v="1" dt="2019-12-29T14:15:00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94"/>
  </p:normalViewPr>
  <p:slideViewPr>
    <p:cSldViewPr showGuides="1">
      <p:cViewPr varScale="1">
        <p:scale>
          <a:sx n="115" d="100"/>
          <a:sy n="115" d="100"/>
        </p:scale>
        <p:origin x="258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 Taylor" userId="1996db17-165c-4533-b43d-a08193a33a97" providerId="ADAL" clId="{22998FFF-EA5E-0D44-BED1-935258D6B23A}"/>
    <pc:docChg chg="modMainMaster">
      <pc:chgData name="Russ Taylor" userId="1996db17-165c-4533-b43d-a08193a33a97" providerId="ADAL" clId="{22998FFF-EA5E-0D44-BED1-935258D6B23A}" dt="2019-12-29T14:15:13.702" v="6" actId="20577"/>
      <pc:docMkLst>
        <pc:docMk/>
      </pc:docMkLst>
      <pc:sldMasterChg chg="modSp modSldLayout">
        <pc:chgData name="Russ Taylor" userId="1996db17-165c-4533-b43d-a08193a33a97" providerId="ADAL" clId="{22998FFF-EA5E-0D44-BED1-935258D6B23A}" dt="2019-12-29T14:15:13.702" v="6" actId="20577"/>
        <pc:sldMasterMkLst>
          <pc:docMk/>
          <pc:sldMasterMk cId="0" sldId="2147483648"/>
        </pc:sldMasterMkLst>
        <pc:spChg chg="mod">
          <ac:chgData name="Russ Taylor" userId="1996db17-165c-4533-b43d-a08193a33a97" providerId="ADAL" clId="{22998FFF-EA5E-0D44-BED1-935258D6B23A}" dt="2019-12-29T14:15:13.702" v="6" actId="20577"/>
          <ac:spMkLst>
            <pc:docMk/>
            <pc:sldMasterMk cId="0" sldId="2147483648"/>
            <ac:spMk id="1040" creationId="{00000000-0000-0000-0000-000000000000}"/>
          </ac:spMkLst>
        </pc:spChg>
        <pc:sldLayoutChg chg="addSp delSp modSp">
          <pc:chgData name="Russ Taylor" userId="1996db17-165c-4533-b43d-a08193a33a97" providerId="ADAL" clId="{22998FFF-EA5E-0D44-BED1-935258D6B23A}" dt="2019-12-29T14:15:03.516" v="2"/>
          <pc:sldLayoutMkLst>
            <pc:docMk/>
            <pc:sldMasterMk cId="0" sldId="2147483648"/>
            <pc:sldLayoutMk cId="0" sldId="2147483650"/>
          </pc:sldLayoutMkLst>
          <pc:spChg chg="add del mod">
            <ac:chgData name="Russ Taylor" userId="1996db17-165c-4533-b43d-a08193a33a97" providerId="ADAL" clId="{22998FFF-EA5E-0D44-BED1-935258D6B23A}" dt="2019-12-29T14:15:03.516" v="2"/>
            <ac:spMkLst>
              <pc:docMk/>
              <pc:sldMasterMk cId="0" sldId="2147483648"/>
              <pc:sldLayoutMk cId="0" sldId="2147483650"/>
              <ac:spMk id="4" creationId="{286C31A8-DB6A-4A4A-A719-AFB2D4E216FF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228600"/>
            <a:ext cx="25908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75692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1036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96597"/>
            <a:ext cx="711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2020 Copyright © H. Nguyen, F. Hui, and J. H. Siewerdsen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hyperlink" Target="http://4.bp.blogspot.com/-ndhHHO72l8c/UNNxR-pNbTI/AAAAAAAAAeQ/Gp_-s75AzB4/s1600/Surgical+mistakes.jpg" TargetMode="External"/><Relationship Id="rId4" Type="http://schemas.openxmlformats.org/officeDocument/2006/relationships/hyperlink" Target="http://www.hopkinsmedicine.org/news/media/releases/johns_hopkins_malpractice_study_surgical_never_events_occur_at_least_4000_times_per_yea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k6.picdn.net/shutterstock/videos/2520866/thumb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35"/>
            <a:ext cx="12192000" cy="686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0" y="533400"/>
            <a:ext cx="8610600" cy="609600"/>
          </a:xfrm>
        </p:spPr>
        <p:txBody>
          <a:bodyPr/>
          <a:lstStyle/>
          <a:p>
            <a:r>
              <a:rPr lang="en-US" sz="3200" i="1" dirty="0" smtClean="0">
                <a:solidFill>
                  <a:srgbClr val="FFFF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Project Argus</a:t>
            </a:r>
            <a:r>
              <a:rPr lang="en-US" sz="3200" dirty="0" smtClean="0">
                <a:solidFill>
                  <a:srgbClr val="FFFF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l-GR" b="0" dirty="0">
                <a:solidFill>
                  <a:srgbClr val="FFC000"/>
                </a:solidFill>
              </a:rPr>
              <a:t>Ἄργος Πανόπτης</a:t>
            </a:r>
            <a:endParaRPr lang="en-US" sz="3200" i="1" dirty="0">
              <a:solidFill>
                <a:srgbClr val="FFC000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87139"/>
            <a:ext cx="11049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FFFF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Time in the operating theater is the most expensive clinical space in a hospital</a:t>
            </a:r>
          </a:p>
          <a:p>
            <a:pPr>
              <a:lnSpc>
                <a:spcPct val="90000"/>
              </a:lnSpc>
            </a:pPr>
            <a:endParaRPr lang="en-US" sz="1900" dirty="0">
              <a:solidFill>
                <a:srgbClr val="FFFF00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FFFF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Each </a:t>
            </a:r>
            <a:r>
              <a:rPr lang="en-US" sz="1900" dirty="0" smtClean="0">
                <a:solidFill>
                  <a:srgbClr val="FFFF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team has many costly parts:</a:t>
            </a:r>
            <a:endParaRPr lang="en-US" sz="1900" dirty="0">
              <a:solidFill>
                <a:srgbClr val="FFFF00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900" dirty="0">
                <a:solidFill>
                  <a:srgbClr val="FFFF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Multiple doctors, nurses, anesthesiology techs, techs, maintenance costs, sterility measures, cooling costs, ventilation are all startlingly expensive</a:t>
            </a:r>
            <a:r>
              <a:rPr lang="en-US" sz="1900" dirty="0" smtClean="0">
                <a:solidFill>
                  <a:srgbClr val="FFFF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1900" dirty="0">
              <a:solidFill>
                <a:srgbClr val="FFFF00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rgbClr val="FFFF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Surgical mistakes are costly</a:t>
            </a:r>
            <a:r>
              <a:rPr lang="en-US" sz="1900" dirty="0" smtClean="0">
                <a:solidFill>
                  <a:srgbClr val="FFFF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solidFill>
                  <a:srgbClr val="FFFF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Retained Objects, Wrong Patient, Wrong Site</a:t>
            </a:r>
            <a:endParaRPr lang="en-US" sz="1900" dirty="0">
              <a:solidFill>
                <a:srgbClr val="FFFF00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endParaRPr lang="en-US" sz="1900" dirty="0" smtClean="0">
              <a:solidFill>
                <a:srgbClr val="FFFF00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900" dirty="0" smtClean="0">
                <a:solidFill>
                  <a:srgbClr val="FFFF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Follow </a:t>
            </a:r>
            <a:r>
              <a:rPr lang="en-US" sz="1900" dirty="0">
                <a:solidFill>
                  <a:srgbClr val="FFFF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up costs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solidFill>
                  <a:srgbClr val="FFFF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Litigation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solidFill>
                  <a:srgbClr val="FFFF00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Time in the OR -&gt; complications and miscounts take even more time to re-check</a:t>
            </a:r>
            <a:endParaRPr lang="en-US" sz="1900" dirty="0">
              <a:solidFill>
                <a:srgbClr val="FFFF00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900" dirty="0">
              <a:solidFill>
                <a:srgbClr val="FFFF00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028" name="Picture 4" descr="https://upload.wikimedia.org/wikipedia/commons/thumb/3/35/F%C3%A1bula_de_Mercurio_y_Argos%2C_by_Diego_Vel%C3%A1zquez.jpg/1920px-F%C3%A1bula_de_Mercurio_y_Argos%2C_by_Diego_Vel%C3%A1zque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486" y="-20917"/>
            <a:ext cx="362362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93"/>
            <a:ext cx="12192000" cy="6857999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 r="-9076" b="-363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945" y="229859"/>
            <a:ext cx="6550702" cy="884418"/>
          </a:xfrm>
        </p:spPr>
        <p:txBody>
          <a:bodyPr>
            <a:noAutofit/>
          </a:bodyPr>
          <a:lstStyle/>
          <a:p>
            <a:r>
              <a:rPr lang="en-US" b="1" dirty="0" smtClean="0"/>
              <a:t>Problem 1: Retained </a:t>
            </a:r>
            <a:r>
              <a:rPr lang="en-US" b="1" dirty="0"/>
              <a:t>Foreign Objects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119920" y="1"/>
            <a:ext cx="14991" cy="6857999"/>
          </a:xfrm>
          <a:prstGeom prst="line">
            <a:avLst/>
          </a:prstGeom>
          <a:ln w="184150" cmpd="thickThin">
            <a:solidFill>
              <a:srgbClr val="092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02800" y="1439654"/>
            <a:ext cx="8054289" cy="480338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What is an RFO?</a:t>
            </a:r>
          </a:p>
          <a:p>
            <a:pPr marL="742950" lvl="1" indent="-285750"/>
            <a:r>
              <a:rPr lang="en-US" sz="2800" dirty="0" smtClean="0"/>
              <a:t>Surgical instrument left inside a patient’s body after surgery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 </a:t>
            </a:r>
            <a:r>
              <a:rPr lang="en-US" sz="3200" dirty="0" smtClean="0"/>
              <a:t>How frequently does an RFO occur?</a:t>
            </a:r>
          </a:p>
          <a:p>
            <a:pPr marL="742950" lvl="1" indent="-285750"/>
            <a:r>
              <a:rPr lang="en-US" sz="2800" dirty="0" smtClean="0"/>
              <a:t>39 </a:t>
            </a:r>
            <a:r>
              <a:rPr lang="en-US" sz="2800" dirty="0"/>
              <a:t>times per week on average in the U.S</a:t>
            </a:r>
            <a:r>
              <a:rPr lang="en-US" sz="2800" dirty="0" smtClean="0"/>
              <a:t>.</a:t>
            </a:r>
            <a:r>
              <a:rPr lang="en-US" sz="2800" baseline="30000" dirty="0" smtClean="0"/>
              <a:t>* </a:t>
            </a:r>
          </a:p>
          <a:p>
            <a:pPr marL="742950" lvl="1" indent="-285750"/>
            <a:r>
              <a:rPr lang="en-US" sz="2800" dirty="0" smtClean="0"/>
              <a:t>75-80</a:t>
            </a:r>
            <a:r>
              <a:rPr lang="en-US" sz="2800" dirty="0"/>
              <a:t>% of RFOs are surgical </a:t>
            </a:r>
            <a:r>
              <a:rPr lang="en-US" sz="2800" dirty="0" smtClean="0"/>
              <a:t>sponges</a:t>
            </a:r>
            <a:endParaRPr lang="en-US" sz="2800" baseline="30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Why do RFOs occur?</a:t>
            </a:r>
            <a:endParaRPr lang="en-US" sz="3200" dirty="0"/>
          </a:p>
          <a:p>
            <a:pPr marL="742950" lvl="1" indent="-285750"/>
            <a:r>
              <a:rPr lang="en-US" sz="2800" dirty="0"/>
              <a:t>A shift change between surgical teams</a:t>
            </a:r>
          </a:p>
          <a:p>
            <a:pPr marL="742950" lvl="1" indent="-285750"/>
            <a:r>
              <a:rPr lang="en-US" sz="2800" dirty="0"/>
              <a:t>Trauma cases</a:t>
            </a:r>
          </a:p>
          <a:p>
            <a:pPr marL="742950" lvl="1" indent="-285750"/>
            <a:r>
              <a:rPr lang="en-US" sz="2800" dirty="0"/>
              <a:t>Obese patients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742950" lvl="1" indent="-285750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28379" y="6468222"/>
            <a:ext cx="10028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hlinkClick r:id="rId4"/>
              </a:rPr>
              <a:t>http</a:t>
            </a:r>
            <a:r>
              <a:rPr lang="en-US" sz="1200" u="sng" dirty="0">
                <a:hlinkClick r:id="rId4"/>
              </a:rPr>
              <a:t>://www.hopkinsmedicine.org/news/media/releases/johns_hopkins_malpractice_study_surgical_never_events_occur_at_least_4000_times_per_year</a:t>
            </a:r>
            <a:endParaRPr lang="en-US" sz="1200" dirty="0"/>
          </a:p>
        </p:txBody>
      </p:sp>
      <p:pic>
        <p:nvPicPr>
          <p:cNvPr id="19" name="Picture 2" descr="http://4.bp.blogspot.com/-ndhHHO72l8c/UNNxR-pNbTI/AAAAAAAAAeQ/Gp_-s75AzB4/s1600/Surgical+mistake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38529" y="2101587"/>
            <a:ext cx="4333817" cy="3101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6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93"/>
            <a:ext cx="12192000" cy="6857999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 r="-9076" b="-363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945" y="229859"/>
            <a:ext cx="6550702" cy="884418"/>
          </a:xfrm>
        </p:spPr>
        <p:txBody>
          <a:bodyPr>
            <a:noAutofit/>
          </a:bodyPr>
          <a:lstStyle/>
          <a:p>
            <a:r>
              <a:rPr lang="en-US" b="1" dirty="0" smtClean="0"/>
              <a:t>Problem: Cost of RFOs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119920" y="1"/>
            <a:ext cx="14991" cy="6857999"/>
          </a:xfrm>
          <a:prstGeom prst="line">
            <a:avLst/>
          </a:prstGeom>
          <a:ln w="184150" cmpd="thickThin">
            <a:solidFill>
              <a:srgbClr val="092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05944" y="1485374"/>
            <a:ext cx="8051146" cy="397925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What are the consequences of an RFO?</a:t>
            </a:r>
          </a:p>
          <a:p>
            <a:pPr lvl="1"/>
            <a:r>
              <a:rPr lang="en-US" sz="2800" dirty="0" smtClean="0"/>
              <a:t>Patients: pain &amp; suffering, permanent injury, or death</a:t>
            </a:r>
          </a:p>
          <a:p>
            <a:pPr lvl="1"/>
            <a:r>
              <a:rPr lang="en-US" sz="2800" dirty="0" smtClean="0"/>
              <a:t>Healthcare institutions: loss of reputation, financial loss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What is the cost an RFO for a hospital?</a:t>
            </a:r>
          </a:p>
          <a:p>
            <a:pPr marL="742950" lvl="1" indent="-285750"/>
            <a:r>
              <a:rPr lang="en-US" sz="2800" dirty="0" smtClean="0"/>
              <a:t>Average litigation costs: $345,000 per case*</a:t>
            </a:r>
          </a:p>
          <a:p>
            <a:pPr marL="742950" lvl="1" indent="-285750"/>
            <a:r>
              <a:rPr lang="en-US" sz="2800" dirty="0" smtClean="0"/>
              <a:t>Average re-admittance costs: $75,573 per case**</a:t>
            </a: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742950" lvl="1" indent="-285750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13289" y="6246866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*CRICO/RMF </a:t>
            </a:r>
            <a:r>
              <a:rPr lang="en-US" sz="1200" dirty="0"/>
              <a:t>Strategies. Annual Benchmarking Report Malpractice Risk in </a:t>
            </a:r>
            <a:r>
              <a:rPr lang="en-US" sz="1200" dirty="0" smtClean="0"/>
              <a:t> Surgery</a:t>
            </a:r>
            <a:r>
              <a:rPr lang="en-US" sz="1200" dirty="0"/>
              <a:t>. Boston, MA: RMF Strategies; 2009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**CMS. Fact sheets. Details for: CMS proposes additions to list of hospital-acquired </a:t>
            </a:r>
            <a:r>
              <a:rPr lang="en-US" sz="1200" dirty="0" smtClean="0"/>
              <a:t>conditions </a:t>
            </a:r>
            <a:r>
              <a:rPr lang="en-US" sz="1200" dirty="0"/>
              <a:t>for fiscal year 2009.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checkboo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2047875"/>
            <a:ext cx="3491723" cy="26661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16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Surgical Start and Stop Times</a:t>
            </a:r>
          </a:p>
          <a:p>
            <a:pPr lvl="1"/>
            <a:r>
              <a:rPr lang="en-US" dirty="0" smtClean="0"/>
              <a:t>Just like Air Traffic Controllers, OR Control desks need to know the flow of the operations: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Are personnel available?</a:t>
            </a:r>
          </a:p>
          <a:p>
            <a:pPr lvl="2"/>
            <a:r>
              <a:rPr lang="en-US" dirty="0" smtClean="0"/>
              <a:t>When can we prepare next patient?</a:t>
            </a:r>
          </a:p>
          <a:p>
            <a:pPr lvl="2"/>
            <a:r>
              <a:rPr lang="en-US" dirty="0" smtClean="0"/>
              <a:t>Bed availability to transfer patient out?</a:t>
            </a:r>
          </a:p>
          <a:p>
            <a:pPr lvl="2"/>
            <a:r>
              <a:rPr lang="en-US" dirty="0" smtClean="0"/>
              <a:t>When are they closing –</a:t>
            </a:r>
          </a:p>
          <a:p>
            <a:pPr lvl="3"/>
            <a:r>
              <a:rPr lang="en-US" dirty="0" smtClean="0"/>
              <a:t>Surgical errors/miscounts cause substantial delays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 r="-9076" b="-363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6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Surgical Intelligence Platform</a:t>
            </a:r>
          </a:p>
          <a:p>
            <a:endParaRPr lang="en-US" dirty="0"/>
          </a:p>
          <a:p>
            <a:r>
              <a:rPr lang="en-US" dirty="0" smtClean="0"/>
              <a:t>Streamline and increase safety in the operative suite</a:t>
            </a:r>
          </a:p>
          <a:p>
            <a:endParaRPr lang="en-US" dirty="0"/>
          </a:p>
          <a:p>
            <a:r>
              <a:rPr lang="en-US" dirty="0" smtClean="0"/>
              <a:t>Modern Computer vision and “awareness” technology streamlining surgical safety checklists.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6493"/>
            <a:ext cx="12192000" cy="6857999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 r="-9076" b="-363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cockpit saf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53" y="4066228"/>
            <a:ext cx="4264025" cy="27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To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do:</a:t>
            </a:r>
          </a:p>
          <a:p>
            <a:pPr lvl="1"/>
            <a:r>
              <a:rPr lang="en-US" dirty="0"/>
              <a:t>Develop a surgical management platform:</a:t>
            </a:r>
          </a:p>
          <a:p>
            <a:pPr lvl="2"/>
            <a:r>
              <a:rPr lang="en-US" dirty="0" smtClean="0"/>
              <a:t>Automated Surgery Safety Checklist assisted by room awareness:</a:t>
            </a:r>
          </a:p>
          <a:p>
            <a:pPr lvl="3"/>
            <a:r>
              <a:rPr lang="en-US" dirty="0" smtClean="0"/>
              <a:t>Surgical </a:t>
            </a:r>
            <a:r>
              <a:rPr lang="en-US" dirty="0"/>
              <a:t>Site verification</a:t>
            </a:r>
          </a:p>
          <a:p>
            <a:pPr lvl="3"/>
            <a:r>
              <a:rPr lang="en-US" dirty="0"/>
              <a:t>Work Flow </a:t>
            </a:r>
            <a:r>
              <a:rPr lang="en-US" dirty="0" smtClean="0"/>
              <a:t>Awareness</a:t>
            </a:r>
          </a:p>
          <a:p>
            <a:pPr lvl="4"/>
            <a:r>
              <a:rPr lang="en-US" dirty="0" smtClean="0"/>
              <a:t>Streamlines operating control room</a:t>
            </a:r>
          </a:p>
          <a:p>
            <a:pPr lvl="3"/>
            <a:r>
              <a:rPr lang="en-US" dirty="0" smtClean="0"/>
              <a:t>Surgical Site Awareness can reduce or eliminate retained surgical objects</a:t>
            </a:r>
            <a:endParaRPr lang="en-US" dirty="0"/>
          </a:p>
          <a:p>
            <a:pPr lvl="2"/>
            <a:r>
              <a:rPr lang="en-US" dirty="0" smtClean="0"/>
              <a:t>Data Granularity can drive process </a:t>
            </a:r>
            <a:r>
              <a:rPr lang="en-US" dirty="0"/>
              <a:t>tracking and optimization </a:t>
            </a:r>
          </a:p>
          <a:p>
            <a:pPr lvl="2"/>
            <a:endParaRPr lang="en-US" dirty="0"/>
          </a:p>
          <a:p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600" dirty="0" err="1" smtClean="0">
                <a:ea typeface="ＭＳ Ｐゴシック" pitchFamily="1" charset="-128"/>
                <a:cs typeface="ＭＳ Ｐゴシック" pitchFamily="1" charset="-128"/>
              </a:rPr>
              <a:t>Hien</a:t>
            </a:r>
            <a:r>
              <a:rPr lang="en-US" sz="1600" dirty="0" smtClean="0">
                <a:ea typeface="ＭＳ Ｐゴシック" pitchFamily="1" charset="-128"/>
                <a:cs typeface="ＭＳ Ｐゴシック" pitchFamily="1" charset="-128"/>
              </a:rPr>
              <a:t> Nguyen, </a:t>
            </a:r>
            <a:r>
              <a:rPr lang="en-US" sz="1600" dirty="0" smtClean="0">
                <a:ea typeface="ＭＳ Ｐゴシック" pitchFamily="1" charset="-128"/>
                <a:cs typeface="ＭＳ Ｐゴシック" pitchFamily="1" charset="-128"/>
              </a:rPr>
              <a:t>MD, MBA, FACS  </a:t>
            </a:r>
            <a:r>
              <a:rPr lang="en-US" sz="1600" dirty="0" smtClean="0">
                <a:ea typeface="ＭＳ Ｐゴシック" pitchFamily="1" charset="-128"/>
                <a:cs typeface="ＭＳ Ｐゴシック" pitchFamily="1" charset="-128"/>
              </a:rPr>
              <a:t>-  </a:t>
            </a:r>
            <a:r>
              <a:rPr lang="en-US" sz="1600" dirty="0" smtClean="0">
                <a:solidFill>
                  <a:schemeClr val="tx2"/>
                </a:solidFill>
              </a:rPr>
              <a:t>hnguye51@jhmi.edu</a:t>
            </a:r>
            <a:endParaRPr lang="en-US" sz="1600" dirty="0" smtClean="0">
              <a:solidFill>
                <a:schemeClr val="tx2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600" dirty="0" smtClean="0">
                <a:ea typeface="ＭＳ Ｐゴシック" pitchFamily="1" charset="-128"/>
                <a:cs typeface="ＭＳ Ｐゴシック" pitchFamily="1" charset="-128"/>
              </a:rPr>
              <a:t>Ferdinand Hui, MD – ferdinand@jhmi.edu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ea typeface="ＭＳ Ｐゴシック" pitchFamily="1" charset="-128"/>
                <a:cs typeface="ＭＳ Ｐゴシック" pitchFamily="1" charset="-128"/>
              </a:rPr>
              <a:t>Jeff </a:t>
            </a:r>
            <a:r>
              <a:rPr lang="en-US" sz="1600" dirty="0" err="1" smtClean="0">
                <a:ea typeface="ＭＳ Ｐゴシック" pitchFamily="1" charset="-128"/>
                <a:cs typeface="ＭＳ Ｐゴシック" pitchFamily="1" charset="-128"/>
              </a:rPr>
              <a:t>Siewardsen</a:t>
            </a:r>
            <a:r>
              <a:rPr lang="en-US" sz="1600" dirty="0" smtClean="0">
                <a:ea typeface="ＭＳ Ｐゴシック" pitchFamily="1" charset="-128"/>
                <a:cs typeface="ＭＳ Ｐゴシック" pitchFamily="1" charset="-128"/>
              </a:rPr>
              <a:t>, PhD - </a:t>
            </a:r>
            <a:r>
              <a:rPr lang="en-US" sz="1600" dirty="0" smtClean="0"/>
              <a:t>jsiewerd@gmail.com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s://www.usa.philips.com/c-dam/b2bhc/master/Specialties/anesthesia/icca-anesthesi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66556"/>
            <a:ext cx="29146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4938" y="1"/>
            <a:ext cx="12192000" cy="6857999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 r="-9076" b="-363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231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6.5|10.2|9.5|3.9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5.4|22.5|28.2"/>
</p:tagLst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6066</TotalTime>
  <Words>401</Words>
  <Application>Microsoft Office PowerPoint</Application>
  <PresentationFormat>Widescreen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Times New Roman</vt:lpstr>
      <vt:lpstr>Verdana</vt:lpstr>
      <vt:lpstr>Wingdings</vt:lpstr>
      <vt:lpstr>CIS-Lecture</vt:lpstr>
      <vt:lpstr>Project Argus Ἄργος Πανόπτης</vt:lpstr>
      <vt:lpstr>Problem 1: Retained Foreign Objects</vt:lpstr>
      <vt:lpstr>Problem: Cost of RFOs</vt:lpstr>
      <vt:lpstr>Problem 2</vt:lpstr>
      <vt:lpstr>Opportunity</vt:lpstr>
      <vt:lpstr>Path To Impact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Ferdinand Hui</cp:lastModifiedBy>
  <cp:revision>86</cp:revision>
  <cp:lastPrinted>1998-01-12T19:42:20Z</cp:lastPrinted>
  <dcterms:created xsi:type="dcterms:W3CDTF">2014-01-14T11:21:36Z</dcterms:created>
  <dcterms:modified xsi:type="dcterms:W3CDTF">2020-01-30T17:57:29Z</dcterms:modified>
</cp:coreProperties>
</file>