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327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47" r:id="rId12"/>
    <p:sldId id="348" r:id="rId13"/>
    <p:sldId id="337" r:id="rId14"/>
    <p:sldId id="338" r:id="rId15"/>
    <p:sldId id="339" r:id="rId16"/>
    <p:sldId id="340" r:id="rId17"/>
    <p:sldId id="343" r:id="rId18"/>
    <p:sldId id="344" r:id="rId19"/>
    <p:sldId id="345" r:id="rId20"/>
    <p:sldId id="346" r:id="rId21"/>
    <p:sldId id="289" r:id="rId22"/>
    <p:sldId id="290" r:id="rId23"/>
    <p:sldId id="291" r:id="rId24"/>
    <p:sldId id="292" r:id="rId25"/>
    <p:sldId id="293" r:id="rId26"/>
    <p:sldId id="294" r:id="rId27"/>
    <p:sldId id="296" r:id="rId28"/>
    <p:sldId id="297" r:id="rId29"/>
    <p:sldId id="298" r:id="rId30"/>
    <p:sldId id="300" r:id="rId31"/>
    <p:sldId id="302" r:id="rId32"/>
    <p:sldId id="301" r:id="rId33"/>
    <p:sldId id="323" r:id="rId34"/>
    <p:sldId id="324" r:id="rId35"/>
    <p:sldId id="325" r:id="rId36"/>
    <p:sldId id="326" r:id="rId37"/>
    <p:sldId id="305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82392" autoAdjust="0"/>
  </p:normalViewPr>
  <p:slideViewPr>
    <p:cSldViewPr>
      <p:cViewPr>
        <p:scale>
          <a:sx n="75" d="100"/>
          <a:sy n="75" d="100"/>
        </p:scale>
        <p:origin x="-148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BCC90-CB89-4888-8A81-DA2D9C17C3FA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AF2A0-44ED-4159-B19C-452526326C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552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tested x-ray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nav</a:t>
            </a:r>
            <a:r>
              <a:rPr lang="en-US" baseline="0" dirty="0" smtClean="0"/>
              <a:t> &amp; optical methods, mock OR, plastic phantom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183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Screenshot = registration initialization GUI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baseline="0" dirty="0" smtClean="0"/>
              <a:t>Need to initialize ECM algorithm</a:t>
            </a:r>
          </a:p>
          <a:p>
            <a:pPr marL="628650" lvl="1" indent="-171450">
              <a:buFont typeface="Arial" charset="0"/>
              <a:buChar char="•"/>
            </a:pPr>
            <a:r>
              <a:rPr lang="en-US" dirty="0" smtClean="0"/>
              <a:t>Screenshot doesn’t show our data – femur from</a:t>
            </a:r>
            <a:r>
              <a:rPr lang="en-US" baseline="0" dirty="0" smtClean="0"/>
              <a:t> one our mentor’s past experiments. Just to show how 2d-3d registration works.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470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Notice rigid body on pelvis. Mention</a:t>
            </a:r>
            <a:r>
              <a:rPr lang="en-US" baseline="0" dirty="0" smtClean="0"/>
              <a:t> pivot calibration, touching DRB tip to confidence and fragment points.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42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Backprojection</a:t>
            </a:r>
            <a:r>
              <a:rPr lang="en-US" baseline="0" dirty="0" smtClean="0"/>
              <a:t>: we know BB locations in x-ray. This tells us where there are w.r.t. CT model.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Fragment movement: compute transformation in CT model space (reference frame derived from confidence BBs) from pre-op to post-op.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4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Backprojection</a:t>
            </a:r>
            <a:r>
              <a:rPr lang="en-US" baseline="0" dirty="0" smtClean="0"/>
              <a:t>: we know BB locations in x-ray. This tells us where there are w.r.t. CT model.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Fragment movement: compute transformation in CT model space (reference frame derived from confidence BBs) from pre-op to post-op.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4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Backprojection</a:t>
            </a:r>
            <a:r>
              <a:rPr lang="en-US" baseline="0" dirty="0" smtClean="0"/>
              <a:t>: we know BB locations in x-ray. This tells us where there are w.r.t. CT model.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Fragment movement: compute transformation in CT model space (reference frame derived from confidence BBs) from pre-op to post-op.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44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Backprojection</a:t>
            </a:r>
            <a:r>
              <a:rPr lang="en-US" baseline="0" dirty="0" smtClean="0"/>
              <a:t>: we know BB locations in x-ray. This tells us where there are w.r.t. CT model.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Fragment movement: compute transformation in CT model space (reference frame derived from confidence BBs) from pre-op to post-op.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04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Explain non-rigid vs. rigid FTRAC attachment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 smtClean="0"/>
              <a:t>Optical method = gold standard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4134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confidence BBs </a:t>
            </a:r>
            <a:r>
              <a:rPr lang="en-US" baseline="0" dirty="0" smtClean="0">
                <a:sym typeface="Wingdings" pitchFamily="2" charset="2"/>
              </a:rPr>
              <a:t> virtual reference frame (fixed) on pelvis; lets us calculate fragment movement even when pelvis moves in between pre-op and post-op C-arm shots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>
                <a:sym typeface="Wingdings" pitchFamily="2" charset="2"/>
              </a:rPr>
              <a:t>highlight non-rigid “attachment” of FTRAC (difficult to line up in field of view  will look for better solution)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>
                <a:sym typeface="Wingdings" pitchFamily="2" charset="2"/>
              </a:rPr>
              <a:t>One of our fragment BBs fell off!  Okay because 3 BBs are enough to do a registration (although less accurately)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386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Acquring</a:t>
            </a:r>
            <a:r>
              <a:rPr lang="en-US" baseline="0" dirty="0" smtClean="0"/>
              <a:t> pre-op images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Rigid body is leftover from optical tracking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9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Ofri</a:t>
            </a:r>
            <a:r>
              <a:rPr lang="en-US" baseline="0" dirty="0" smtClean="0"/>
              <a:t> phantom = grid with lines we place on C-arm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fits Bernstein polynomials (CIS I!)</a:t>
            </a:r>
          </a:p>
          <a:p>
            <a:pPr marL="171450" indent="-171450">
              <a:buFont typeface="Arial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13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dewarping</a:t>
            </a:r>
            <a:r>
              <a:rPr lang="en-US" baseline="0" dirty="0" smtClean="0"/>
              <a:t> </a:t>
            </a:r>
            <a:r>
              <a:rPr lang="en-US" baseline="0" dirty="0" smtClean="0">
                <a:sym typeface="Wingdings" pitchFamily="2" charset="2"/>
              </a:rPr>
              <a:t> text, pelvis stretched (easy to see with iliac crest)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 smtClean="0"/>
              <a:t>Global</a:t>
            </a:r>
            <a:r>
              <a:rPr lang="en-US" baseline="0" dirty="0" smtClean="0"/>
              <a:t> BB segmentation achieved using radial symmetry algorithm.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Had to adjust parameters to balance sensitivity and false positive rate.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smtClean="0"/>
              <a:t>Other ideas for BB classification </a:t>
            </a:r>
            <a:r>
              <a:rPr lang="en-US" baseline="0" dirty="0" smtClean="0">
                <a:sym typeface="Wingdings" pitchFamily="2" charset="2"/>
              </a:rPr>
              <a:t> machine learning (SVMs, decision tree, Bayesian network), unique geometries, different materials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494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roipoly</a:t>
            </a:r>
            <a:r>
              <a:rPr lang="en-US" dirty="0" smtClean="0"/>
              <a:t>()</a:t>
            </a:r>
            <a:r>
              <a:rPr lang="en-US" baseline="0" dirty="0" smtClean="0"/>
              <a:t> not that bad a solution </a:t>
            </a:r>
            <a:r>
              <a:rPr lang="en-US" baseline="0" dirty="0" smtClean="0">
                <a:sym typeface="Wingdings" pitchFamily="2" charset="2"/>
              </a:rPr>
              <a:t> doesn’t take long to do, and very accurate (see next slide)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6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Minor bug</a:t>
            </a:r>
            <a:r>
              <a:rPr lang="en-US" baseline="0" dirty="0" smtClean="0"/>
              <a:t> to fix: how to do pose estimation when &lt;9 FTRAC BBs are visible in x-ray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AF2A0-44ED-4159-B19C-452526326CE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621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21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378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002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435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66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66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8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124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5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05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91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661A1-7B49-48B7-8A9B-F6449FC7BA04}" type="datetimeFigureOut">
              <a:rPr lang="en-US" smtClean="0"/>
              <a:t>3/29/2012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10F8F-B898-4DE5-8163-F4129399C2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39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n.wikipedia.org/wiki/Epipolar_geometry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hipandpelvis.com/patient_education/periace/page2.html" TargetMode="Externa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nteriorhipreview.com/wp-content/uploads/2011/07/c-arm-during-anterior-total-hip-arthroplasty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7772400" cy="1617028"/>
          </a:xfrm>
        </p:spPr>
        <p:txBody>
          <a:bodyPr>
            <a:noAutofit/>
          </a:bodyPr>
          <a:lstStyle/>
          <a:p>
            <a:r>
              <a:rPr lang="en-US" sz="4700" b="1" dirty="0" smtClean="0"/>
              <a:t>X-Ray Image-Based Navigation for Hip Osteotomy</a:t>
            </a:r>
            <a:br>
              <a:rPr lang="en-US" sz="4700" b="1" dirty="0" smtClean="0"/>
            </a:br>
            <a:endParaRPr lang="en-US" sz="47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34684" y="2744986"/>
            <a:ext cx="4274632" cy="5316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Checkpoint Presentation</a:t>
            </a:r>
            <a:endParaRPr lang="en-US" sz="32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0176"/>
              </p:ext>
            </p:extLst>
          </p:nvPr>
        </p:nvGraphicFramePr>
        <p:xfrm>
          <a:off x="1315140" y="5029200"/>
          <a:ext cx="6601692" cy="741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3260"/>
                <a:gridCol w="228600"/>
                <a:gridCol w="5249832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Mentors: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Dr. </a:t>
                      </a:r>
                      <a:r>
                        <a:rPr lang="en-US" dirty="0" err="1" smtClean="0"/>
                        <a:t>Mehran</a:t>
                      </a:r>
                      <a:r>
                        <a:rPr lang="en-US" baseline="0" dirty="0" smtClean="0"/>
                        <a:t> Armand, Dr. </a:t>
                      </a:r>
                      <a:r>
                        <a:rPr lang="en-US" baseline="0" dirty="0" err="1" smtClean="0"/>
                        <a:t>Yoshito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Otake</a:t>
                      </a:r>
                      <a:r>
                        <a:rPr lang="en-US" baseline="0" dirty="0" smtClean="0"/>
                        <a:t>, Ryan Murphy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 smtClean="0"/>
                        <a:t>Course: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/>
                        <a:t>Computer</a:t>
                      </a:r>
                      <a:r>
                        <a:rPr lang="en-US" baseline="0" dirty="0" smtClean="0"/>
                        <a:t> Integrated Surgery II (EN.600.646)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091545" y="3741003"/>
            <a:ext cx="5048883" cy="1107996"/>
            <a:chOff x="2047559" y="3781804"/>
            <a:chExt cx="5048883" cy="1107996"/>
          </a:xfrm>
        </p:grpSpPr>
        <p:sp>
          <p:nvSpPr>
            <p:cNvPr id="6" name="TextBox 5"/>
            <p:cNvSpPr txBox="1"/>
            <p:nvPr/>
          </p:nvSpPr>
          <p:spPr>
            <a:xfrm>
              <a:off x="2047559" y="3781804"/>
              <a:ext cx="504888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Jesse Hamilton and Michael Van Maele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043105" y="4243469"/>
              <a:ext cx="16544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Group #</a:t>
              </a:r>
              <a:r>
                <a:rPr lang="en-US" dirty="0" smtClean="0"/>
                <a:t>3</a:t>
              </a:r>
            </a:p>
            <a:p>
              <a:pPr algn="ctr"/>
              <a:r>
                <a:rPr lang="en-US" dirty="0" smtClean="0"/>
                <a:t>March 29, 2012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018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1726289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Milestones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044573"/>
            <a:ext cx="7772400" cy="768855"/>
          </a:xfrm>
        </p:spPr>
        <p:txBody>
          <a:bodyPr>
            <a:noAutofit/>
          </a:bodyPr>
          <a:lstStyle/>
          <a:p>
            <a:pPr algn="ctr"/>
            <a:r>
              <a:rPr lang="en-US" sz="4700" b="1" dirty="0" smtClean="0"/>
              <a:t>Milestones</a:t>
            </a:r>
            <a:endParaRPr lang="en-US" sz="47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247900" y="381342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Progress Report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99213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067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248400" y="1371600"/>
            <a:ext cx="22300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ORIGINAL  SCHEDULE</a:t>
            </a:r>
            <a:endParaRPr lang="en-US" b="1" u="sng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7012342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Milestones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08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304057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Milestones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Improved Schedule</a:t>
            </a:r>
            <a:endParaRPr lang="en-US" b="1" u="sng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16" y="990600"/>
            <a:ext cx="9171432" cy="5138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43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Milestone 0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Convert high-level pipeline to low-level MATLAB script and debug with test data.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(3/12)</a:t>
            </a:r>
          </a:p>
          <a:p>
            <a:pPr marL="0" indent="0">
              <a:buNone/>
            </a:pPr>
            <a:r>
              <a:rPr lang="en-US" sz="2400" b="1" u="sng" dirty="0" smtClean="0"/>
              <a:t>Status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00B050"/>
                </a:solidFill>
              </a:rPr>
              <a:t>COMPLETED</a:t>
            </a:r>
          </a:p>
          <a:p>
            <a:pPr marL="0" indent="0">
              <a:buNone/>
            </a:pPr>
            <a:endParaRPr lang="en-US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2400" b="1" u="sng" dirty="0" smtClean="0"/>
              <a:t>Tasks: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Perform a walk-through of the optical tracker-navigated procedure.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Agree on pipeline flowchart for X-ray-navigated procedure.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Convert chart components to script functions.</a:t>
            </a:r>
          </a:p>
          <a:p>
            <a:pPr lvl="1">
              <a:buFont typeface="Wingdings" pitchFamily="2" charset="2"/>
              <a:buChar char="ü"/>
            </a:pPr>
            <a:r>
              <a:rPr lang="en-US" sz="2000" dirty="0" smtClean="0"/>
              <a:t>Debug script functions with test data.</a:t>
            </a:r>
          </a:p>
          <a:p>
            <a:pPr lvl="1">
              <a:buFont typeface="Wingdings" pitchFamily="2" charset="2"/>
              <a:buChar char="ü"/>
            </a:pPr>
            <a:endParaRPr lang="en-US" sz="2000" dirty="0" smtClean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048459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Milestones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985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Milestone 1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Perform and report on mock surgery using X-ray navigation pipeline.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(3/30)</a:t>
            </a:r>
          </a:p>
          <a:p>
            <a:pPr marL="0" indent="0">
              <a:buNone/>
            </a:pPr>
            <a:r>
              <a:rPr lang="en-US" sz="2400" b="1" u="sng" dirty="0" smtClean="0"/>
              <a:t>Status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rgbClr val="FFC000"/>
                </a:solidFill>
              </a:rPr>
              <a:t>NEARLY</a:t>
            </a:r>
            <a:r>
              <a:rPr lang="en-US" sz="24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rgbClr val="FFC000"/>
                </a:solidFill>
              </a:rPr>
              <a:t>COMPLETED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7340934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Milestones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325063"/>
              </p:ext>
            </p:extLst>
          </p:nvPr>
        </p:nvGraphicFramePr>
        <p:xfrm>
          <a:off x="1394524" y="2971800"/>
          <a:ext cx="6354953" cy="3097065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1752600"/>
                <a:gridCol w="1188276"/>
                <a:gridCol w="2240724"/>
                <a:gridCol w="1173353"/>
              </a:tblGrid>
              <a:tr h="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Completion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Comment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Target Date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803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Perform</a:t>
                      </a:r>
                      <a:r>
                        <a:rPr lang="en-US" sz="1600" baseline="0" dirty="0" smtClean="0"/>
                        <a:t> mock surgery.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 mock OR with</a:t>
                      </a:r>
                      <a:r>
                        <a:rPr lang="en-US" sz="1600" baseline="0" dirty="0" smtClean="0"/>
                        <a:t> pelvic phantom.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641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BB classification.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Classification is currently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manual.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US" sz="1600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5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Code</a:t>
                      </a:r>
                      <a:r>
                        <a:rPr lang="en-US" sz="1600" baseline="0" dirty="0" smtClean="0"/>
                        <a:t> and </a:t>
                      </a:r>
                      <a:r>
                        <a:rPr lang="en-US" sz="1600" dirty="0" smtClean="0"/>
                        <a:t>debug pipeline in MATLAB.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Mild debugging issues.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4/3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0585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Write</a:t>
                      </a:r>
                      <a:r>
                        <a:rPr lang="en-US" sz="1600" baseline="0" dirty="0" smtClean="0"/>
                        <a:t> report on mock surgery.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70%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Need fully</a:t>
                      </a:r>
                      <a:r>
                        <a:rPr lang="en-US" sz="1600" baseline="0" dirty="0" smtClean="0"/>
                        <a:t> formed pipeline to process data.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4/3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75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Milestone 1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7969175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Milestones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pic>
        <p:nvPicPr>
          <p:cNvPr id="6" name="Picture 3" descr="C:\Users\Mike\AppData\Local\Microsoft\Windows\Temporary Internet Files\Content.IE5\THA9OIS2\MC90043466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397" y="4146550"/>
            <a:ext cx="24840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Mike\AppData\Local\Microsoft\Windows\Temporary Internet Files\Content.IE5\THA9OIS2\MC90043466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997" y="4959350"/>
            <a:ext cx="248403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00" y="2100942"/>
            <a:ext cx="7163800" cy="4172533"/>
          </a:xfrm>
          <a:prstGeom prst="rect">
            <a:avLst/>
          </a:prstGeo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7200" y="1600200"/>
            <a:ext cx="37714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Report must be finished.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249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Milestones 2 &amp; 3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Prepare the navigation pipeline for online use.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(4/13)</a:t>
            </a:r>
          </a:p>
          <a:p>
            <a:pPr marL="0" indent="0">
              <a:buNone/>
            </a:pPr>
            <a:r>
              <a:rPr lang="en-US" sz="2400" b="1" u="sng" dirty="0" smtClean="0"/>
              <a:t>Status</a:t>
            </a:r>
            <a:r>
              <a:rPr lang="en-US" sz="2400" dirty="0" smtClean="0"/>
              <a:t>: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BEGIN NEXT WEEK</a:t>
            </a:r>
          </a:p>
          <a:p>
            <a:pPr marL="0" indent="0">
              <a:buNone/>
            </a:pPr>
            <a:endParaRPr lang="en-US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/>
              <a:t>Perform and report </a:t>
            </a:r>
            <a:r>
              <a:rPr lang="en-US" sz="2400" dirty="0" smtClean="0"/>
              <a:t>on cadaver </a:t>
            </a:r>
            <a:r>
              <a:rPr lang="en-US" sz="2400" dirty="0"/>
              <a:t>surgery using X-ray navigation </a:t>
            </a:r>
            <a:r>
              <a:rPr lang="en-US" sz="2400" dirty="0" smtClean="0"/>
              <a:t>pipeline and conclude any pipeline adjustments. 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5/4)</a:t>
            </a:r>
          </a:p>
          <a:p>
            <a:pPr marL="0" indent="0">
              <a:buNone/>
            </a:pPr>
            <a:r>
              <a:rPr lang="en-US" sz="2400" b="1" u="sng" dirty="0"/>
              <a:t>Status</a:t>
            </a:r>
            <a:r>
              <a:rPr lang="en-US" sz="2400" dirty="0"/>
              <a:t>: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BEGIN NEXT WEEK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7856381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Milestones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01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685800" y="3044573"/>
            <a:ext cx="7772400" cy="768855"/>
          </a:xfrm>
        </p:spPr>
        <p:txBody>
          <a:bodyPr>
            <a:noAutofit/>
          </a:bodyPr>
          <a:lstStyle/>
          <a:p>
            <a:pPr algn="ctr"/>
            <a:r>
              <a:rPr lang="en-US" sz="4700" b="1" dirty="0"/>
              <a:t>D</a:t>
            </a:r>
            <a:r>
              <a:rPr lang="en-US" sz="4700" b="1" dirty="0" smtClean="0"/>
              <a:t>eliverables</a:t>
            </a:r>
            <a:endParaRPr lang="en-US" sz="47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583444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Deliverables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47900" y="381342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Full List and Progress Report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99591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Deliverables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1149074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Deliverables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4600" dirty="0" smtClean="0"/>
              <a:t>On schedule to achieve all deliverables (as of 3/29).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Minimum</a:t>
            </a:r>
          </a:p>
          <a:p>
            <a:pPr lvl="1"/>
            <a:r>
              <a:rPr lang="en-US" dirty="0"/>
              <a:t>Manual BB classification solution. </a:t>
            </a:r>
            <a:r>
              <a:rPr lang="en-US" dirty="0" smtClean="0"/>
              <a:t>(3/16)</a:t>
            </a:r>
            <a:r>
              <a:rPr lang="en-US" b="1" dirty="0"/>
              <a:t>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(100%)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X-ray navigation pipeline/protocol. (3/30)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(80%)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Report on results of mock surgery with pelvic phantom. (3/30) </a:t>
            </a: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(70%) </a:t>
            </a: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Expected</a:t>
            </a:r>
          </a:p>
          <a:p>
            <a:pPr lvl="1"/>
            <a:r>
              <a:rPr lang="en-US" dirty="0" smtClean="0"/>
              <a:t>BGS software with X-ray navigation pipeline integrated. (4/20)</a:t>
            </a:r>
          </a:p>
          <a:p>
            <a:pPr lvl="1"/>
            <a:r>
              <a:rPr lang="en-US" dirty="0" smtClean="0"/>
              <a:t>Analysis of non-rigid FTRAC attachment methods. (4/20)</a:t>
            </a:r>
          </a:p>
          <a:p>
            <a:pPr lvl="1"/>
            <a:r>
              <a:rPr lang="en-US" dirty="0" smtClean="0"/>
              <a:t>Report on results of cadaver surgery. (4/27)</a:t>
            </a:r>
          </a:p>
          <a:p>
            <a:pPr lvl="1">
              <a:buFont typeface="Wingdings" pitchFamily="2" charset="2"/>
              <a:buChar char="q"/>
            </a:pPr>
            <a:endParaRPr lang="en-US" dirty="0" smtClean="0"/>
          </a:p>
          <a:p>
            <a:pPr marL="0" indent="0">
              <a:buNone/>
            </a:pPr>
            <a:r>
              <a:rPr lang="en-US" b="1" u="sng" dirty="0" smtClean="0"/>
              <a:t>Maximum</a:t>
            </a:r>
          </a:p>
          <a:p>
            <a:pPr lvl="1"/>
            <a:r>
              <a:rPr lang="en-US" dirty="0" smtClean="0"/>
              <a:t>Simulated error analysis </a:t>
            </a:r>
            <a:r>
              <a:rPr lang="en-US" dirty="0" smtClean="0"/>
              <a:t>of FTRAC. </a:t>
            </a:r>
            <a:r>
              <a:rPr lang="en-US" dirty="0" smtClean="0"/>
              <a:t>(5/4)</a:t>
            </a:r>
          </a:p>
          <a:p>
            <a:pPr lvl="1"/>
            <a:r>
              <a:rPr lang="en-US" dirty="0" smtClean="0"/>
              <a:t>Automatically initialized EM pose estimation algorithm. (5/4)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2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Nearly Completed Deliverable: Pipeline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7157646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Deliverables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966" y="1371600"/>
            <a:ext cx="431006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98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3044573"/>
            <a:ext cx="7772400" cy="768855"/>
          </a:xfrm>
        </p:spPr>
        <p:txBody>
          <a:bodyPr>
            <a:noAutofit/>
          </a:bodyPr>
          <a:lstStyle/>
          <a:p>
            <a:pPr algn="ctr"/>
            <a:r>
              <a:rPr lang="en-US" sz="4700" cap="none" dirty="0" smtClean="0"/>
              <a:t>Summary</a:t>
            </a:r>
            <a:endParaRPr lang="en-US" sz="4700" cap="none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899110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  <a:endParaRPr lang="en-US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7900" y="381342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Project Overview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16590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Achieved Deliverable: BBs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BB Attachment</a:t>
            </a:r>
            <a:r>
              <a:rPr lang="en-US" dirty="0" smtClean="0"/>
              <a:t>:</a:t>
            </a:r>
            <a:endParaRPr lang="en-US" b="1" u="sng" dirty="0" smtClean="0"/>
          </a:p>
          <a:p>
            <a:pPr lvl="1"/>
            <a:r>
              <a:rPr lang="en-US" dirty="0" smtClean="0"/>
              <a:t>Trivial to do for pelvic phantom.</a:t>
            </a:r>
          </a:p>
          <a:p>
            <a:pPr lvl="1"/>
            <a:r>
              <a:rPr lang="en-US" dirty="0" smtClean="0"/>
              <a:t>May be trickier for the cadaveric specimen.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4946297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Deliverables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5" name="AutoShape 2" descr="https://mail-attachment.googleusercontent.com/attachment/?ui=2&amp;ik=3eb2886b4c&amp;view=att&amp;th=1365a8215e5172f4&amp;attid=0.16&amp;disp=inline&amp;realattid=a15d8c685f709cb9_0.1&amp;safe=1&amp;zw&amp;saduie=AG9B_P_o2U7q3QjxxIQ9fuHiDC8O&amp;sadet=1332958482633&amp;sads=l8NLb-MhRHh8GsQrkVt5vVk6Br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219200" y="3352800"/>
            <a:ext cx="6459791" cy="2583690"/>
            <a:chOff x="1219200" y="3505200"/>
            <a:chExt cx="6459791" cy="25836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879" t="7879" r="25000" b="15152"/>
            <a:stretch/>
          </p:blipFill>
          <p:spPr>
            <a:xfrm>
              <a:off x="1219200" y="3505200"/>
              <a:ext cx="2064000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454" t="11717" r="37121" b="17172"/>
            <a:stretch/>
          </p:blipFill>
          <p:spPr>
            <a:xfrm>
              <a:off x="3666096" y="3505200"/>
              <a:ext cx="1818409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05" t="6364" r="19232" b="35303"/>
            <a:stretch/>
          </p:blipFill>
          <p:spPr>
            <a:xfrm>
              <a:off x="5867400" y="3505200"/>
              <a:ext cx="1769424" cy="2286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1319694" y="5715000"/>
              <a:ext cx="18630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Tear from BB reel.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791271" y="5719558"/>
              <a:ext cx="15680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Place on bone.</a:t>
              </a:r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881255" y="5715000"/>
              <a:ext cx="1797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View with C-arm.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3698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1371971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7" name="Title 6"/>
          <p:cNvSpPr txBox="1">
            <a:spLocks/>
          </p:cNvSpPr>
          <p:nvPr/>
        </p:nvSpPr>
        <p:spPr>
          <a:xfrm>
            <a:off x="685800" y="3044573"/>
            <a:ext cx="7772400" cy="76885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00" b="1" dirty="0" smtClean="0"/>
              <a:t>Experiment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62200" y="381342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Test of Pipeline with Pelvic Phantom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422902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4784822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Experiment</a:t>
            </a:r>
            <a:endParaRPr lang="en-US" b="1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b="1" u="sng" dirty="0" smtClean="0"/>
              <a:t>Purpose:</a:t>
            </a:r>
          </a:p>
          <a:p>
            <a:pPr lvl="1"/>
            <a:r>
              <a:rPr lang="en-US" dirty="0" smtClean="0"/>
              <a:t>Demonstrate proof of concept for proposed x-ray navigation pipeline using:</a:t>
            </a:r>
          </a:p>
          <a:p>
            <a:pPr lvl="2"/>
            <a:r>
              <a:rPr lang="en-US" dirty="0"/>
              <a:t>n</a:t>
            </a:r>
            <a:r>
              <a:rPr lang="en-US" dirty="0" smtClean="0"/>
              <a:t>on-rigid FTRAC attachment</a:t>
            </a:r>
          </a:p>
          <a:p>
            <a:pPr lvl="2"/>
            <a:r>
              <a:rPr lang="en-US" dirty="0"/>
              <a:t>p</a:t>
            </a:r>
            <a:r>
              <a:rPr lang="en-US" dirty="0" smtClean="0"/>
              <a:t>elvic phantom</a:t>
            </a:r>
          </a:p>
          <a:p>
            <a:pPr lvl="1"/>
            <a:r>
              <a:rPr lang="en-US" dirty="0" smtClean="0"/>
              <a:t>Acquire raw C-arm images to use when creating MATLAB code for pipeline.</a:t>
            </a:r>
          </a:p>
          <a:p>
            <a:pPr lvl="1"/>
            <a:r>
              <a:rPr lang="en-US" dirty="0" smtClean="0"/>
              <a:t>Gauge accuracy of X-ray navigation method versus optical tracker method.</a:t>
            </a:r>
          </a:p>
        </p:txBody>
      </p:sp>
    </p:spTree>
    <p:extLst>
      <p:ext uri="{BB962C8B-B14F-4D97-AF65-F5344CB8AC3E}">
        <p14:creationId xmlns:p14="http://schemas.microsoft.com/office/powerpoint/2010/main" val="120255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0088147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57200" y="0"/>
            <a:ext cx="2649682" cy="6096000"/>
            <a:chOff x="1046018" y="152400"/>
            <a:chExt cx="2649682" cy="6096000"/>
          </a:xfrm>
        </p:grpSpPr>
        <p:sp>
          <p:nvSpPr>
            <p:cNvPr id="5" name="Rectangle 4"/>
            <p:cNvSpPr/>
            <p:nvPr/>
          </p:nvSpPr>
          <p:spPr>
            <a:xfrm>
              <a:off x="1066800" y="1524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 “confidence” BBs to ilium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10668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 “fragment” BBs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46018" y="19812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Place FTRAC within C-arm field of view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6018" y="2895600"/>
              <a:ext cx="26289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Acquire two “</a:t>
              </a:r>
              <a:r>
                <a:rPr lang="en-US" sz="1600" i="1" dirty="0" smtClean="0"/>
                <a:t>BEFORE</a:t>
              </a:r>
              <a:r>
                <a:rPr lang="en-US" sz="1600" dirty="0" smtClean="0"/>
                <a:t>” images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7750" y="5638800"/>
              <a:ext cx="26289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Acquire two “</a:t>
              </a:r>
              <a:r>
                <a:rPr lang="en-US" sz="1600" i="1" dirty="0" smtClean="0"/>
                <a:t>AFTER</a:t>
              </a:r>
              <a:r>
                <a:rPr lang="en-US" sz="1600" dirty="0" smtClean="0"/>
                <a:t>” images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8100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Remove FTRAC. Realign bone fragment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6018" y="48006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Place FTRAC within C-arm field of view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209800" y="838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228850" y="16764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209800" y="25908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208068" y="3505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209800" y="4436918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209800" y="5410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Title 1"/>
          <p:cNvSpPr txBox="1">
            <a:spLocks/>
          </p:cNvSpPr>
          <p:nvPr/>
        </p:nvSpPr>
        <p:spPr>
          <a:xfrm>
            <a:off x="1918734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Intraoperative Pipeline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1734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6271520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57200" y="0"/>
            <a:ext cx="2649682" cy="6096000"/>
            <a:chOff x="1046018" y="152400"/>
            <a:chExt cx="2649682" cy="6096000"/>
          </a:xfrm>
        </p:grpSpPr>
        <p:sp>
          <p:nvSpPr>
            <p:cNvPr id="5" name="Rectangle 4"/>
            <p:cNvSpPr/>
            <p:nvPr/>
          </p:nvSpPr>
          <p:spPr>
            <a:xfrm>
              <a:off x="1066800" y="1524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 “confidence” BBs to ilium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10668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 “fragment” BBs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46018" y="19812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Place FTRAC within C-arm field of view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6018" y="2895600"/>
              <a:ext cx="26289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Acquire two “</a:t>
              </a:r>
              <a:r>
                <a:rPr lang="en-US" sz="1600" i="1" dirty="0" smtClean="0"/>
                <a:t>BEFORE</a:t>
              </a:r>
              <a:r>
                <a:rPr lang="en-US" sz="1600" dirty="0" smtClean="0"/>
                <a:t>” images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7750" y="5638800"/>
              <a:ext cx="26289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Acquire two “</a:t>
              </a:r>
              <a:r>
                <a:rPr lang="en-US" sz="1600" i="1" dirty="0" smtClean="0"/>
                <a:t>AFTER</a:t>
              </a:r>
              <a:r>
                <a:rPr lang="en-US" sz="1600" dirty="0" smtClean="0"/>
                <a:t>” images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8100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Remove FTRAC. Realign bone fragment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6018" y="48006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Place FTRAC within C-arm field of view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209800" y="838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228850" y="16764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209800" y="25908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208068" y="3505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209800" y="4436918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209800" y="5410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27" name="Picture 3" descr="C:\Users\Jesse\Downloads\fwdexp1images\phot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3" t="20193"/>
          <a:stretch/>
        </p:blipFill>
        <p:spPr bwMode="auto">
          <a:xfrm>
            <a:off x="3276600" y="2000250"/>
            <a:ext cx="5638800" cy="39439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" name="Oval 17"/>
          <p:cNvSpPr/>
          <p:nvPr/>
        </p:nvSpPr>
        <p:spPr>
          <a:xfrm>
            <a:off x="3657600" y="4464627"/>
            <a:ext cx="1716088" cy="6477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Confidence BBs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4572000" y="2927516"/>
            <a:ext cx="1122583" cy="1415884"/>
          </a:xfrm>
          <a:custGeom>
            <a:avLst/>
            <a:gdLst>
              <a:gd name="connsiteX0" fmla="*/ 52319 w 1122583"/>
              <a:gd name="connsiteY0" fmla="*/ 1163782 h 1415884"/>
              <a:gd name="connsiteX1" fmla="*/ 73101 w 1122583"/>
              <a:gd name="connsiteY1" fmla="*/ 1215737 h 1415884"/>
              <a:gd name="connsiteX2" fmla="*/ 93883 w 1122583"/>
              <a:gd name="connsiteY2" fmla="*/ 1257300 h 1415884"/>
              <a:gd name="connsiteX3" fmla="*/ 104274 w 1122583"/>
              <a:gd name="connsiteY3" fmla="*/ 1288473 h 1415884"/>
              <a:gd name="connsiteX4" fmla="*/ 197792 w 1122583"/>
              <a:gd name="connsiteY4" fmla="*/ 1371600 h 1415884"/>
              <a:gd name="connsiteX5" fmla="*/ 239355 w 1122583"/>
              <a:gd name="connsiteY5" fmla="*/ 1381991 h 1415884"/>
              <a:gd name="connsiteX6" fmla="*/ 270528 w 1122583"/>
              <a:gd name="connsiteY6" fmla="*/ 1402773 h 1415884"/>
              <a:gd name="connsiteX7" fmla="*/ 447174 w 1122583"/>
              <a:gd name="connsiteY7" fmla="*/ 1402773 h 1415884"/>
              <a:gd name="connsiteX8" fmla="*/ 488737 w 1122583"/>
              <a:gd name="connsiteY8" fmla="*/ 1381991 h 1415884"/>
              <a:gd name="connsiteX9" fmla="*/ 540692 w 1122583"/>
              <a:gd name="connsiteY9" fmla="*/ 1371600 h 1415884"/>
              <a:gd name="connsiteX10" fmla="*/ 582255 w 1122583"/>
              <a:gd name="connsiteY10" fmla="*/ 1361209 h 1415884"/>
              <a:gd name="connsiteX11" fmla="*/ 686164 w 1122583"/>
              <a:gd name="connsiteY11" fmla="*/ 1298864 h 1415884"/>
              <a:gd name="connsiteX12" fmla="*/ 758901 w 1122583"/>
              <a:gd name="connsiteY12" fmla="*/ 1278082 h 1415884"/>
              <a:gd name="connsiteX13" fmla="*/ 821246 w 1122583"/>
              <a:gd name="connsiteY13" fmla="*/ 1246909 h 1415884"/>
              <a:gd name="connsiteX14" fmla="*/ 852419 w 1122583"/>
              <a:gd name="connsiteY14" fmla="*/ 1215737 h 1415884"/>
              <a:gd name="connsiteX15" fmla="*/ 914764 w 1122583"/>
              <a:gd name="connsiteY15" fmla="*/ 1174173 h 1415884"/>
              <a:gd name="connsiteX16" fmla="*/ 966719 w 1122583"/>
              <a:gd name="connsiteY16" fmla="*/ 1101437 h 1415884"/>
              <a:gd name="connsiteX17" fmla="*/ 997892 w 1122583"/>
              <a:gd name="connsiteY17" fmla="*/ 1070264 h 1415884"/>
              <a:gd name="connsiteX18" fmla="*/ 1060237 w 1122583"/>
              <a:gd name="connsiteY18" fmla="*/ 966355 h 1415884"/>
              <a:gd name="connsiteX19" fmla="*/ 1101801 w 1122583"/>
              <a:gd name="connsiteY19" fmla="*/ 820882 h 1415884"/>
              <a:gd name="connsiteX20" fmla="*/ 1112192 w 1122583"/>
              <a:gd name="connsiteY20" fmla="*/ 789709 h 1415884"/>
              <a:gd name="connsiteX21" fmla="*/ 1122583 w 1122583"/>
              <a:gd name="connsiteY21" fmla="*/ 758537 h 1415884"/>
              <a:gd name="connsiteX22" fmla="*/ 1112192 w 1122583"/>
              <a:gd name="connsiteY22" fmla="*/ 498764 h 1415884"/>
              <a:gd name="connsiteX23" fmla="*/ 1091410 w 1122583"/>
              <a:gd name="connsiteY23" fmla="*/ 436418 h 1415884"/>
              <a:gd name="connsiteX24" fmla="*/ 1060237 w 1122583"/>
              <a:gd name="connsiteY24" fmla="*/ 332509 h 1415884"/>
              <a:gd name="connsiteX25" fmla="*/ 1039455 w 1122583"/>
              <a:gd name="connsiteY25" fmla="*/ 290946 h 1415884"/>
              <a:gd name="connsiteX26" fmla="*/ 1018674 w 1122583"/>
              <a:gd name="connsiteY26" fmla="*/ 228600 h 1415884"/>
              <a:gd name="connsiteX27" fmla="*/ 997892 w 1122583"/>
              <a:gd name="connsiteY27" fmla="*/ 187037 h 1415884"/>
              <a:gd name="connsiteX28" fmla="*/ 977110 w 1122583"/>
              <a:gd name="connsiteY28" fmla="*/ 155864 h 1415884"/>
              <a:gd name="connsiteX29" fmla="*/ 935546 w 1122583"/>
              <a:gd name="connsiteY29" fmla="*/ 83128 h 1415884"/>
              <a:gd name="connsiteX30" fmla="*/ 925155 w 1122583"/>
              <a:gd name="connsiteY30" fmla="*/ 51955 h 1415884"/>
              <a:gd name="connsiteX31" fmla="*/ 831637 w 1122583"/>
              <a:gd name="connsiteY31" fmla="*/ 0 h 1415884"/>
              <a:gd name="connsiteX32" fmla="*/ 727728 w 1122583"/>
              <a:gd name="connsiteY32" fmla="*/ 10391 h 1415884"/>
              <a:gd name="connsiteX33" fmla="*/ 665383 w 1122583"/>
              <a:gd name="connsiteY33" fmla="*/ 41564 h 1415884"/>
              <a:gd name="connsiteX34" fmla="*/ 623819 w 1122583"/>
              <a:gd name="connsiteY34" fmla="*/ 51955 h 1415884"/>
              <a:gd name="connsiteX35" fmla="*/ 592646 w 1122583"/>
              <a:gd name="connsiteY35" fmla="*/ 62346 h 1415884"/>
              <a:gd name="connsiteX36" fmla="*/ 519910 w 1122583"/>
              <a:gd name="connsiteY36" fmla="*/ 103909 h 1415884"/>
              <a:gd name="connsiteX37" fmla="*/ 457564 w 1122583"/>
              <a:gd name="connsiteY37" fmla="*/ 155864 h 1415884"/>
              <a:gd name="connsiteX38" fmla="*/ 426392 w 1122583"/>
              <a:gd name="connsiteY38" fmla="*/ 176646 h 1415884"/>
              <a:gd name="connsiteX39" fmla="*/ 364046 w 1122583"/>
              <a:gd name="connsiteY39" fmla="*/ 238991 h 1415884"/>
              <a:gd name="connsiteX40" fmla="*/ 343264 w 1122583"/>
              <a:gd name="connsiteY40" fmla="*/ 270164 h 1415884"/>
              <a:gd name="connsiteX41" fmla="*/ 312092 w 1122583"/>
              <a:gd name="connsiteY41" fmla="*/ 290946 h 1415884"/>
              <a:gd name="connsiteX42" fmla="*/ 270528 w 1122583"/>
              <a:gd name="connsiteY42" fmla="*/ 353291 h 1415884"/>
              <a:gd name="connsiteX43" fmla="*/ 260137 w 1122583"/>
              <a:gd name="connsiteY43" fmla="*/ 384464 h 1415884"/>
              <a:gd name="connsiteX44" fmla="*/ 208183 w 1122583"/>
              <a:gd name="connsiteY44" fmla="*/ 446809 h 1415884"/>
              <a:gd name="connsiteX45" fmla="*/ 166619 w 1122583"/>
              <a:gd name="connsiteY45" fmla="*/ 509155 h 1415884"/>
              <a:gd name="connsiteX46" fmla="*/ 135446 w 1122583"/>
              <a:gd name="connsiteY46" fmla="*/ 571500 h 1415884"/>
              <a:gd name="connsiteX47" fmla="*/ 104274 w 1122583"/>
              <a:gd name="connsiteY47" fmla="*/ 665018 h 1415884"/>
              <a:gd name="connsiteX48" fmla="*/ 93883 w 1122583"/>
              <a:gd name="connsiteY48" fmla="*/ 696191 h 1415884"/>
              <a:gd name="connsiteX49" fmla="*/ 73101 w 1122583"/>
              <a:gd name="connsiteY49" fmla="*/ 727364 h 1415884"/>
              <a:gd name="connsiteX50" fmla="*/ 52319 w 1122583"/>
              <a:gd name="connsiteY50" fmla="*/ 789709 h 1415884"/>
              <a:gd name="connsiteX51" fmla="*/ 31537 w 1122583"/>
              <a:gd name="connsiteY51" fmla="*/ 862446 h 1415884"/>
              <a:gd name="connsiteX52" fmla="*/ 10755 w 1122583"/>
              <a:gd name="connsiteY52" fmla="*/ 893618 h 1415884"/>
              <a:gd name="connsiteX53" fmla="*/ 10755 w 1122583"/>
              <a:gd name="connsiteY53" fmla="*/ 1091046 h 1415884"/>
              <a:gd name="connsiteX54" fmla="*/ 31537 w 1122583"/>
              <a:gd name="connsiteY54" fmla="*/ 1153391 h 1415884"/>
              <a:gd name="connsiteX55" fmla="*/ 52319 w 1122583"/>
              <a:gd name="connsiteY55" fmla="*/ 1163782 h 1415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122583" h="1415884">
                <a:moveTo>
                  <a:pt x="52319" y="1163782"/>
                </a:moveTo>
                <a:cubicBezTo>
                  <a:pt x="59246" y="1181100"/>
                  <a:pt x="65525" y="1198692"/>
                  <a:pt x="73101" y="1215737"/>
                </a:cubicBezTo>
                <a:cubicBezTo>
                  <a:pt x="79392" y="1229892"/>
                  <a:pt x="87781" y="1243063"/>
                  <a:pt x="93883" y="1257300"/>
                </a:cubicBezTo>
                <a:cubicBezTo>
                  <a:pt x="98198" y="1267367"/>
                  <a:pt x="97549" y="1279827"/>
                  <a:pt x="104274" y="1288473"/>
                </a:cubicBezTo>
                <a:cubicBezTo>
                  <a:pt x="115361" y="1302728"/>
                  <a:pt x="167698" y="1358703"/>
                  <a:pt x="197792" y="1371600"/>
                </a:cubicBezTo>
                <a:cubicBezTo>
                  <a:pt x="210918" y="1377226"/>
                  <a:pt x="225501" y="1378527"/>
                  <a:pt x="239355" y="1381991"/>
                </a:cubicBezTo>
                <a:cubicBezTo>
                  <a:pt x="249746" y="1388918"/>
                  <a:pt x="259358" y="1397188"/>
                  <a:pt x="270528" y="1402773"/>
                </a:cubicBezTo>
                <a:cubicBezTo>
                  <a:pt x="325277" y="1430148"/>
                  <a:pt x="390835" y="1406797"/>
                  <a:pt x="447174" y="1402773"/>
                </a:cubicBezTo>
                <a:cubicBezTo>
                  <a:pt x="461028" y="1395846"/>
                  <a:pt x="474042" y="1386889"/>
                  <a:pt x="488737" y="1381991"/>
                </a:cubicBezTo>
                <a:cubicBezTo>
                  <a:pt x="505492" y="1376406"/>
                  <a:pt x="523451" y="1375431"/>
                  <a:pt x="540692" y="1371600"/>
                </a:cubicBezTo>
                <a:cubicBezTo>
                  <a:pt x="554633" y="1368502"/>
                  <a:pt x="568401" y="1364673"/>
                  <a:pt x="582255" y="1361209"/>
                </a:cubicBezTo>
                <a:cubicBezTo>
                  <a:pt x="613323" y="1340497"/>
                  <a:pt x="649652" y="1312556"/>
                  <a:pt x="686164" y="1298864"/>
                </a:cubicBezTo>
                <a:cubicBezTo>
                  <a:pt x="712799" y="1288876"/>
                  <a:pt x="733779" y="1290643"/>
                  <a:pt x="758901" y="1278082"/>
                </a:cubicBezTo>
                <a:cubicBezTo>
                  <a:pt x="839476" y="1237794"/>
                  <a:pt x="742892" y="1273028"/>
                  <a:pt x="821246" y="1246909"/>
                </a:cubicBezTo>
                <a:cubicBezTo>
                  <a:pt x="831637" y="1236518"/>
                  <a:pt x="840820" y="1224759"/>
                  <a:pt x="852419" y="1215737"/>
                </a:cubicBezTo>
                <a:cubicBezTo>
                  <a:pt x="872134" y="1200403"/>
                  <a:pt x="914764" y="1174173"/>
                  <a:pt x="914764" y="1174173"/>
                </a:cubicBezTo>
                <a:cubicBezTo>
                  <a:pt x="931213" y="1149500"/>
                  <a:pt x="947383" y="1123995"/>
                  <a:pt x="966719" y="1101437"/>
                </a:cubicBezTo>
                <a:cubicBezTo>
                  <a:pt x="976283" y="1090280"/>
                  <a:pt x="988870" y="1081864"/>
                  <a:pt x="997892" y="1070264"/>
                </a:cubicBezTo>
                <a:cubicBezTo>
                  <a:pt x="1032998" y="1025127"/>
                  <a:pt x="1037618" y="1011592"/>
                  <a:pt x="1060237" y="966355"/>
                </a:cubicBezTo>
                <a:cubicBezTo>
                  <a:pt x="1086332" y="861976"/>
                  <a:pt x="1071987" y="910324"/>
                  <a:pt x="1101801" y="820882"/>
                </a:cubicBezTo>
                <a:lnTo>
                  <a:pt x="1112192" y="789709"/>
                </a:lnTo>
                <a:lnTo>
                  <a:pt x="1122583" y="758537"/>
                </a:lnTo>
                <a:cubicBezTo>
                  <a:pt x="1119119" y="671946"/>
                  <a:pt x="1120540" y="585021"/>
                  <a:pt x="1112192" y="498764"/>
                </a:cubicBezTo>
                <a:cubicBezTo>
                  <a:pt x="1110082" y="476960"/>
                  <a:pt x="1096723" y="457670"/>
                  <a:pt x="1091410" y="436418"/>
                </a:cubicBezTo>
                <a:cubicBezTo>
                  <a:pt x="1083952" y="406588"/>
                  <a:pt x="1072885" y="357805"/>
                  <a:pt x="1060237" y="332509"/>
                </a:cubicBezTo>
                <a:cubicBezTo>
                  <a:pt x="1053310" y="318655"/>
                  <a:pt x="1045208" y="305328"/>
                  <a:pt x="1039455" y="290946"/>
                </a:cubicBezTo>
                <a:cubicBezTo>
                  <a:pt x="1031319" y="270607"/>
                  <a:pt x="1028471" y="248193"/>
                  <a:pt x="1018674" y="228600"/>
                </a:cubicBezTo>
                <a:cubicBezTo>
                  <a:pt x="1011747" y="214746"/>
                  <a:pt x="1005577" y="200486"/>
                  <a:pt x="997892" y="187037"/>
                </a:cubicBezTo>
                <a:cubicBezTo>
                  <a:pt x="991696" y="176194"/>
                  <a:pt x="982695" y="167034"/>
                  <a:pt x="977110" y="155864"/>
                </a:cubicBezTo>
                <a:cubicBezTo>
                  <a:pt x="937443" y="76529"/>
                  <a:pt x="1010922" y="183626"/>
                  <a:pt x="935546" y="83128"/>
                </a:cubicBezTo>
                <a:cubicBezTo>
                  <a:pt x="932082" y="72737"/>
                  <a:pt x="932900" y="59700"/>
                  <a:pt x="925155" y="51955"/>
                </a:cubicBezTo>
                <a:cubicBezTo>
                  <a:pt x="889425" y="16225"/>
                  <a:pt x="870837" y="13067"/>
                  <a:pt x="831637" y="0"/>
                </a:cubicBezTo>
                <a:cubicBezTo>
                  <a:pt x="797001" y="3464"/>
                  <a:pt x="762132" y="5098"/>
                  <a:pt x="727728" y="10391"/>
                </a:cubicBezTo>
                <a:cubicBezTo>
                  <a:pt x="682190" y="17397"/>
                  <a:pt x="708539" y="23068"/>
                  <a:pt x="665383" y="41564"/>
                </a:cubicBezTo>
                <a:cubicBezTo>
                  <a:pt x="652257" y="47190"/>
                  <a:pt x="637551" y="48032"/>
                  <a:pt x="623819" y="51955"/>
                </a:cubicBezTo>
                <a:cubicBezTo>
                  <a:pt x="613287" y="54964"/>
                  <a:pt x="603037" y="58882"/>
                  <a:pt x="592646" y="62346"/>
                </a:cubicBezTo>
                <a:cubicBezTo>
                  <a:pt x="516707" y="112974"/>
                  <a:pt x="612185" y="51181"/>
                  <a:pt x="519910" y="103909"/>
                </a:cubicBezTo>
                <a:cubicBezTo>
                  <a:pt x="470662" y="132050"/>
                  <a:pt x="504449" y="116793"/>
                  <a:pt x="457564" y="155864"/>
                </a:cubicBezTo>
                <a:cubicBezTo>
                  <a:pt x="447970" y="163859"/>
                  <a:pt x="435726" y="168349"/>
                  <a:pt x="426392" y="176646"/>
                </a:cubicBezTo>
                <a:cubicBezTo>
                  <a:pt x="404426" y="196172"/>
                  <a:pt x="380349" y="214537"/>
                  <a:pt x="364046" y="238991"/>
                </a:cubicBezTo>
                <a:cubicBezTo>
                  <a:pt x="357119" y="249382"/>
                  <a:pt x="352095" y="261333"/>
                  <a:pt x="343264" y="270164"/>
                </a:cubicBezTo>
                <a:cubicBezTo>
                  <a:pt x="334434" y="278995"/>
                  <a:pt x="322483" y="284019"/>
                  <a:pt x="312092" y="290946"/>
                </a:cubicBezTo>
                <a:cubicBezTo>
                  <a:pt x="288228" y="386400"/>
                  <a:pt x="322717" y="288055"/>
                  <a:pt x="270528" y="353291"/>
                </a:cubicBezTo>
                <a:cubicBezTo>
                  <a:pt x="263686" y="361844"/>
                  <a:pt x="265035" y="374667"/>
                  <a:pt x="260137" y="384464"/>
                </a:cubicBezTo>
                <a:cubicBezTo>
                  <a:pt x="237858" y="429022"/>
                  <a:pt x="240356" y="405444"/>
                  <a:pt x="208183" y="446809"/>
                </a:cubicBezTo>
                <a:cubicBezTo>
                  <a:pt x="192849" y="466525"/>
                  <a:pt x="174517" y="485460"/>
                  <a:pt x="166619" y="509155"/>
                </a:cubicBezTo>
                <a:cubicBezTo>
                  <a:pt x="152279" y="552175"/>
                  <a:pt x="162304" y="531215"/>
                  <a:pt x="135446" y="571500"/>
                </a:cubicBezTo>
                <a:lnTo>
                  <a:pt x="104274" y="665018"/>
                </a:lnTo>
                <a:cubicBezTo>
                  <a:pt x="100810" y="675409"/>
                  <a:pt x="99959" y="687077"/>
                  <a:pt x="93883" y="696191"/>
                </a:cubicBezTo>
                <a:cubicBezTo>
                  <a:pt x="86956" y="706582"/>
                  <a:pt x="78173" y="715952"/>
                  <a:pt x="73101" y="727364"/>
                </a:cubicBezTo>
                <a:cubicBezTo>
                  <a:pt x="64204" y="747382"/>
                  <a:pt x="57632" y="768457"/>
                  <a:pt x="52319" y="789709"/>
                </a:cubicBezTo>
                <a:cubicBezTo>
                  <a:pt x="48990" y="803026"/>
                  <a:pt x="38990" y="847539"/>
                  <a:pt x="31537" y="862446"/>
                </a:cubicBezTo>
                <a:cubicBezTo>
                  <a:pt x="25952" y="873616"/>
                  <a:pt x="17682" y="883227"/>
                  <a:pt x="10755" y="893618"/>
                </a:cubicBezTo>
                <a:cubicBezTo>
                  <a:pt x="484" y="986058"/>
                  <a:pt x="-7156" y="995521"/>
                  <a:pt x="10755" y="1091046"/>
                </a:cubicBezTo>
                <a:cubicBezTo>
                  <a:pt x="14792" y="1112577"/>
                  <a:pt x="16047" y="1137901"/>
                  <a:pt x="31537" y="1153391"/>
                </a:cubicBezTo>
                <a:lnTo>
                  <a:pt x="52319" y="1163782"/>
                </a:lnTo>
                <a:close/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26"/>
          <p:cNvSpPr/>
          <p:nvPr/>
        </p:nvSpPr>
        <p:spPr>
          <a:xfrm>
            <a:off x="5787736" y="2649682"/>
            <a:ext cx="955964" cy="1028700"/>
          </a:xfrm>
          <a:custGeom>
            <a:avLst/>
            <a:gdLst>
              <a:gd name="connsiteX0" fmla="*/ 259773 w 955964"/>
              <a:gd name="connsiteY0" fmla="*/ 72736 h 1028700"/>
              <a:gd name="connsiteX1" fmla="*/ 197428 w 955964"/>
              <a:gd name="connsiteY1" fmla="*/ 155863 h 1028700"/>
              <a:gd name="connsiteX2" fmla="*/ 145473 w 955964"/>
              <a:gd name="connsiteY2" fmla="*/ 228600 h 1028700"/>
              <a:gd name="connsiteX3" fmla="*/ 124691 w 955964"/>
              <a:gd name="connsiteY3" fmla="*/ 290945 h 1028700"/>
              <a:gd name="connsiteX4" fmla="*/ 72737 w 955964"/>
              <a:gd name="connsiteY4" fmla="*/ 363682 h 1028700"/>
              <a:gd name="connsiteX5" fmla="*/ 41564 w 955964"/>
              <a:gd name="connsiteY5" fmla="*/ 426027 h 1028700"/>
              <a:gd name="connsiteX6" fmla="*/ 31173 w 955964"/>
              <a:gd name="connsiteY6" fmla="*/ 467591 h 1028700"/>
              <a:gd name="connsiteX7" fmla="*/ 20782 w 955964"/>
              <a:gd name="connsiteY7" fmla="*/ 519545 h 1028700"/>
              <a:gd name="connsiteX8" fmla="*/ 10391 w 955964"/>
              <a:gd name="connsiteY8" fmla="*/ 550718 h 1028700"/>
              <a:gd name="connsiteX9" fmla="*/ 0 w 955964"/>
              <a:gd name="connsiteY9" fmla="*/ 602673 h 1028700"/>
              <a:gd name="connsiteX10" fmla="*/ 10391 w 955964"/>
              <a:gd name="connsiteY10" fmla="*/ 872836 h 1028700"/>
              <a:gd name="connsiteX11" fmla="*/ 31173 w 955964"/>
              <a:gd name="connsiteY11" fmla="*/ 935182 h 1028700"/>
              <a:gd name="connsiteX12" fmla="*/ 41564 w 955964"/>
              <a:gd name="connsiteY12" fmla="*/ 966354 h 1028700"/>
              <a:gd name="connsiteX13" fmla="*/ 72737 w 955964"/>
              <a:gd name="connsiteY13" fmla="*/ 987136 h 1028700"/>
              <a:gd name="connsiteX14" fmla="*/ 249382 w 955964"/>
              <a:gd name="connsiteY14" fmla="*/ 1018309 h 1028700"/>
              <a:gd name="connsiteX15" fmla="*/ 290946 w 955964"/>
              <a:gd name="connsiteY15" fmla="*/ 1028700 h 1028700"/>
              <a:gd name="connsiteX16" fmla="*/ 457200 w 955964"/>
              <a:gd name="connsiteY16" fmla="*/ 1007918 h 1028700"/>
              <a:gd name="connsiteX17" fmla="*/ 519546 w 955964"/>
              <a:gd name="connsiteY17" fmla="*/ 987136 h 1028700"/>
              <a:gd name="connsiteX18" fmla="*/ 561109 w 955964"/>
              <a:gd name="connsiteY18" fmla="*/ 966354 h 1028700"/>
              <a:gd name="connsiteX19" fmla="*/ 592282 w 955964"/>
              <a:gd name="connsiteY19" fmla="*/ 945573 h 1028700"/>
              <a:gd name="connsiteX20" fmla="*/ 623455 w 955964"/>
              <a:gd name="connsiteY20" fmla="*/ 935182 h 1028700"/>
              <a:gd name="connsiteX21" fmla="*/ 644237 w 955964"/>
              <a:gd name="connsiteY21" fmla="*/ 904009 h 1028700"/>
              <a:gd name="connsiteX22" fmla="*/ 675409 w 955964"/>
              <a:gd name="connsiteY22" fmla="*/ 893618 h 1028700"/>
              <a:gd name="connsiteX23" fmla="*/ 706582 w 955964"/>
              <a:gd name="connsiteY23" fmla="*/ 872836 h 1028700"/>
              <a:gd name="connsiteX24" fmla="*/ 737755 w 955964"/>
              <a:gd name="connsiteY24" fmla="*/ 841663 h 1028700"/>
              <a:gd name="connsiteX25" fmla="*/ 768928 w 955964"/>
              <a:gd name="connsiteY25" fmla="*/ 820882 h 1028700"/>
              <a:gd name="connsiteX26" fmla="*/ 800100 w 955964"/>
              <a:gd name="connsiteY26" fmla="*/ 789709 h 1028700"/>
              <a:gd name="connsiteX27" fmla="*/ 893619 w 955964"/>
              <a:gd name="connsiteY27" fmla="*/ 706582 h 1028700"/>
              <a:gd name="connsiteX28" fmla="*/ 914400 w 955964"/>
              <a:gd name="connsiteY28" fmla="*/ 675409 h 1028700"/>
              <a:gd name="connsiteX29" fmla="*/ 945573 w 955964"/>
              <a:gd name="connsiteY29" fmla="*/ 571500 h 1028700"/>
              <a:gd name="connsiteX30" fmla="*/ 955964 w 955964"/>
              <a:gd name="connsiteY30" fmla="*/ 540327 h 1028700"/>
              <a:gd name="connsiteX31" fmla="*/ 945573 w 955964"/>
              <a:gd name="connsiteY31" fmla="*/ 363682 h 1028700"/>
              <a:gd name="connsiteX32" fmla="*/ 935182 w 955964"/>
              <a:gd name="connsiteY32" fmla="*/ 332509 h 1028700"/>
              <a:gd name="connsiteX33" fmla="*/ 904009 w 955964"/>
              <a:gd name="connsiteY33" fmla="*/ 311727 h 1028700"/>
              <a:gd name="connsiteX34" fmla="*/ 831273 w 955964"/>
              <a:gd name="connsiteY34" fmla="*/ 238991 h 1028700"/>
              <a:gd name="connsiteX35" fmla="*/ 758537 w 955964"/>
              <a:gd name="connsiteY35" fmla="*/ 187036 h 1028700"/>
              <a:gd name="connsiteX36" fmla="*/ 727364 w 955964"/>
              <a:gd name="connsiteY36" fmla="*/ 155863 h 1028700"/>
              <a:gd name="connsiteX37" fmla="*/ 665019 w 955964"/>
              <a:gd name="connsiteY37" fmla="*/ 114300 h 1028700"/>
              <a:gd name="connsiteX38" fmla="*/ 602673 w 955964"/>
              <a:gd name="connsiteY38" fmla="*/ 62345 h 1028700"/>
              <a:gd name="connsiteX39" fmla="*/ 540328 w 955964"/>
              <a:gd name="connsiteY39" fmla="*/ 41563 h 1028700"/>
              <a:gd name="connsiteX40" fmla="*/ 509155 w 955964"/>
              <a:gd name="connsiteY40" fmla="*/ 31173 h 1028700"/>
              <a:gd name="connsiteX41" fmla="*/ 426028 w 955964"/>
              <a:gd name="connsiteY41" fmla="*/ 10391 h 1028700"/>
              <a:gd name="connsiteX42" fmla="*/ 394855 w 955964"/>
              <a:gd name="connsiteY42" fmla="*/ 0 h 1028700"/>
              <a:gd name="connsiteX43" fmla="*/ 270164 w 955964"/>
              <a:gd name="connsiteY43" fmla="*/ 10391 h 1028700"/>
              <a:gd name="connsiteX44" fmla="*/ 238991 w 955964"/>
              <a:gd name="connsiteY44" fmla="*/ 72736 h 1028700"/>
              <a:gd name="connsiteX45" fmla="*/ 218209 w 955964"/>
              <a:gd name="connsiteY45" fmla="*/ 103909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955964" h="1028700">
                <a:moveTo>
                  <a:pt x="259773" y="72736"/>
                </a:moveTo>
                <a:cubicBezTo>
                  <a:pt x="239783" y="97723"/>
                  <a:pt x="213971" y="126913"/>
                  <a:pt x="197428" y="155863"/>
                </a:cubicBezTo>
                <a:cubicBezTo>
                  <a:pt x="160957" y="219688"/>
                  <a:pt x="196248" y="177825"/>
                  <a:pt x="145473" y="228600"/>
                </a:cubicBezTo>
                <a:cubicBezTo>
                  <a:pt x="138546" y="249382"/>
                  <a:pt x="137834" y="273420"/>
                  <a:pt x="124691" y="290945"/>
                </a:cubicBezTo>
                <a:cubicBezTo>
                  <a:pt x="117633" y="300356"/>
                  <a:pt x="80333" y="348490"/>
                  <a:pt x="72737" y="363682"/>
                </a:cubicBezTo>
                <a:cubicBezTo>
                  <a:pt x="29716" y="449722"/>
                  <a:pt x="101123" y="336688"/>
                  <a:pt x="41564" y="426027"/>
                </a:cubicBezTo>
                <a:cubicBezTo>
                  <a:pt x="38100" y="439882"/>
                  <a:pt x="34271" y="453650"/>
                  <a:pt x="31173" y="467591"/>
                </a:cubicBezTo>
                <a:cubicBezTo>
                  <a:pt x="27342" y="484831"/>
                  <a:pt x="25065" y="502411"/>
                  <a:pt x="20782" y="519545"/>
                </a:cubicBezTo>
                <a:cubicBezTo>
                  <a:pt x="18125" y="530171"/>
                  <a:pt x="13048" y="540092"/>
                  <a:pt x="10391" y="550718"/>
                </a:cubicBezTo>
                <a:cubicBezTo>
                  <a:pt x="6108" y="567852"/>
                  <a:pt x="3464" y="585355"/>
                  <a:pt x="0" y="602673"/>
                </a:cubicBezTo>
                <a:cubicBezTo>
                  <a:pt x="3464" y="692727"/>
                  <a:pt x="1979" y="783109"/>
                  <a:pt x="10391" y="872836"/>
                </a:cubicBezTo>
                <a:cubicBezTo>
                  <a:pt x="12436" y="894647"/>
                  <a:pt x="24246" y="914400"/>
                  <a:pt x="31173" y="935182"/>
                </a:cubicBezTo>
                <a:cubicBezTo>
                  <a:pt x="34637" y="945573"/>
                  <a:pt x="32451" y="960279"/>
                  <a:pt x="41564" y="966354"/>
                </a:cubicBezTo>
                <a:cubicBezTo>
                  <a:pt x="51955" y="973281"/>
                  <a:pt x="61325" y="982064"/>
                  <a:pt x="72737" y="987136"/>
                </a:cubicBezTo>
                <a:cubicBezTo>
                  <a:pt x="140376" y="1017198"/>
                  <a:pt x="167406" y="1010857"/>
                  <a:pt x="249382" y="1018309"/>
                </a:cubicBezTo>
                <a:cubicBezTo>
                  <a:pt x="263237" y="1021773"/>
                  <a:pt x="276665" y="1028700"/>
                  <a:pt x="290946" y="1028700"/>
                </a:cubicBezTo>
                <a:cubicBezTo>
                  <a:pt x="327192" y="1028700"/>
                  <a:pt x="411884" y="1020277"/>
                  <a:pt x="457200" y="1007918"/>
                </a:cubicBezTo>
                <a:cubicBezTo>
                  <a:pt x="478334" y="1002154"/>
                  <a:pt x="499953" y="996933"/>
                  <a:pt x="519546" y="987136"/>
                </a:cubicBezTo>
                <a:cubicBezTo>
                  <a:pt x="533400" y="980209"/>
                  <a:pt x="547660" y="974039"/>
                  <a:pt x="561109" y="966354"/>
                </a:cubicBezTo>
                <a:cubicBezTo>
                  <a:pt x="571952" y="960158"/>
                  <a:pt x="581112" y="951158"/>
                  <a:pt x="592282" y="945573"/>
                </a:cubicBezTo>
                <a:cubicBezTo>
                  <a:pt x="602079" y="940675"/>
                  <a:pt x="613064" y="938646"/>
                  <a:pt x="623455" y="935182"/>
                </a:cubicBezTo>
                <a:cubicBezTo>
                  <a:pt x="630382" y="924791"/>
                  <a:pt x="634485" y="911811"/>
                  <a:pt x="644237" y="904009"/>
                </a:cubicBezTo>
                <a:cubicBezTo>
                  <a:pt x="652790" y="897167"/>
                  <a:pt x="665613" y="898516"/>
                  <a:pt x="675409" y="893618"/>
                </a:cubicBezTo>
                <a:cubicBezTo>
                  <a:pt x="686579" y="888033"/>
                  <a:pt x="696988" y="880831"/>
                  <a:pt x="706582" y="872836"/>
                </a:cubicBezTo>
                <a:cubicBezTo>
                  <a:pt x="717871" y="863428"/>
                  <a:pt x="726466" y="851070"/>
                  <a:pt x="737755" y="841663"/>
                </a:cubicBezTo>
                <a:cubicBezTo>
                  <a:pt x="747349" y="833668"/>
                  <a:pt x="759334" y="828877"/>
                  <a:pt x="768928" y="820882"/>
                </a:cubicBezTo>
                <a:cubicBezTo>
                  <a:pt x="780217" y="811475"/>
                  <a:pt x="788811" y="799117"/>
                  <a:pt x="800100" y="789709"/>
                </a:cubicBezTo>
                <a:cubicBezTo>
                  <a:pt x="846948" y="750668"/>
                  <a:pt x="843102" y="782361"/>
                  <a:pt x="893619" y="706582"/>
                </a:cubicBezTo>
                <a:cubicBezTo>
                  <a:pt x="900546" y="696191"/>
                  <a:pt x="909328" y="686821"/>
                  <a:pt x="914400" y="675409"/>
                </a:cubicBezTo>
                <a:cubicBezTo>
                  <a:pt x="934155" y="630960"/>
                  <a:pt x="933483" y="613816"/>
                  <a:pt x="945573" y="571500"/>
                </a:cubicBezTo>
                <a:cubicBezTo>
                  <a:pt x="948582" y="560968"/>
                  <a:pt x="952500" y="550718"/>
                  <a:pt x="955964" y="540327"/>
                </a:cubicBezTo>
                <a:cubicBezTo>
                  <a:pt x="952500" y="481445"/>
                  <a:pt x="951442" y="422373"/>
                  <a:pt x="945573" y="363682"/>
                </a:cubicBezTo>
                <a:cubicBezTo>
                  <a:pt x="944483" y="352783"/>
                  <a:pt x="942024" y="341062"/>
                  <a:pt x="935182" y="332509"/>
                </a:cubicBezTo>
                <a:cubicBezTo>
                  <a:pt x="927381" y="322757"/>
                  <a:pt x="914400" y="318654"/>
                  <a:pt x="904009" y="311727"/>
                </a:cubicBezTo>
                <a:cubicBezTo>
                  <a:pt x="856370" y="240268"/>
                  <a:pt x="886141" y="257280"/>
                  <a:pt x="831273" y="238991"/>
                </a:cubicBezTo>
                <a:cubicBezTo>
                  <a:pt x="750221" y="157939"/>
                  <a:pt x="854275" y="255421"/>
                  <a:pt x="758537" y="187036"/>
                </a:cubicBezTo>
                <a:cubicBezTo>
                  <a:pt x="746579" y="178495"/>
                  <a:pt x="738964" y="164885"/>
                  <a:pt x="727364" y="155863"/>
                </a:cubicBezTo>
                <a:cubicBezTo>
                  <a:pt x="707649" y="140529"/>
                  <a:pt x="682680" y="131961"/>
                  <a:pt x="665019" y="114300"/>
                </a:cubicBezTo>
                <a:cubicBezTo>
                  <a:pt x="645443" y="94724"/>
                  <a:pt x="628713" y="73919"/>
                  <a:pt x="602673" y="62345"/>
                </a:cubicBezTo>
                <a:cubicBezTo>
                  <a:pt x="582655" y="53448"/>
                  <a:pt x="561110" y="48490"/>
                  <a:pt x="540328" y="41563"/>
                </a:cubicBezTo>
                <a:cubicBezTo>
                  <a:pt x="529937" y="38099"/>
                  <a:pt x="519781" y="33830"/>
                  <a:pt x="509155" y="31173"/>
                </a:cubicBezTo>
                <a:cubicBezTo>
                  <a:pt x="481446" y="24246"/>
                  <a:pt x="453124" y="19423"/>
                  <a:pt x="426028" y="10391"/>
                </a:cubicBezTo>
                <a:lnTo>
                  <a:pt x="394855" y="0"/>
                </a:lnTo>
                <a:cubicBezTo>
                  <a:pt x="353291" y="3464"/>
                  <a:pt x="310267" y="-1067"/>
                  <a:pt x="270164" y="10391"/>
                </a:cubicBezTo>
                <a:cubicBezTo>
                  <a:pt x="252792" y="15354"/>
                  <a:pt x="245011" y="60696"/>
                  <a:pt x="238991" y="72736"/>
                </a:cubicBezTo>
                <a:cubicBezTo>
                  <a:pt x="233406" y="83906"/>
                  <a:pt x="218209" y="103909"/>
                  <a:pt x="218209" y="103909"/>
                </a:cubicBezTo>
              </a:path>
            </a:pathLst>
          </a:custGeom>
          <a:ln w="38100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033534" y="3751118"/>
            <a:ext cx="1716088" cy="6477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Fragment BBs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918734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Intraoperative Pipeline</a:t>
            </a:r>
            <a:endParaRPr lang="en-US" b="1" dirty="0"/>
          </a:p>
        </p:txBody>
      </p:sp>
      <p:pic>
        <p:nvPicPr>
          <p:cNvPr id="1026" name="Picture 2" descr="C:\Users\Jesse\Downloads\fwdexp1images\photo_1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424" y="722128"/>
            <a:ext cx="2246312" cy="16847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3" name="Oval 32"/>
          <p:cNvSpPr/>
          <p:nvPr/>
        </p:nvSpPr>
        <p:spPr>
          <a:xfrm>
            <a:off x="6276109" y="1233718"/>
            <a:ext cx="1716088" cy="40005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FTRAC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7595346" y="1752600"/>
            <a:ext cx="396851" cy="141143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837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30" grpId="0" animBg="1"/>
      <p:bldP spid="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0915889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57200" y="0"/>
            <a:ext cx="2649682" cy="6096000"/>
            <a:chOff x="1046018" y="152400"/>
            <a:chExt cx="2649682" cy="6096000"/>
          </a:xfrm>
        </p:grpSpPr>
        <p:sp>
          <p:nvSpPr>
            <p:cNvPr id="5" name="Rectangle 4"/>
            <p:cNvSpPr/>
            <p:nvPr/>
          </p:nvSpPr>
          <p:spPr>
            <a:xfrm>
              <a:off x="1066800" y="1524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 “confidence” BBs to ilium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1066800" y="10668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Attach “fragment” BBs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1046018" y="19812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Place FTRAC within C-arm field of view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1046018" y="2895600"/>
              <a:ext cx="26289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Acquire two “</a:t>
              </a:r>
              <a:r>
                <a:rPr lang="en-US" sz="1600" i="1" dirty="0" smtClean="0"/>
                <a:t>BEFORE</a:t>
              </a:r>
              <a:r>
                <a:rPr lang="en-US" sz="1600" dirty="0" smtClean="0"/>
                <a:t>” images</a:t>
              </a:r>
            </a:p>
          </p:txBody>
        </p:sp>
        <p:sp>
          <p:nvSpPr>
            <p:cNvPr id="9" name="Rectangle 8"/>
            <p:cNvSpPr/>
            <p:nvPr/>
          </p:nvSpPr>
          <p:spPr>
            <a:xfrm>
              <a:off x="1047750" y="5638800"/>
              <a:ext cx="2628900" cy="6096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Acquire two “</a:t>
              </a:r>
              <a:r>
                <a:rPr lang="en-US" sz="1600" i="1" dirty="0" smtClean="0"/>
                <a:t>AFTER</a:t>
              </a:r>
              <a:r>
                <a:rPr lang="en-US" sz="1600" dirty="0" smtClean="0"/>
                <a:t>” images</a:t>
              </a:r>
            </a:p>
          </p:txBody>
        </p:sp>
        <p:sp>
          <p:nvSpPr>
            <p:cNvPr id="10" name="Rectangle 9"/>
            <p:cNvSpPr/>
            <p:nvPr/>
          </p:nvSpPr>
          <p:spPr>
            <a:xfrm>
              <a:off x="1066800" y="38100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Remove FTRAC. Realign bone fragment</a:t>
              </a: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46018" y="4800600"/>
              <a:ext cx="2628900" cy="6096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Place FTRAC within C-arm field of view</a:t>
              </a:r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2209800" y="838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Down Arrow 12"/>
            <p:cNvSpPr/>
            <p:nvPr/>
          </p:nvSpPr>
          <p:spPr>
            <a:xfrm>
              <a:off x="2228850" y="16764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209800" y="25908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2208068" y="3505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2209800" y="4436918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2209800" y="5410200"/>
              <a:ext cx="304800" cy="228600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0" name="Picture 2" descr="C:\Users\Jesse\Downloads\fwdexp1images\photo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5537" y="914400"/>
            <a:ext cx="5524500" cy="4143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918734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Intraoperative Pipeline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1838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9362299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676400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Imaging Subroutine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80018" y="152400"/>
            <a:ext cx="2611582" cy="5638800"/>
            <a:chOff x="6380018" y="152400"/>
            <a:chExt cx="2611582" cy="5638800"/>
          </a:xfrm>
        </p:grpSpPr>
        <p:sp>
          <p:nvSpPr>
            <p:cNvPr id="5" name="Rectangle 4"/>
            <p:cNvSpPr/>
            <p:nvPr/>
          </p:nvSpPr>
          <p:spPr>
            <a:xfrm>
              <a:off x="6456218" y="1066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Segment</a:t>
              </a:r>
              <a:r>
                <a:rPr lang="en-US" sz="1600" dirty="0" smtClean="0"/>
                <a:t> BBs globally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6218" y="1981200"/>
              <a:ext cx="2535382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Classify</a:t>
              </a:r>
              <a:r>
                <a:rPr lang="en-US" sz="1600" dirty="0" smtClean="0"/>
                <a:t> BBs 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FTRAC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Confidence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Fragment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3481" y="34290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Estimate </a:t>
              </a:r>
              <a:r>
                <a:rPr lang="en-US" sz="1600" b="1" dirty="0" smtClean="0"/>
                <a:t>C-arm pose </a:t>
              </a:r>
              <a:r>
                <a:rPr lang="en-US" sz="1600" dirty="0" smtClean="0"/>
                <a:t>using FTRAC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3481" y="4343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Register</a:t>
              </a:r>
              <a:r>
                <a:rPr lang="en-US" sz="1600" dirty="0" smtClean="0"/>
                <a:t> C-arm images with CT volume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0018" y="5257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Display</a:t>
              </a:r>
              <a:r>
                <a:rPr lang="en-US" sz="1600" dirty="0" smtClean="0"/>
                <a:t> biomechanics &amp; radiographic angles</a:t>
              </a:r>
              <a:endParaRPr lang="en-US" sz="16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618267" y="16764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606144" y="31242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637318" y="40386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618267" y="4953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609" y="152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/>
                <a:t>Dewarp</a:t>
              </a:r>
              <a:r>
                <a:rPr lang="en-US" sz="1600" dirty="0" smtClean="0"/>
                <a:t> C-arm distortion</a:t>
              </a:r>
              <a:endParaRPr lang="en-US" sz="1600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20000" y="762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057400" y="53340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Calibration phantom</a:t>
            </a:r>
            <a:endParaRPr lang="en-US" dirty="0"/>
          </a:p>
        </p:txBody>
      </p:sp>
      <p:pic>
        <p:nvPicPr>
          <p:cNvPr id="27" name="Picture 26"/>
          <p:cNvPicPr/>
          <p:nvPr/>
        </p:nvPicPr>
        <p:blipFill>
          <a:blip r:embed="rId3"/>
          <a:stretch>
            <a:fillRect/>
          </a:stretch>
        </p:blipFill>
        <p:spPr>
          <a:xfrm>
            <a:off x="845127" y="935182"/>
            <a:ext cx="4542822" cy="4439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368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5635652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676400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Imaging Subroutine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80018" y="152400"/>
            <a:ext cx="2611582" cy="5638800"/>
            <a:chOff x="6380018" y="152400"/>
            <a:chExt cx="2611582" cy="5638800"/>
          </a:xfrm>
        </p:grpSpPr>
        <p:sp>
          <p:nvSpPr>
            <p:cNvPr id="5" name="Rectangle 4"/>
            <p:cNvSpPr/>
            <p:nvPr/>
          </p:nvSpPr>
          <p:spPr>
            <a:xfrm>
              <a:off x="6456218" y="1066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Segment</a:t>
              </a:r>
              <a:r>
                <a:rPr lang="en-US" sz="1600" dirty="0" smtClean="0"/>
                <a:t> BBs globally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6218" y="1981200"/>
              <a:ext cx="2535382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Classify</a:t>
              </a:r>
              <a:r>
                <a:rPr lang="en-US" sz="1600" dirty="0" smtClean="0"/>
                <a:t> BBs 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FTRAC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Confidence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Fragment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3481" y="34290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Estimate </a:t>
              </a:r>
              <a:r>
                <a:rPr lang="en-US" sz="1600" b="1" dirty="0" smtClean="0"/>
                <a:t>C-arm pose </a:t>
              </a:r>
              <a:r>
                <a:rPr lang="en-US" sz="1600" dirty="0" smtClean="0"/>
                <a:t>using FTRAC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3481" y="4343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Register</a:t>
              </a:r>
              <a:r>
                <a:rPr lang="en-US" sz="1600" dirty="0" smtClean="0"/>
                <a:t> C-arm images with CT volume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0018" y="5257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Display</a:t>
              </a:r>
              <a:r>
                <a:rPr lang="en-US" sz="1600" dirty="0" smtClean="0"/>
                <a:t> biomechanics &amp; radiographic angles</a:t>
              </a:r>
              <a:endParaRPr lang="en-US" sz="16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618267" y="16764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606144" y="31242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637318" y="40386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618267" y="4953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609" y="152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/>
                <a:t>Dewarp</a:t>
              </a:r>
              <a:r>
                <a:rPr lang="en-US" sz="1600" dirty="0" smtClean="0"/>
                <a:t> C-arm distortion</a:t>
              </a:r>
              <a:endParaRPr lang="en-US" sz="1600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20000" y="762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685800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Before rectification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619500" y="4114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rectification</a:t>
            </a:r>
            <a:endParaRPr lang="en-US" dirty="0"/>
          </a:p>
        </p:txBody>
      </p:sp>
      <p:pic>
        <p:nvPicPr>
          <p:cNvPr id="1026" name="Picture 2" descr="G:\CIS\Exp1\Images\FTRAC, Before\03152012_exp1_pose3.bm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3" r="10001"/>
          <a:stretch/>
        </p:blipFill>
        <p:spPr bwMode="auto">
          <a:xfrm>
            <a:off x="152400" y="1143000"/>
            <a:ext cx="2942336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CIS\Exp1\Images\FTRAC, Before\Rectified\03152012_exp1_pose3_Rectifi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912" y="1131669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5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046286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676400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Imaging Subroutine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80018" y="152400"/>
            <a:ext cx="2611582" cy="5638800"/>
            <a:chOff x="6380018" y="152400"/>
            <a:chExt cx="2611582" cy="5638800"/>
          </a:xfrm>
        </p:grpSpPr>
        <p:sp>
          <p:nvSpPr>
            <p:cNvPr id="5" name="Rectangle 4"/>
            <p:cNvSpPr/>
            <p:nvPr/>
          </p:nvSpPr>
          <p:spPr>
            <a:xfrm>
              <a:off x="6456218" y="1066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Segment</a:t>
              </a:r>
              <a:r>
                <a:rPr lang="en-US" sz="1600" dirty="0" smtClean="0"/>
                <a:t> BBs globally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6218" y="1981200"/>
              <a:ext cx="2535382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Classify</a:t>
              </a:r>
              <a:r>
                <a:rPr lang="en-US" sz="1600" dirty="0" smtClean="0"/>
                <a:t> BBs 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FTRAC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Confidence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Fragment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3481" y="34290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Estimate </a:t>
              </a:r>
              <a:r>
                <a:rPr lang="en-US" sz="1600" b="1" dirty="0" smtClean="0"/>
                <a:t>C-arm pose </a:t>
              </a:r>
              <a:r>
                <a:rPr lang="en-US" sz="1600" dirty="0" smtClean="0"/>
                <a:t>using FTRAC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3481" y="4343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Register</a:t>
              </a:r>
              <a:r>
                <a:rPr lang="en-US" sz="1600" dirty="0" smtClean="0"/>
                <a:t> C-arm images with CT volume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0018" y="5257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Display</a:t>
              </a:r>
              <a:r>
                <a:rPr lang="en-US" sz="1600" dirty="0" smtClean="0"/>
                <a:t> biomechanics &amp; radiographic angles</a:t>
              </a:r>
              <a:endParaRPr lang="en-US" sz="16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618267" y="16764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606144" y="31242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637318" y="40386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618267" y="4953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609" y="152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/>
                <a:t>Dewarp</a:t>
              </a:r>
              <a:r>
                <a:rPr lang="en-US" sz="1600" dirty="0" smtClean="0"/>
                <a:t> C-arm distortion</a:t>
              </a:r>
              <a:endParaRPr lang="en-US" sz="1600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20000" y="762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Picture 19"/>
          <p:cNvPicPr/>
          <p:nvPr/>
        </p:nvPicPr>
        <p:blipFill rotWithShape="1">
          <a:blip r:embed="rId3"/>
          <a:srcRect l="29326" r="29213" b="30337"/>
          <a:stretch/>
        </p:blipFill>
        <p:spPr bwMode="auto">
          <a:xfrm>
            <a:off x="914400" y="830341"/>
            <a:ext cx="4724399" cy="4465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00200" y="525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moment, we use </a:t>
            </a:r>
            <a:r>
              <a:rPr lang="en-US" dirty="0" err="1" smtClean="0">
                <a:latin typeface="Lucida Console" pitchFamily="49" charset="0"/>
              </a:rPr>
              <a:t>roipoly</a:t>
            </a:r>
            <a:r>
              <a:rPr lang="en-US" dirty="0" smtClean="0">
                <a:latin typeface="Lucida Console" pitchFamily="49" charset="0"/>
              </a:rPr>
              <a:t>()</a:t>
            </a:r>
            <a:r>
              <a:rPr lang="en-US" dirty="0" smtClean="0"/>
              <a:t> to distinguish BB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4403194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676400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Imaging Subroutine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80018" y="152400"/>
            <a:ext cx="2611582" cy="5638800"/>
            <a:chOff x="6380018" y="152400"/>
            <a:chExt cx="2611582" cy="5638800"/>
          </a:xfrm>
        </p:grpSpPr>
        <p:sp>
          <p:nvSpPr>
            <p:cNvPr id="5" name="Rectangle 4"/>
            <p:cNvSpPr/>
            <p:nvPr/>
          </p:nvSpPr>
          <p:spPr>
            <a:xfrm>
              <a:off x="6456218" y="1066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Segment</a:t>
              </a:r>
              <a:r>
                <a:rPr lang="en-US" sz="1600" dirty="0" smtClean="0"/>
                <a:t> BBs globally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6218" y="1981200"/>
              <a:ext cx="2535382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Classify</a:t>
              </a:r>
              <a:r>
                <a:rPr lang="en-US" sz="1600" dirty="0" smtClean="0"/>
                <a:t> BBs 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FTRAC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Confidence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Fragment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3481" y="34290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Estimate </a:t>
              </a:r>
              <a:r>
                <a:rPr lang="en-US" sz="1600" b="1" dirty="0" smtClean="0"/>
                <a:t>C-arm pose </a:t>
              </a:r>
              <a:r>
                <a:rPr lang="en-US" sz="1600" dirty="0" smtClean="0"/>
                <a:t>using FTRAC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3481" y="4343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Register</a:t>
              </a:r>
              <a:r>
                <a:rPr lang="en-US" sz="1600" dirty="0" smtClean="0"/>
                <a:t> C-arm images with CT volume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0018" y="5257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Display</a:t>
              </a:r>
              <a:r>
                <a:rPr lang="en-US" sz="1600" dirty="0" smtClean="0"/>
                <a:t> biomechanics &amp; radiographic angles</a:t>
              </a:r>
              <a:endParaRPr lang="en-US" sz="16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618267" y="16764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606144" y="31242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637318" y="40386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618267" y="4953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609" y="152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/>
                <a:t>Dewarp</a:t>
              </a:r>
              <a:r>
                <a:rPr lang="en-US" sz="1600" dirty="0" smtClean="0"/>
                <a:t> C-arm distortion</a:t>
              </a:r>
              <a:endParaRPr lang="en-US" sz="1600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20000" y="762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775624"/>
            <a:ext cx="4495800" cy="4482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00200" y="5257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the moment, we use </a:t>
            </a:r>
            <a:r>
              <a:rPr lang="en-US" dirty="0" err="1" smtClean="0">
                <a:latin typeface="Lucida Console" pitchFamily="49" charset="0"/>
              </a:rPr>
              <a:t>roipoly</a:t>
            </a:r>
            <a:r>
              <a:rPr lang="en-US" dirty="0" smtClean="0">
                <a:latin typeface="Lucida Console" pitchFamily="49" charset="0"/>
              </a:rPr>
              <a:t>()</a:t>
            </a:r>
            <a:r>
              <a:rPr lang="en-US" dirty="0" smtClean="0"/>
              <a:t> to distinguish BB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0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Current 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/>
              <a:t>Periacetabular osteotomy (PAO) to correct developmental dysplasia </a:t>
            </a:r>
            <a:r>
              <a:rPr lang="en-US" sz="2400" smtClean="0"/>
              <a:t>of the hip (DDH</a:t>
            </a:r>
            <a:r>
              <a:rPr lang="en-US" sz="2400" dirty="0" smtClean="0"/>
              <a:t>) navigated by an optical tracker.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1022163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  <a:endParaRPr lang="en-US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4876800" y="2952132"/>
            <a:ext cx="3616489" cy="3096451"/>
            <a:chOff x="2763756" y="2952132"/>
            <a:chExt cx="3616489" cy="3096451"/>
          </a:xfrm>
        </p:grpSpPr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756" y="2952132"/>
              <a:ext cx="3616489" cy="2685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3267401" y="5771584"/>
              <a:ext cx="1761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Courtesy of Ryan Murphy</a:t>
              </a:r>
              <a:endParaRPr lang="en-US" sz="12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267401" y="5486400"/>
              <a:ext cx="2625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tracker PAO setup.</a:t>
              </a:r>
              <a:endParaRPr lang="en-US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457200" y="337159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Polaris camera</a:t>
            </a:r>
            <a:r>
              <a:rPr lang="en-US" sz="2400" dirty="0" smtClean="0"/>
              <a:t>.</a:t>
            </a:r>
          </a:p>
          <a:p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Dynamic </a:t>
            </a:r>
            <a:r>
              <a:rPr lang="en-US" sz="2400" dirty="0" smtClean="0"/>
              <a:t>rigid </a:t>
            </a:r>
            <a:r>
              <a:rPr lang="en-US" sz="2400" dirty="0"/>
              <a:t>b</a:t>
            </a:r>
            <a:r>
              <a:rPr lang="en-US" sz="2400" dirty="0" smtClean="0"/>
              <a:t>odies (x3)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Point-based registration.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4263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339444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676400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Imaging Subroutine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80018" y="152400"/>
            <a:ext cx="2611582" cy="5638800"/>
            <a:chOff x="6380018" y="152400"/>
            <a:chExt cx="2611582" cy="5638800"/>
          </a:xfrm>
        </p:grpSpPr>
        <p:sp>
          <p:nvSpPr>
            <p:cNvPr id="5" name="Rectangle 4"/>
            <p:cNvSpPr/>
            <p:nvPr/>
          </p:nvSpPr>
          <p:spPr>
            <a:xfrm>
              <a:off x="6456218" y="1066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Segment</a:t>
              </a:r>
              <a:r>
                <a:rPr lang="en-US" sz="1600" dirty="0" smtClean="0"/>
                <a:t> BBs globally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6218" y="1981200"/>
              <a:ext cx="2535382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Classify</a:t>
              </a:r>
              <a:r>
                <a:rPr lang="en-US" sz="1600" dirty="0" smtClean="0"/>
                <a:t> BBs 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FTRAC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Confidence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Fragment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3481" y="34290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Estimate </a:t>
              </a:r>
              <a:r>
                <a:rPr lang="en-US" sz="1600" b="1" dirty="0" smtClean="0"/>
                <a:t>C-arm pose </a:t>
              </a:r>
              <a:r>
                <a:rPr lang="en-US" sz="1600" dirty="0" smtClean="0"/>
                <a:t>using FTRAC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3481" y="4343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Register</a:t>
              </a:r>
              <a:r>
                <a:rPr lang="en-US" sz="1600" dirty="0" smtClean="0"/>
                <a:t> C-arm images with CT volume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0018" y="5257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Display</a:t>
              </a:r>
              <a:r>
                <a:rPr lang="en-US" sz="1600" dirty="0" smtClean="0"/>
                <a:t> biomechanics &amp; radiographic angles</a:t>
              </a:r>
              <a:endParaRPr lang="en-US" sz="16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618267" y="16764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606144" y="31242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637318" y="40386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618267" y="4953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609" y="152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/>
                <a:t>Dewarp</a:t>
              </a:r>
              <a:r>
                <a:rPr lang="en-US" sz="1600" dirty="0" smtClean="0"/>
                <a:t> C-arm distortion</a:t>
              </a:r>
              <a:endParaRPr lang="en-US" sz="1600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20000" y="762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828800" y="5345668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Results of BB classification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862445" y="827809"/>
            <a:ext cx="4623955" cy="4582391"/>
            <a:chOff x="1014845" y="827809"/>
            <a:chExt cx="4623955" cy="4582391"/>
          </a:xfrm>
        </p:grpSpPr>
        <p:pic>
          <p:nvPicPr>
            <p:cNvPr id="20" name="Picture 2" descr="G:\CIS\Exp1\Results\Before\segmented1.ti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78" t="5307" r="12141" b="9695"/>
            <a:stretch/>
          </p:blipFill>
          <p:spPr bwMode="auto">
            <a:xfrm>
              <a:off x="1014845" y="827809"/>
              <a:ext cx="4623955" cy="4582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1042554" y="831273"/>
              <a:ext cx="1905000" cy="9233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33CCCC"/>
                  </a:solidFill>
                </a:rPr>
                <a:t>cyan </a:t>
              </a:r>
              <a:r>
                <a:rPr lang="en-US" dirty="0" smtClean="0"/>
                <a:t>= FTRAC</a:t>
              </a:r>
            </a:p>
            <a:p>
              <a:r>
                <a:rPr lang="en-US" dirty="0">
                  <a:solidFill>
                    <a:srgbClr val="FF3399"/>
                  </a:solidFill>
                </a:rPr>
                <a:t>p</a:t>
              </a:r>
              <a:r>
                <a:rPr lang="en-US" dirty="0" smtClean="0">
                  <a:solidFill>
                    <a:srgbClr val="FF3399"/>
                  </a:solidFill>
                </a:rPr>
                <a:t>ink</a:t>
              </a:r>
              <a:r>
                <a:rPr lang="en-US" dirty="0" smtClean="0"/>
                <a:t> = confidence</a:t>
              </a:r>
            </a:p>
            <a:p>
              <a:r>
                <a:rPr lang="en-US" dirty="0">
                  <a:solidFill>
                    <a:srgbClr val="0070C0"/>
                  </a:solidFill>
                </a:rPr>
                <a:t>b</a:t>
              </a:r>
              <a:r>
                <a:rPr lang="en-US" dirty="0" smtClean="0">
                  <a:solidFill>
                    <a:srgbClr val="0070C0"/>
                  </a:solidFill>
                </a:rPr>
                <a:t>lue</a:t>
              </a:r>
              <a:r>
                <a:rPr lang="en-US" dirty="0" smtClean="0"/>
                <a:t> = fragment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778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0755117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676400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Imaging Subroutine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80018" y="152400"/>
            <a:ext cx="2611582" cy="5638800"/>
            <a:chOff x="6380018" y="152400"/>
            <a:chExt cx="2611582" cy="5638800"/>
          </a:xfrm>
        </p:grpSpPr>
        <p:sp>
          <p:nvSpPr>
            <p:cNvPr id="5" name="Rectangle 4"/>
            <p:cNvSpPr/>
            <p:nvPr/>
          </p:nvSpPr>
          <p:spPr>
            <a:xfrm>
              <a:off x="6456218" y="1066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Segment</a:t>
              </a:r>
              <a:r>
                <a:rPr lang="en-US" sz="1600" dirty="0" smtClean="0"/>
                <a:t> BBs globally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6218" y="1981200"/>
              <a:ext cx="2535382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Classify</a:t>
              </a:r>
              <a:r>
                <a:rPr lang="en-US" sz="1600" dirty="0" smtClean="0"/>
                <a:t> BBs 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FTRAC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Confidence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Fragment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3481" y="34290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Estimate </a:t>
              </a:r>
              <a:r>
                <a:rPr lang="en-US" sz="1600" b="1" dirty="0" smtClean="0"/>
                <a:t>C-arm pose </a:t>
              </a:r>
              <a:r>
                <a:rPr lang="en-US" sz="1600" dirty="0" smtClean="0"/>
                <a:t>using FTRAC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3481" y="4343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Register</a:t>
              </a:r>
              <a:r>
                <a:rPr lang="en-US" sz="1600" dirty="0" smtClean="0"/>
                <a:t> C-arm images with CT volume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0018" y="5257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Display</a:t>
              </a:r>
              <a:r>
                <a:rPr lang="en-US" sz="1600" dirty="0" smtClean="0"/>
                <a:t> biomechanics &amp; radiographic angles</a:t>
              </a:r>
              <a:endParaRPr lang="en-US" sz="16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618267" y="16764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606144" y="31242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637318" y="40386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618267" y="4953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609" y="152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/>
                <a:t>Dewarp</a:t>
              </a:r>
              <a:r>
                <a:rPr lang="en-US" sz="1600" dirty="0" smtClean="0"/>
                <a:t> C-arm distortion</a:t>
              </a:r>
              <a:endParaRPr lang="en-US" sz="1600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20000" y="762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Picture 1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7" t="3643" r="8434" b="8066"/>
          <a:stretch/>
        </p:blipFill>
        <p:spPr bwMode="auto">
          <a:xfrm>
            <a:off x="381000" y="876300"/>
            <a:ext cx="5715000" cy="3771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304800" y="4719935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Existing software will perform 2D-3D registration using a </a:t>
            </a:r>
            <a:r>
              <a:rPr lang="en-US" dirty="0" err="1" smtClean="0"/>
              <a:t>correspondenceless</a:t>
            </a:r>
            <a:r>
              <a:rPr lang="en-US" dirty="0" smtClean="0"/>
              <a:t> expectation-maximization algorithm.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126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5204548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-1676400" y="-36731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Imaging Subroutine</a:t>
            </a:r>
            <a:endParaRPr lang="en-US" b="1" dirty="0"/>
          </a:p>
        </p:txBody>
      </p:sp>
      <p:grpSp>
        <p:nvGrpSpPr>
          <p:cNvPr id="18" name="Group 17"/>
          <p:cNvGrpSpPr/>
          <p:nvPr/>
        </p:nvGrpSpPr>
        <p:grpSpPr>
          <a:xfrm>
            <a:off x="6380018" y="152400"/>
            <a:ext cx="2611582" cy="5638800"/>
            <a:chOff x="6380018" y="152400"/>
            <a:chExt cx="2611582" cy="5638800"/>
          </a:xfrm>
        </p:grpSpPr>
        <p:sp>
          <p:nvSpPr>
            <p:cNvPr id="5" name="Rectangle 4"/>
            <p:cNvSpPr/>
            <p:nvPr/>
          </p:nvSpPr>
          <p:spPr>
            <a:xfrm>
              <a:off x="6456218" y="1066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Segment</a:t>
              </a:r>
              <a:r>
                <a:rPr lang="en-US" sz="1600" dirty="0" smtClean="0"/>
                <a:t> BBs globally</a:t>
              </a:r>
              <a:endParaRPr lang="en-US" sz="16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456218" y="1981200"/>
              <a:ext cx="2535382" cy="10668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Classify</a:t>
              </a:r>
              <a:r>
                <a:rPr lang="en-US" sz="1600" dirty="0" smtClean="0"/>
                <a:t> BBs as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FTRAC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Confidence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sz="1600" dirty="0" smtClean="0"/>
                <a:t>Fragment</a:t>
              </a:r>
              <a:endParaRPr lang="en-US" sz="1600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383481" y="34290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Estimate </a:t>
              </a:r>
              <a:r>
                <a:rPr lang="en-US" sz="1600" b="1" dirty="0" smtClean="0"/>
                <a:t>C-arm pose </a:t>
              </a:r>
              <a:r>
                <a:rPr lang="en-US" sz="1600" dirty="0" smtClean="0"/>
                <a:t>using FTRAC</a:t>
              </a:r>
              <a:endParaRPr lang="en-US" sz="160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383481" y="4343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Register</a:t>
              </a:r>
              <a:r>
                <a:rPr lang="en-US" sz="1600" dirty="0" smtClean="0"/>
                <a:t> C-arm images with CT volume</a:t>
              </a:r>
              <a:endParaRPr lang="en-US" sz="16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80018" y="52578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smtClean="0"/>
                <a:t>Display</a:t>
              </a:r>
              <a:r>
                <a:rPr lang="en-US" sz="1600" dirty="0" smtClean="0"/>
                <a:t> biomechanics &amp; radiographic angles</a:t>
              </a:r>
              <a:endParaRPr lang="en-US" sz="1600" dirty="0"/>
            </a:p>
          </p:txBody>
        </p:sp>
        <p:sp>
          <p:nvSpPr>
            <p:cNvPr id="11" name="Down Arrow 10"/>
            <p:cNvSpPr/>
            <p:nvPr/>
          </p:nvSpPr>
          <p:spPr>
            <a:xfrm>
              <a:off x="7618267" y="16764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Down Arrow 11"/>
            <p:cNvSpPr/>
            <p:nvPr/>
          </p:nvSpPr>
          <p:spPr>
            <a:xfrm>
              <a:off x="7606144" y="31242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7637318" y="40386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>
              <a:off x="7618267" y="4953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6466609" y="152400"/>
              <a:ext cx="2514600" cy="533400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b="1" dirty="0" err="1" smtClean="0"/>
                <a:t>Dewarp</a:t>
              </a:r>
              <a:r>
                <a:rPr lang="en-US" sz="1600" dirty="0" smtClean="0"/>
                <a:t> C-arm distortion</a:t>
              </a:r>
              <a:endParaRPr lang="en-US" sz="1600" dirty="0"/>
            </a:p>
          </p:txBody>
        </p:sp>
        <p:sp>
          <p:nvSpPr>
            <p:cNvPr id="17" name="Down Arrow 16"/>
            <p:cNvSpPr/>
            <p:nvPr/>
          </p:nvSpPr>
          <p:spPr>
            <a:xfrm>
              <a:off x="7620000" y="762000"/>
              <a:ext cx="190500" cy="228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6" name="Picture 2" descr="G:\CIS\Exp1\fwdexp1images\photo_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1" t="7638" r="28740" b="29127"/>
          <a:stretch/>
        </p:blipFill>
        <p:spPr bwMode="auto">
          <a:xfrm>
            <a:off x="228600" y="3124200"/>
            <a:ext cx="2514600" cy="28281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7" name="Picture 3" descr="G:\CIS\Exp1\fwdexp1images\photo_8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63" r="12951"/>
          <a:stretch/>
        </p:blipFill>
        <p:spPr bwMode="auto">
          <a:xfrm>
            <a:off x="1295400" y="762000"/>
            <a:ext cx="2013043" cy="3186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2" name="TextBox 21"/>
          <p:cNvSpPr txBox="1"/>
          <p:nvPr/>
        </p:nvSpPr>
        <p:spPr>
          <a:xfrm>
            <a:off x="3505200" y="2662535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regard the registration from the optical tracker method as </a:t>
            </a:r>
            <a:r>
              <a:rPr lang="en-US" b="1" dirty="0" smtClean="0"/>
              <a:t>ground truth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71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To Be Completed </a:t>
            </a:r>
            <a:endParaRPr lang="en-US" b="1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726957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798"/>
            <a:ext cx="5745692" cy="463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304800" y="632936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(1) </a:t>
            </a:r>
            <a:r>
              <a:rPr lang="en-US" sz="2400" b="1" dirty="0">
                <a:solidFill>
                  <a:srgbClr val="FF0000"/>
                </a:solidFill>
              </a:rPr>
              <a:t>BB </a:t>
            </a:r>
            <a:r>
              <a:rPr lang="en-US" sz="2400" b="1" dirty="0" err="1" smtClean="0">
                <a:solidFill>
                  <a:srgbClr val="FF0000"/>
                </a:solidFill>
              </a:rPr>
              <a:t>Backprojection</a:t>
            </a:r>
            <a:endParaRPr lang="en-US" sz="24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Incorporate </a:t>
            </a:r>
            <a:r>
              <a:rPr lang="en-US" dirty="0"/>
              <a:t>code to </a:t>
            </a:r>
            <a:r>
              <a:rPr lang="en-US" dirty="0" err="1"/>
              <a:t>backproject</a:t>
            </a:r>
            <a:r>
              <a:rPr lang="en-US" dirty="0"/>
              <a:t> BBs segmented in 2D x-ray images onto 3D CT volume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" name="TextBox 1023"/>
              <p:cNvSpPr txBox="1"/>
              <p:nvPr/>
            </p:nvSpPr>
            <p:spPr>
              <a:xfrm>
                <a:off x="76200" y="1981200"/>
                <a:ext cx="1752600" cy="923330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dirty="0" smtClean="0"/>
                  <a:t> = projection of point in x-ray image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024" name="TextBox 10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1981200"/>
                <a:ext cx="1752600" cy="92333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7028392" y="1981200"/>
                <a:ext cx="1887008" cy="956929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0" i="1" dirty="0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b="0" i="1" dirty="0" smtClean="0">
                            <a:latin typeface="Cambria Math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dirty="0" smtClean="0"/>
                  <a:t> = point </a:t>
                </a:r>
                <a:r>
                  <a:rPr lang="en-US" dirty="0" err="1" smtClean="0"/>
                  <a:t>backprojected</a:t>
                </a:r>
                <a:r>
                  <a:rPr lang="en-US" dirty="0" smtClean="0"/>
                  <a:t> in 3D (world) space</a:t>
                </a:r>
                <a:endParaRPr lang="en-US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8392" y="1981200"/>
                <a:ext cx="1887008" cy="95692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5" name="TextBox 1024"/>
          <p:cNvSpPr txBox="1"/>
          <p:nvPr/>
        </p:nvSpPr>
        <p:spPr>
          <a:xfrm>
            <a:off x="5161492" y="5084931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We need to determine which BBs correspond to one another across multiple images…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8647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To Be Completed </a:t>
            </a:r>
            <a:endParaRPr lang="en-US" b="1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509110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04800" y="632936"/>
            <a:ext cx="8305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 </a:t>
            </a:r>
            <a:r>
              <a:rPr lang="en-US" sz="2400" b="1" dirty="0" smtClean="0">
                <a:solidFill>
                  <a:srgbClr val="FF0000"/>
                </a:solidFill>
              </a:rPr>
              <a:t>Locate Corresponding BBs</a:t>
            </a:r>
            <a:endParaRPr lang="en-US" sz="2400" b="1" dirty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Determine which BBs correspond to one another across multiple pre-op (or post-op) image sets</a:t>
            </a:r>
            <a:endParaRPr lang="en-US" dirty="0"/>
          </a:p>
        </p:txBody>
      </p:sp>
      <p:pic>
        <p:nvPicPr>
          <p:cNvPr id="2051" name="Picture 3" descr="G:\CIS\Exp1\Images\FTRAC, After\Rectified\03152012_exp1_pose1_Rectified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12926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CIS\Exp1\Images\FTRAC, After\Rectified\03152012_exp1_pose3_Rectified.b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812926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reeform 5"/>
          <p:cNvSpPr/>
          <p:nvPr/>
        </p:nvSpPr>
        <p:spPr>
          <a:xfrm>
            <a:off x="2374900" y="2768600"/>
            <a:ext cx="137912" cy="139700"/>
          </a:xfrm>
          <a:custGeom>
            <a:avLst/>
            <a:gdLst>
              <a:gd name="connsiteX0" fmla="*/ 0 w 137912"/>
              <a:gd name="connsiteY0" fmla="*/ 12700 h 139700"/>
              <a:gd name="connsiteX1" fmla="*/ 12700 w 137912"/>
              <a:gd name="connsiteY1" fmla="*/ 114300 h 139700"/>
              <a:gd name="connsiteX2" fmla="*/ 88900 w 137912"/>
              <a:gd name="connsiteY2" fmla="*/ 139700 h 139700"/>
              <a:gd name="connsiteX3" fmla="*/ 114300 w 137912"/>
              <a:gd name="connsiteY3" fmla="*/ 25400 h 139700"/>
              <a:gd name="connsiteX4" fmla="*/ 76200 w 137912"/>
              <a:gd name="connsiteY4" fmla="*/ 12700 h 139700"/>
              <a:gd name="connsiteX5" fmla="*/ 63500 w 137912"/>
              <a:gd name="connsiteY5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12" h="139700">
                <a:moveTo>
                  <a:pt x="0" y="12700"/>
                </a:moveTo>
                <a:cubicBezTo>
                  <a:pt x="4233" y="46567"/>
                  <a:pt x="-6872" y="86339"/>
                  <a:pt x="12700" y="114300"/>
                </a:cubicBezTo>
                <a:cubicBezTo>
                  <a:pt x="28054" y="136234"/>
                  <a:pt x="88900" y="139700"/>
                  <a:pt x="88900" y="139700"/>
                </a:cubicBezTo>
                <a:cubicBezTo>
                  <a:pt x="137701" y="107166"/>
                  <a:pt x="157018" y="110837"/>
                  <a:pt x="114300" y="25400"/>
                </a:cubicBezTo>
                <a:cubicBezTo>
                  <a:pt x="108313" y="13426"/>
                  <a:pt x="88174" y="18687"/>
                  <a:pt x="76200" y="12700"/>
                </a:cubicBezTo>
                <a:cubicBezTo>
                  <a:pt x="70845" y="10023"/>
                  <a:pt x="67733" y="4233"/>
                  <a:pt x="63500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6482456" y="3733800"/>
            <a:ext cx="137912" cy="139700"/>
          </a:xfrm>
          <a:custGeom>
            <a:avLst/>
            <a:gdLst>
              <a:gd name="connsiteX0" fmla="*/ 0 w 137912"/>
              <a:gd name="connsiteY0" fmla="*/ 12700 h 139700"/>
              <a:gd name="connsiteX1" fmla="*/ 12700 w 137912"/>
              <a:gd name="connsiteY1" fmla="*/ 114300 h 139700"/>
              <a:gd name="connsiteX2" fmla="*/ 88900 w 137912"/>
              <a:gd name="connsiteY2" fmla="*/ 139700 h 139700"/>
              <a:gd name="connsiteX3" fmla="*/ 114300 w 137912"/>
              <a:gd name="connsiteY3" fmla="*/ 25400 h 139700"/>
              <a:gd name="connsiteX4" fmla="*/ 76200 w 137912"/>
              <a:gd name="connsiteY4" fmla="*/ 12700 h 139700"/>
              <a:gd name="connsiteX5" fmla="*/ 63500 w 137912"/>
              <a:gd name="connsiteY5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12" h="139700">
                <a:moveTo>
                  <a:pt x="0" y="12700"/>
                </a:moveTo>
                <a:cubicBezTo>
                  <a:pt x="4233" y="46567"/>
                  <a:pt x="-6872" y="86339"/>
                  <a:pt x="12700" y="114300"/>
                </a:cubicBezTo>
                <a:cubicBezTo>
                  <a:pt x="28054" y="136234"/>
                  <a:pt x="88900" y="139700"/>
                  <a:pt x="88900" y="139700"/>
                </a:cubicBezTo>
                <a:cubicBezTo>
                  <a:pt x="137701" y="107166"/>
                  <a:pt x="157018" y="110837"/>
                  <a:pt x="114300" y="25400"/>
                </a:cubicBezTo>
                <a:cubicBezTo>
                  <a:pt x="108313" y="13426"/>
                  <a:pt x="88174" y="18687"/>
                  <a:pt x="76200" y="12700"/>
                </a:cubicBezTo>
                <a:cubicBezTo>
                  <a:pt x="70845" y="10023"/>
                  <a:pt x="67733" y="4233"/>
                  <a:pt x="63500" y="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3352800" y="2514600"/>
            <a:ext cx="137912" cy="139700"/>
          </a:xfrm>
          <a:custGeom>
            <a:avLst/>
            <a:gdLst>
              <a:gd name="connsiteX0" fmla="*/ 0 w 137912"/>
              <a:gd name="connsiteY0" fmla="*/ 12700 h 139700"/>
              <a:gd name="connsiteX1" fmla="*/ 12700 w 137912"/>
              <a:gd name="connsiteY1" fmla="*/ 114300 h 139700"/>
              <a:gd name="connsiteX2" fmla="*/ 88900 w 137912"/>
              <a:gd name="connsiteY2" fmla="*/ 139700 h 139700"/>
              <a:gd name="connsiteX3" fmla="*/ 114300 w 137912"/>
              <a:gd name="connsiteY3" fmla="*/ 25400 h 139700"/>
              <a:gd name="connsiteX4" fmla="*/ 76200 w 137912"/>
              <a:gd name="connsiteY4" fmla="*/ 12700 h 139700"/>
              <a:gd name="connsiteX5" fmla="*/ 63500 w 137912"/>
              <a:gd name="connsiteY5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12" h="139700">
                <a:moveTo>
                  <a:pt x="0" y="12700"/>
                </a:moveTo>
                <a:cubicBezTo>
                  <a:pt x="4233" y="46567"/>
                  <a:pt x="-6872" y="86339"/>
                  <a:pt x="12700" y="114300"/>
                </a:cubicBezTo>
                <a:cubicBezTo>
                  <a:pt x="28054" y="136234"/>
                  <a:pt x="88900" y="139700"/>
                  <a:pt x="88900" y="139700"/>
                </a:cubicBezTo>
                <a:cubicBezTo>
                  <a:pt x="137701" y="107166"/>
                  <a:pt x="157018" y="110837"/>
                  <a:pt x="114300" y="25400"/>
                </a:cubicBezTo>
                <a:cubicBezTo>
                  <a:pt x="108313" y="13426"/>
                  <a:pt x="88174" y="18687"/>
                  <a:pt x="76200" y="12700"/>
                </a:cubicBezTo>
                <a:cubicBezTo>
                  <a:pt x="70845" y="10023"/>
                  <a:pt x="67733" y="4233"/>
                  <a:pt x="635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6"/>
          <p:cNvSpPr/>
          <p:nvPr/>
        </p:nvSpPr>
        <p:spPr>
          <a:xfrm>
            <a:off x="7391400" y="3594100"/>
            <a:ext cx="137912" cy="139700"/>
          </a:xfrm>
          <a:custGeom>
            <a:avLst/>
            <a:gdLst>
              <a:gd name="connsiteX0" fmla="*/ 0 w 137912"/>
              <a:gd name="connsiteY0" fmla="*/ 12700 h 139700"/>
              <a:gd name="connsiteX1" fmla="*/ 12700 w 137912"/>
              <a:gd name="connsiteY1" fmla="*/ 114300 h 139700"/>
              <a:gd name="connsiteX2" fmla="*/ 88900 w 137912"/>
              <a:gd name="connsiteY2" fmla="*/ 139700 h 139700"/>
              <a:gd name="connsiteX3" fmla="*/ 114300 w 137912"/>
              <a:gd name="connsiteY3" fmla="*/ 25400 h 139700"/>
              <a:gd name="connsiteX4" fmla="*/ 76200 w 137912"/>
              <a:gd name="connsiteY4" fmla="*/ 12700 h 139700"/>
              <a:gd name="connsiteX5" fmla="*/ 63500 w 137912"/>
              <a:gd name="connsiteY5" fmla="*/ 0 h 13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912" h="139700">
                <a:moveTo>
                  <a:pt x="0" y="12700"/>
                </a:moveTo>
                <a:cubicBezTo>
                  <a:pt x="4233" y="46567"/>
                  <a:pt x="-6872" y="86339"/>
                  <a:pt x="12700" y="114300"/>
                </a:cubicBezTo>
                <a:cubicBezTo>
                  <a:pt x="28054" y="136234"/>
                  <a:pt x="88900" y="139700"/>
                  <a:pt x="88900" y="139700"/>
                </a:cubicBezTo>
                <a:cubicBezTo>
                  <a:pt x="137701" y="107166"/>
                  <a:pt x="157018" y="110837"/>
                  <a:pt x="114300" y="25400"/>
                </a:cubicBezTo>
                <a:cubicBezTo>
                  <a:pt x="108313" y="13426"/>
                  <a:pt x="88174" y="18687"/>
                  <a:pt x="76200" y="12700"/>
                </a:cubicBezTo>
                <a:cubicBezTo>
                  <a:pt x="70845" y="10023"/>
                  <a:pt x="67733" y="4233"/>
                  <a:pt x="63500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48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To Be Completed </a:t>
            </a:r>
            <a:endParaRPr lang="en-US" b="1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6827918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04800" y="632936"/>
            <a:ext cx="830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(2) </a:t>
            </a:r>
            <a:r>
              <a:rPr lang="en-US" sz="2400" b="1" dirty="0" smtClean="0">
                <a:solidFill>
                  <a:srgbClr val="FF0000"/>
                </a:solidFill>
              </a:rPr>
              <a:t>Locate Corresponding BBs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82763"/>
            <a:ext cx="5715000" cy="381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181600" y="58952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smtClean="0"/>
              <a:t>Image from: </a:t>
            </a:r>
            <a:r>
              <a:rPr lang="en-US" sz="1200" dirty="0">
                <a:hlinkClick r:id="rId4"/>
              </a:rPr>
              <a:t>http://en.wikipedia.org/wiki/Epipolar_geometry</a:t>
            </a:r>
            <a:endParaRPr lang="en-US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6134100" y="1367264"/>
            <a:ext cx="2247900" cy="830997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Corresponding BB in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image will be on </a:t>
            </a:r>
            <a:r>
              <a:rPr lang="en-US" sz="1600" b="1" dirty="0" err="1" smtClean="0"/>
              <a:t>epipolar</a:t>
            </a:r>
            <a:r>
              <a:rPr lang="en-US" sz="1600" b="1" dirty="0" smtClean="0"/>
              <a:t> line</a:t>
            </a: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124200" y="1295400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Epipolar</a:t>
            </a:r>
            <a:r>
              <a:rPr lang="en-US" sz="2400" dirty="0" smtClean="0"/>
              <a:t> Geometry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8600" y="2133600"/>
            <a:ext cx="1727200" cy="58477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Locate one BB in 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image</a:t>
            </a:r>
            <a:endParaRPr lang="en-US" sz="1600" b="1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057400" y="2718375"/>
            <a:ext cx="381000" cy="1091625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515100" y="2198261"/>
            <a:ext cx="0" cy="113152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24000" y="5029200"/>
            <a:ext cx="17272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IMAGE 1</a:t>
            </a:r>
            <a:endParaRPr lang="en-US" sz="2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556250" y="5008563"/>
            <a:ext cx="1727200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IMAGE 2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841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To Be Completed </a:t>
            </a:r>
            <a:endParaRPr lang="en-US" b="1" dirty="0"/>
          </a:p>
        </p:txBody>
      </p:sp>
      <p:sp>
        <p:nvSpPr>
          <p:cNvPr id="3" name="Content Placeholder 4"/>
          <p:cNvSpPr txBox="1">
            <a:spLocks/>
          </p:cNvSpPr>
          <p:nvPr/>
        </p:nvSpPr>
        <p:spPr>
          <a:xfrm>
            <a:off x="533400" y="10668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en-US" dirty="0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9670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Milestones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Deliverables</a:t>
                      </a:r>
                      <a:endParaRPr lang="en-US" sz="1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Experiment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Results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304800" y="1215985"/>
            <a:ext cx="830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(3) </a:t>
            </a:r>
            <a:r>
              <a:rPr lang="en-US" sz="2400" b="1" dirty="0" smtClean="0">
                <a:solidFill>
                  <a:srgbClr val="FF0000"/>
                </a:solidFill>
              </a:rPr>
              <a:t>Compute Fragment Movement</a:t>
            </a:r>
            <a:endParaRPr lang="en-US" sz="2400" b="1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/>
              <a:t>Determine fragment transformation between pre-op &amp; post-op </a:t>
            </a:r>
            <a:r>
              <a:rPr lang="en-US" dirty="0" smtClean="0"/>
              <a:t>images</a:t>
            </a:r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/>
              <a:t>Transformation may be computed in </a:t>
            </a:r>
            <a:r>
              <a:rPr lang="en-US" b="1" dirty="0" smtClean="0"/>
              <a:t>model</a:t>
            </a:r>
            <a:r>
              <a:rPr lang="en-US" dirty="0" smtClean="0"/>
              <a:t> (3D) space or </a:t>
            </a:r>
            <a:r>
              <a:rPr lang="en-US" b="1" dirty="0" smtClean="0"/>
              <a:t>image</a:t>
            </a:r>
            <a:r>
              <a:rPr lang="en-US" dirty="0" smtClean="0"/>
              <a:t> (2D) space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0200" y="3097649"/>
            <a:ext cx="83058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/>
              <a:t>(4) </a:t>
            </a:r>
            <a:r>
              <a:rPr lang="en-US" sz="2400" b="1" dirty="0" smtClean="0">
                <a:solidFill>
                  <a:srgbClr val="FF0000"/>
                </a:solidFill>
              </a:rPr>
              <a:t>Better BB Classification</a:t>
            </a:r>
            <a:endParaRPr lang="en-US" sz="2400" b="1" dirty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/>
              <a:t>Create </a:t>
            </a:r>
            <a:r>
              <a:rPr lang="en-US" dirty="0"/>
              <a:t>robust solution for differentiating FTRAC, confidence, &amp; fragment BBs</a:t>
            </a:r>
            <a:endParaRPr lang="en-US" dirty="0" smtClean="0"/>
          </a:p>
          <a:p>
            <a:pPr marL="285750" indent="-285750">
              <a:spcBef>
                <a:spcPts val="600"/>
              </a:spcBef>
              <a:buFont typeface="Wingdings" pitchFamily="2" charset="2"/>
              <a:buChar char="Ø"/>
            </a:pPr>
            <a:r>
              <a:rPr lang="en-US" dirty="0" smtClean="0"/>
              <a:t>Desired, but not necessary</a:t>
            </a:r>
          </a:p>
        </p:txBody>
      </p:sp>
    </p:spTree>
    <p:extLst>
      <p:ext uri="{BB962C8B-B14F-4D97-AF65-F5344CB8AC3E}">
        <p14:creationId xmlns:p14="http://schemas.microsoft.com/office/powerpoint/2010/main" val="188334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References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342900" y="838200"/>
            <a:ext cx="8610600" cy="56553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sz="1400" dirty="0"/>
              <a:t>1. Armand M, </a:t>
            </a:r>
            <a:r>
              <a:rPr lang="en-US" sz="1400" dirty="0" err="1"/>
              <a:t>Lepisto</a:t>
            </a:r>
            <a:r>
              <a:rPr lang="en-US" sz="1400" dirty="0"/>
              <a:t> J, </a:t>
            </a:r>
            <a:r>
              <a:rPr lang="en-US" sz="1400" dirty="0" err="1"/>
              <a:t>Tallroth</a:t>
            </a:r>
            <a:r>
              <a:rPr lang="en-US" sz="1400" dirty="0"/>
              <a:t> K, Elias J, Chao E. Outcome of </a:t>
            </a:r>
            <a:r>
              <a:rPr lang="en-US" sz="1400" dirty="0" err="1"/>
              <a:t>periacetabular</a:t>
            </a:r>
            <a:r>
              <a:rPr lang="en-US" sz="1400" dirty="0"/>
              <a:t> disease. </a:t>
            </a:r>
            <a:r>
              <a:rPr lang="en-US" sz="1400" dirty="0" err="1"/>
              <a:t>Acta</a:t>
            </a:r>
            <a:r>
              <a:rPr lang="en-US" sz="1400" dirty="0"/>
              <a:t> Ortho 2005;76(3):303-13.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2. Armiger RS, Armand M, </a:t>
            </a:r>
            <a:r>
              <a:rPr lang="en-US" sz="1400" dirty="0" err="1"/>
              <a:t>Lepisto</a:t>
            </a:r>
            <a:r>
              <a:rPr lang="en-US" sz="1400" dirty="0"/>
              <a:t> J, </a:t>
            </a:r>
            <a:r>
              <a:rPr lang="en-US" sz="1400" dirty="0" err="1"/>
              <a:t>Minhas</a:t>
            </a:r>
            <a:r>
              <a:rPr lang="en-US" sz="1400" dirty="0"/>
              <a:t> D, </a:t>
            </a:r>
            <a:r>
              <a:rPr lang="en-US" sz="1400" dirty="0" err="1"/>
              <a:t>Tallroth</a:t>
            </a:r>
            <a:r>
              <a:rPr lang="en-US" sz="1400" dirty="0"/>
              <a:t> K, Mears SC, </a:t>
            </a:r>
            <a:r>
              <a:rPr lang="en-US" sz="1400" dirty="0" err="1"/>
              <a:t>Waites</a:t>
            </a:r>
            <a:r>
              <a:rPr lang="en-US" sz="1400" dirty="0"/>
              <a:t> MD. Evaluation of a computerized measurement technique for joint alignment before and during </a:t>
            </a:r>
            <a:r>
              <a:rPr lang="en-US" sz="1400" dirty="0" err="1"/>
              <a:t>periacetabular</a:t>
            </a:r>
            <a:r>
              <a:rPr lang="en-US" sz="1400" dirty="0"/>
              <a:t> osteotomy. Computer Aided Surgery 2007;12(4):215-24.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3. Armiger RS, Armand M, </a:t>
            </a:r>
            <a:r>
              <a:rPr lang="en-US" sz="1400" dirty="0" err="1"/>
              <a:t>Tallroth</a:t>
            </a:r>
            <a:r>
              <a:rPr lang="en-US" sz="1400" dirty="0"/>
              <a:t> K, </a:t>
            </a:r>
            <a:r>
              <a:rPr lang="en-US" sz="1400" dirty="0" err="1"/>
              <a:t>Lepisto</a:t>
            </a:r>
            <a:r>
              <a:rPr lang="en-US" sz="1400" dirty="0"/>
              <a:t> J, Mears SC. Three-dimensional mechanical evaluation of joint contact pressure in 12 </a:t>
            </a:r>
            <a:r>
              <a:rPr lang="en-US" sz="1400" dirty="0" err="1"/>
              <a:t>periacetabular</a:t>
            </a:r>
            <a:r>
              <a:rPr lang="en-US" sz="1400" dirty="0"/>
              <a:t> osteotomy patients with 10-year follow-up. </a:t>
            </a:r>
            <a:r>
              <a:rPr lang="en-US" sz="1400" dirty="0" err="1"/>
              <a:t>Acta</a:t>
            </a:r>
            <a:r>
              <a:rPr lang="en-US" sz="1400" dirty="0"/>
              <a:t> </a:t>
            </a:r>
            <a:r>
              <a:rPr lang="en-US" sz="1400" dirty="0" err="1"/>
              <a:t>Orthopaedica</a:t>
            </a:r>
            <a:r>
              <a:rPr lang="en-US" sz="1400" dirty="0"/>
              <a:t> 2009 04;80(2):155-61.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4. </a:t>
            </a:r>
            <a:r>
              <a:rPr lang="en-US" sz="1400" dirty="0" err="1"/>
              <a:t>Chintalapani</a:t>
            </a:r>
            <a:r>
              <a:rPr lang="en-US" sz="1400" dirty="0"/>
              <a:t> G, Jain AK, Taylor RH. Statistical characterization of C-arm distortion with application to intra-operative distortion correction. </a:t>
            </a:r>
            <a:r>
              <a:rPr lang="en-US" sz="1400" dirty="0" err="1"/>
              <a:t>Proc</a:t>
            </a:r>
            <a:r>
              <a:rPr lang="en-US" sz="1400" dirty="0"/>
              <a:t> SPIE 2007;6509:65092Y.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5. David P, </a:t>
            </a:r>
            <a:r>
              <a:rPr lang="en-US" sz="1400" dirty="0" err="1"/>
              <a:t>Dementhon</a:t>
            </a:r>
            <a:r>
              <a:rPr lang="en-US" sz="1400" dirty="0"/>
              <a:t> D, </a:t>
            </a:r>
            <a:r>
              <a:rPr lang="en-US" sz="1400" dirty="0" err="1"/>
              <a:t>Duraiswami</a:t>
            </a:r>
            <a:r>
              <a:rPr lang="en-US" sz="1400" dirty="0"/>
              <a:t> R, </a:t>
            </a:r>
            <a:r>
              <a:rPr lang="en-US" sz="1400" dirty="0" err="1"/>
              <a:t>Samet</a:t>
            </a:r>
            <a:r>
              <a:rPr lang="en-US" sz="1400" dirty="0"/>
              <a:t> H. </a:t>
            </a:r>
            <a:r>
              <a:rPr lang="en-US" sz="1400" dirty="0" err="1"/>
              <a:t>SoftPOSIT</a:t>
            </a:r>
            <a:r>
              <a:rPr lang="en-US" sz="1400" dirty="0"/>
              <a:t>: Simultaneous pose and correspondence determination. International Journal of Computer Vision 2004 09/15;59(3):259-84.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6. </a:t>
            </a:r>
            <a:r>
              <a:rPr lang="en-US" sz="1400" dirty="0" err="1"/>
              <a:t>Dementhon</a:t>
            </a:r>
            <a:r>
              <a:rPr lang="en-US" sz="1400" dirty="0"/>
              <a:t> DF, Davis LS. Model-based object pose in 25 lines of code. International Journal of Computer Vision 1995;15(1):123-41.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7. Jain AK, Mustafa T, Zhou Y, Burdette C, </a:t>
            </a:r>
            <a:r>
              <a:rPr lang="en-US" sz="1400" dirty="0" err="1"/>
              <a:t>Chirikjian</a:t>
            </a:r>
            <a:r>
              <a:rPr lang="en-US" sz="1400" dirty="0"/>
              <a:t> GS, </a:t>
            </a:r>
            <a:r>
              <a:rPr lang="en-US" sz="1400" dirty="0" err="1"/>
              <a:t>Fichtinger</a:t>
            </a:r>
            <a:r>
              <a:rPr lang="en-US" sz="1400" dirty="0"/>
              <a:t> G. FTRAC---A robust fluoroscope tracking fiducial. Med </a:t>
            </a:r>
            <a:r>
              <a:rPr lang="en-US" sz="1400" dirty="0" err="1"/>
              <a:t>Phys</a:t>
            </a:r>
            <a:r>
              <a:rPr lang="en-US" sz="1400" dirty="0"/>
              <a:t> 2005 October 2005;32(10):3185-98.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8. Kang X, Taylor RH, Armand M, </a:t>
            </a:r>
            <a:r>
              <a:rPr lang="en-US" sz="1400" dirty="0" err="1"/>
              <a:t>Otake</a:t>
            </a:r>
            <a:r>
              <a:rPr lang="en-US" sz="1400" dirty="0"/>
              <a:t> Y, </a:t>
            </a:r>
            <a:r>
              <a:rPr lang="en-US" sz="1400" dirty="0" err="1"/>
              <a:t>Yau</a:t>
            </a:r>
            <a:r>
              <a:rPr lang="en-US" sz="1400" dirty="0"/>
              <a:t> WP, Cheung PYS, Hu Y. </a:t>
            </a:r>
            <a:r>
              <a:rPr lang="en-US" sz="1400" dirty="0" err="1"/>
              <a:t>Correspondenceless</a:t>
            </a:r>
            <a:r>
              <a:rPr lang="en-US" sz="1400" dirty="0"/>
              <a:t> 3D-2D registration based on expectation conditional maximization. </a:t>
            </a:r>
            <a:r>
              <a:rPr lang="en-US" sz="1400" dirty="0" err="1"/>
              <a:t>Proc</a:t>
            </a:r>
            <a:r>
              <a:rPr lang="en-US" sz="1400" dirty="0"/>
              <a:t> SPIE 2011 March 3, 2011;7964(1):79642Z.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9. Millis MB, Murphy SB. Osteotomies of the hip in the prevention and treatment of osteoarthritis. The Journal of Bone &amp; Joint Surgery 1995;41:626-47.</a:t>
            </a:r>
          </a:p>
          <a:p>
            <a:pPr>
              <a:spcAft>
                <a:spcPts val="900"/>
              </a:spcAft>
            </a:pPr>
            <a:r>
              <a:rPr lang="en-US" sz="1400" dirty="0"/>
              <a:t>10. </a:t>
            </a:r>
            <a:r>
              <a:rPr lang="en-US" sz="1400" dirty="0" err="1"/>
              <a:t>Otake</a:t>
            </a:r>
            <a:r>
              <a:rPr lang="en-US" sz="1400" dirty="0"/>
              <a:t> Y, Armand M, Armiger R, </a:t>
            </a:r>
            <a:r>
              <a:rPr lang="en-US" sz="1400" dirty="0" err="1"/>
              <a:t>Kutzer</a:t>
            </a:r>
            <a:r>
              <a:rPr lang="en-US" sz="1400" dirty="0"/>
              <a:t> M, </a:t>
            </a:r>
            <a:r>
              <a:rPr lang="en-US" sz="1400" dirty="0" err="1"/>
              <a:t>Basafa</a:t>
            </a:r>
            <a:r>
              <a:rPr lang="en-US" sz="1400" dirty="0"/>
              <a:t> E, </a:t>
            </a:r>
            <a:r>
              <a:rPr lang="en-US" sz="1400" dirty="0" err="1"/>
              <a:t>Kazanzides</a:t>
            </a:r>
            <a:r>
              <a:rPr lang="en-US" sz="1400" dirty="0"/>
              <a:t> P, Taylor R. Intraoperative image-based multi-view 2D/3D registration for image-guided </a:t>
            </a:r>
            <a:r>
              <a:rPr lang="en-US" sz="1400" dirty="0" err="1"/>
              <a:t>orthopaedic</a:t>
            </a:r>
            <a:r>
              <a:rPr lang="en-US" sz="1400" dirty="0"/>
              <a:t> surgery: Incorporation of fiducial-based C-arm tracking and GPU-acceleration. Medical Imaging, IEEE Transactions on 2011.</a:t>
            </a:r>
          </a:p>
        </p:txBody>
      </p:sp>
    </p:spTree>
    <p:extLst>
      <p:ext uri="{BB962C8B-B14F-4D97-AF65-F5344CB8AC3E}">
        <p14:creationId xmlns:p14="http://schemas.microsoft.com/office/powerpoint/2010/main" val="16104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Current system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/>
              <a:t>The Biomechanical Guidance System (BGS) utilizes angle and contact pressure to estimate the optimal fragment realignment 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9700386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  <a:endParaRPr lang="en-US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107497" y="2895600"/>
            <a:ext cx="3661723" cy="2924383"/>
            <a:chOff x="2741139" y="2895600"/>
            <a:chExt cx="3661723" cy="2924383"/>
          </a:xfrm>
        </p:grpSpPr>
        <p:pic>
          <p:nvPicPr>
            <p:cNvPr id="23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1139" y="2895600"/>
              <a:ext cx="3661723" cy="2489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037990" y="5542984"/>
              <a:ext cx="1761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Courtesy of Ryan Murphy</a:t>
              </a:r>
              <a:endParaRPr lang="en-US" sz="1200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37990" y="5257800"/>
              <a:ext cx="3068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3D model of hip and fragment.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876717" y="3112167"/>
            <a:ext cx="2159786" cy="2667365"/>
            <a:chOff x="6341183" y="3176367"/>
            <a:chExt cx="2159786" cy="2667365"/>
          </a:xfrm>
        </p:grpSpPr>
        <p:grpSp>
          <p:nvGrpSpPr>
            <p:cNvPr id="24" name="Group 23"/>
            <p:cNvGrpSpPr>
              <a:grpSpLocks noChangeAspect="1"/>
            </p:cNvGrpSpPr>
            <p:nvPr/>
          </p:nvGrpSpPr>
          <p:grpSpPr>
            <a:xfrm>
              <a:off x="6341183" y="3176367"/>
              <a:ext cx="2159786" cy="2236881"/>
              <a:chOff x="6071617" y="3986785"/>
              <a:chExt cx="2613342" cy="2706626"/>
            </a:xfrm>
          </p:grpSpPr>
          <p:pic>
            <p:nvPicPr>
              <p:cNvPr id="28" name="Picture 2" descr="http://www.hipandpelvis.com/images/pated/periace/illustration7.gif"/>
              <p:cNvPicPr>
                <a:picLocks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986016" y="4800602"/>
                <a:ext cx="1698943" cy="1892809"/>
              </a:xfrm>
              <a:prstGeom prst="rect">
                <a:avLst/>
              </a:prstGeom>
              <a:noFill/>
              <a:ln w="76200">
                <a:solidFill>
                  <a:srgbClr val="00B05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4" descr="http://www.hipandpelvis.com/images/pated/periace/illustration6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6071617" y="3986785"/>
                <a:ext cx="1232761" cy="1371600"/>
              </a:xfrm>
              <a:prstGeom prst="rect">
                <a:avLst/>
              </a:prstGeom>
              <a:noFill/>
              <a:ln w="76200"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Bent Arrow 26"/>
              <p:cNvSpPr/>
              <p:nvPr/>
            </p:nvSpPr>
            <p:spPr>
              <a:xfrm rot="5400000">
                <a:off x="7488603" y="4274266"/>
                <a:ext cx="660400" cy="849471"/>
              </a:xfrm>
              <a:prstGeom prst="bentArrow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466695" y="5474400"/>
              <a:ext cx="1726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PAO procedure.</a:t>
              </a:r>
              <a:r>
                <a:rPr lang="en-US" baseline="30000" dirty="0" smtClean="0"/>
                <a:t>*</a:t>
              </a:r>
              <a:endParaRPr lang="en-US" dirty="0"/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0" y="5919851"/>
            <a:ext cx="46047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*</a:t>
            </a:r>
            <a:r>
              <a:rPr lang="en-US" sz="1200" dirty="0">
                <a:hlinkClick r:id="rId5"/>
              </a:rPr>
              <a:t>http://www.hipandpelvis.com/patient_education/periace/page2.html</a:t>
            </a:r>
            <a:endParaRPr lang="en-US" sz="1200" baseline="30000" dirty="0"/>
          </a:p>
        </p:txBody>
      </p:sp>
    </p:spTree>
    <p:extLst>
      <p:ext uri="{BB962C8B-B14F-4D97-AF65-F5344CB8AC3E}">
        <p14:creationId xmlns:p14="http://schemas.microsoft.com/office/powerpoint/2010/main" val="117620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 smtClean="0"/>
              <a:t>Our goal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sz="2400" dirty="0" smtClean="0"/>
              <a:t>We want to replace optical tracker navigation with X-ray navigation.</a:t>
            </a:r>
          </a:p>
          <a:p>
            <a:pPr marL="0" indent="0">
              <a:buNone/>
            </a:pPr>
            <a:endParaRPr lang="en-US" u="sng" dirty="0" smtClean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6656518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  <a:endParaRPr lang="en-US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838200" y="3048000"/>
            <a:ext cx="7254240" cy="2981696"/>
            <a:chOff x="838200" y="2895600"/>
            <a:chExt cx="7254240" cy="2981696"/>
          </a:xfrm>
        </p:grpSpPr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2895600"/>
              <a:ext cx="3291840" cy="2444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1" name="Picture 5" descr="http://www.anteriorhipreview.com/wp-content/uploads/2011/07/c-arm-during-anterior-total-hip-arthroplasty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600" y="2939145"/>
              <a:ext cx="3291840" cy="22929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5434640" y="5230965"/>
              <a:ext cx="202375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C-arm fluoroscopy.</a:t>
              </a:r>
              <a:r>
                <a:rPr lang="en-US" baseline="30000" dirty="0" smtClean="0"/>
                <a:t>*</a:t>
              </a:r>
              <a:r>
                <a:rPr lang="en-US" dirty="0" smtClean="0"/>
                <a:t/>
              </a:r>
              <a:br>
                <a:rPr lang="en-US" dirty="0" smtClean="0"/>
              </a:b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0" y="5919851"/>
            <a:ext cx="73659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*</a:t>
            </a:r>
            <a:r>
              <a:rPr lang="en-US" sz="1200" dirty="0">
                <a:hlinkClick r:id="rId4"/>
              </a:rPr>
              <a:t>http://www.anteriorhipreview.com/wp-content/uploads/2011/07/c-arm-during-anterior-total-hip-arthroplasty.jpg</a:t>
            </a:r>
            <a:endParaRPr lang="en-US" sz="1200" baseline="30000" dirty="0"/>
          </a:p>
        </p:txBody>
      </p:sp>
      <p:sp>
        <p:nvSpPr>
          <p:cNvPr id="15" name="Right Arrow 14"/>
          <p:cNvSpPr/>
          <p:nvPr/>
        </p:nvSpPr>
        <p:spPr>
          <a:xfrm>
            <a:off x="4127500" y="3919028"/>
            <a:ext cx="640080" cy="364112"/>
          </a:xfrm>
          <a:prstGeom prst="right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171420" y="5356017"/>
            <a:ext cx="2625399" cy="562183"/>
            <a:chOff x="1171420" y="5402252"/>
            <a:chExt cx="2625399" cy="562183"/>
          </a:xfrm>
        </p:grpSpPr>
        <p:sp>
          <p:nvSpPr>
            <p:cNvPr id="19" name="TextBox 18"/>
            <p:cNvSpPr txBox="1"/>
            <p:nvPr/>
          </p:nvSpPr>
          <p:spPr>
            <a:xfrm>
              <a:off x="1171420" y="5687436"/>
              <a:ext cx="176112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Courtesy of Ryan Murphy</a:t>
              </a:r>
              <a:endParaRPr lang="en-US" sz="12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171420" y="5402252"/>
              <a:ext cx="26253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Optical tracker PAO setup.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501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u="sng" dirty="0">
                <a:solidFill>
                  <a:prstClr val="black"/>
                </a:solidFill>
              </a:rPr>
              <a:t>Our motivation</a:t>
            </a:r>
            <a:r>
              <a:rPr lang="en-US" b="1" u="sng" dirty="0" smtClean="0">
                <a:solidFill>
                  <a:prstClr val="black"/>
                </a:solidFill>
              </a:rPr>
              <a:t>:</a:t>
            </a:r>
            <a:br>
              <a:rPr lang="en-US" b="1" u="sng" dirty="0" smtClean="0">
                <a:solidFill>
                  <a:prstClr val="black"/>
                </a:solidFill>
              </a:rPr>
            </a:br>
            <a:endParaRPr lang="en-US" b="1" u="sng" dirty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X-ray navigation is more in line with what surgeons are already doing</a:t>
            </a:r>
            <a:r>
              <a:rPr lang="en-US" sz="2400" dirty="0" smtClean="0">
                <a:solidFill>
                  <a:prstClr val="black"/>
                </a:solidFill>
              </a:rPr>
              <a:t>.</a:t>
            </a:r>
            <a:br>
              <a:rPr lang="en-US" sz="2400" dirty="0" smtClean="0">
                <a:solidFill>
                  <a:prstClr val="black"/>
                </a:solidFill>
              </a:rPr>
            </a:br>
            <a:endParaRPr lang="en-US" sz="2400" dirty="0" smtClean="0">
              <a:solidFill>
                <a:prstClr val="black"/>
              </a:solidFill>
            </a:endParaRPr>
          </a:p>
          <a:p>
            <a:pPr lvl="1"/>
            <a:r>
              <a:rPr lang="en-US" sz="2400" dirty="0" smtClean="0">
                <a:solidFill>
                  <a:prstClr val="black"/>
                </a:solidFill>
              </a:rPr>
              <a:t>C-arm more accessible than optical tracker.</a:t>
            </a:r>
          </a:p>
          <a:p>
            <a:pPr lvl="1"/>
            <a:endParaRPr lang="en-US" sz="2400" dirty="0">
              <a:solidFill>
                <a:prstClr val="black"/>
              </a:solidFill>
            </a:endParaRPr>
          </a:p>
          <a:p>
            <a:pPr lvl="1"/>
            <a:r>
              <a:rPr lang="en-US" sz="2400" dirty="0">
                <a:solidFill>
                  <a:prstClr val="black"/>
                </a:solidFill>
              </a:rPr>
              <a:t>Surgeons have occasionally disputed the results of the optical </a:t>
            </a:r>
            <a:r>
              <a:rPr lang="en-US" sz="2400" dirty="0" smtClean="0">
                <a:solidFill>
                  <a:prstClr val="black"/>
                </a:solidFill>
              </a:rPr>
              <a:t>tracker </a:t>
            </a:r>
            <a:r>
              <a:rPr lang="en-US" sz="2400" dirty="0">
                <a:solidFill>
                  <a:prstClr val="black"/>
                </a:solidFill>
              </a:rPr>
              <a:t>method.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7885604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  <a:endParaRPr lang="en-US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840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Our aims</a:t>
            </a:r>
            <a:r>
              <a:rPr lang="en-US" dirty="0" smtClean="0"/>
              <a:t>:</a:t>
            </a:r>
            <a:br>
              <a:rPr lang="en-US" dirty="0" smtClean="0"/>
            </a:b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to design and implement a surgical </a:t>
            </a:r>
            <a:r>
              <a:rPr lang="en-US" sz="2400" b="1" dirty="0" smtClean="0"/>
              <a:t>pipeline</a:t>
            </a:r>
            <a:r>
              <a:rPr lang="en-US" sz="2400" dirty="0" smtClean="0"/>
              <a:t> for X-ray image-based navigation for hip osteotomy, and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sz="2400" dirty="0" smtClean="0"/>
              <a:t>to </a:t>
            </a:r>
            <a:r>
              <a:rPr lang="en-US" sz="2400" b="1" dirty="0" smtClean="0"/>
              <a:t>compare</a:t>
            </a:r>
            <a:r>
              <a:rPr lang="en-US" sz="2400" dirty="0" smtClean="0"/>
              <a:t> the proposed method with the current method (optical tracker-based navigation)</a:t>
            </a:r>
            <a:r>
              <a:rPr lang="en-US" sz="2400" dirty="0"/>
              <a:t> </a:t>
            </a:r>
            <a:r>
              <a:rPr lang="en-US" sz="2400" dirty="0" smtClean="0"/>
              <a:t>experimentally.</a:t>
            </a:r>
          </a:p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0747095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1" u="none" dirty="0" smtClean="0">
                          <a:solidFill>
                            <a:schemeClr val="bg1"/>
                          </a:solidFill>
                        </a:rPr>
                        <a:t>Summary</a:t>
                      </a:r>
                      <a:endParaRPr lang="en-US" b="1" u="none" dirty="0">
                        <a:solidFill>
                          <a:schemeClr val="bg1"/>
                        </a:solidFill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Dependencies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46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6"/>
          <p:cNvSpPr>
            <a:spLocks noGrp="1"/>
          </p:cNvSpPr>
          <p:nvPr>
            <p:ph type="title"/>
          </p:nvPr>
        </p:nvSpPr>
        <p:spPr>
          <a:xfrm>
            <a:off x="685800" y="3044573"/>
            <a:ext cx="7772400" cy="768855"/>
          </a:xfrm>
        </p:spPr>
        <p:txBody>
          <a:bodyPr>
            <a:noAutofit/>
          </a:bodyPr>
          <a:lstStyle/>
          <a:p>
            <a:pPr algn="ctr"/>
            <a:r>
              <a:rPr lang="en-US" sz="4700" b="1" dirty="0" smtClean="0"/>
              <a:t>Dependencies</a:t>
            </a:r>
            <a:endParaRPr lang="en-US" sz="4700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371960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Dependencies</a:t>
                      </a:r>
                      <a:endParaRPr lang="en-US" sz="1800" b="1" u="non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47900" y="3813428"/>
            <a:ext cx="464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Descriptions &amp; Status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56760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Dependencies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1735077"/>
              </p:ext>
            </p:extLst>
          </p:nvPr>
        </p:nvGraphicFramePr>
        <p:xfrm>
          <a:off x="0" y="6217920"/>
          <a:ext cx="9144000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640080">
                <a:tc>
                  <a:txBody>
                    <a:bodyPr/>
                    <a:lstStyle/>
                    <a:p>
                      <a:pPr algn="ctr"/>
                      <a:r>
                        <a:rPr lang="en-US" b="0" u="none" dirty="0" smtClean="0">
                          <a:solidFill>
                            <a:schemeClr val="tx1"/>
                          </a:solidFill>
                        </a:rPr>
                        <a:t>Summary</a:t>
                      </a:r>
                      <a:endParaRPr lang="en-US" b="0" u="none" dirty="0">
                        <a:solidFill>
                          <a:schemeClr val="tx1"/>
                        </a:solidFill>
                      </a:endParaRPr>
                    </a:p>
                  </a:txBody>
                  <a:tcPr marL="45720" marR="4572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none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Dependencies</a:t>
                      </a:r>
                      <a:endParaRPr lang="en-US" sz="1800" b="1" u="none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Milestones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Deliverables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Experiment</a:t>
                      </a:r>
                      <a:endParaRPr lang="en-US" dirty="0"/>
                    </a:p>
                  </a:txBody>
                  <a:tcPr marL="45720" marR="4572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 marL="45720" marR="45720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531992"/>
              </p:ext>
            </p:extLst>
          </p:nvPr>
        </p:nvGraphicFramePr>
        <p:xfrm>
          <a:off x="574965" y="2638768"/>
          <a:ext cx="7924802" cy="2595880"/>
        </p:xfrm>
        <a:graphic>
          <a:graphicData uri="http://schemas.openxmlformats.org/drawingml/2006/table">
            <a:tbl>
              <a:tblPr firstRow="1" bandRow="1">
                <a:tableStyleId>{793D81CF-94F2-401A-BA57-92F5A7B2D0C5}</a:tableStyleId>
              </a:tblPr>
              <a:tblGrid>
                <a:gridCol w="2971801"/>
                <a:gridCol w="1447800"/>
                <a:gridCol w="35052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Dependency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Target Date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Comment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ock</a:t>
                      </a:r>
                      <a:r>
                        <a:rPr lang="en-US" baseline="0" dirty="0" smtClean="0"/>
                        <a:t> OR access.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J-Card</a:t>
                      </a:r>
                      <a:r>
                        <a:rPr lang="en-US" baseline="0" dirty="0" smtClean="0"/>
                        <a:t>s enabled.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Schedule</a:t>
                      </a:r>
                      <a:r>
                        <a:rPr lang="en-US" baseline="0" dirty="0" smtClean="0"/>
                        <a:t> m</a:t>
                      </a:r>
                      <a:r>
                        <a:rPr lang="en-US" dirty="0" smtClean="0"/>
                        <a:t>entor meetings.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Thursdays</a:t>
                      </a:r>
                      <a:r>
                        <a:rPr lang="en-US" baseline="0" dirty="0" smtClean="0"/>
                        <a:t> at 10:30 AM, weekly.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 radiation badges.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Stored in mock OR.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</a:t>
                      </a:r>
                      <a:r>
                        <a:rPr lang="en-US" baseline="0" dirty="0" smtClean="0"/>
                        <a:t> r</a:t>
                      </a:r>
                      <a:r>
                        <a:rPr lang="en-US" dirty="0" smtClean="0"/>
                        <a:t>adiation</a:t>
                      </a:r>
                      <a:r>
                        <a:rPr lang="en-US" baseline="0" dirty="0" smtClean="0"/>
                        <a:t> training.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n/a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response from</a:t>
                      </a:r>
                      <a:r>
                        <a:rPr lang="en-US" baseline="0" dirty="0" smtClean="0"/>
                        <a:t> training liaison.</a:t>
                      </a:r>
                      <a:r>
                        <a:rPr lang="en-US" baseline="30000" dirty="0" smtClean="0"/>
                        <a:t>*</a:t>
                      </a:r>
                      <a:endParaRPr lang="en-US" baseline="0" dirty="0" smtClean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Get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BGS-compatible</a:t>
                      </a:r>
                      <a:r>
                        <a:rPr lang="en-US" baseline="0" dirty="0" smtClean="0"/>
                        <a:t> PCs.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Hackerman</a:t>
                      </a:r>
                      <a:r>
                        <a:rPr lang="en-US" dirty="0" smtClean="0"/>
                        <a:t> B08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Install BGS software.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B050"/>
                          </a:solidFill>
                        </a:rPr>
                        <a:t>DONE</a:t>
                      </a:r>
                      <a:endParaRPr lang="en-US" b="1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Hackerman</a:t>
                      </a:r>
                      <a:r>
                        <a:rPr lang="en-US" baseline="0" dirty="0" smtClean="0"/>
                        <a:t> B08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618" y="5204457"/>
            <a:ext cx="3453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*</a:t>
            </a:r>
            <a:r>
              <a:rPr lang="en-US" sz="1200" dirty="0" smtClean="0"/>
              <a:t>Able to work with C-arm under mentor supervision.</a:t>
            </a:r>
            <a:endParaRPr lang="en-US" sz="12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1600200"/>
            <a:ext cx="5654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 critical dependencies remain.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8033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3367</TotalTime>
  <Words>2218</Words>
  <Application>Microsoft Office PowerPoint</Application>
  <PresentationFormat>On-screen Show (4:3)</PresentationFormat>
  <Paragraphs>547</Paragraphs>
  <Slides>37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Office Theme</vt:lpstr>
      <vt:lpstr>X-Ray Image-Based Navigation for Hip Osteotomy </vt:lpstr>
      <vt:lpstr>Summary</vt:lpstr>
      <vt:lpstr>Summary</vt:lpstr>
      <vt:lpstr>Summary</vt:lpstr>
      <vt:lpstr>Summary</vt:lpstr>
      <vt:lpstr>Summary</vt:lpstr>
      <vt:lpstr>Summary</vt:lpstr>
      <vt:lpstr>Dependencies</vt:lpstr>
      <vt:lpstr>Dependencies</vt:lpstr>
      <vt:lpstr>Milestones</vt:lpstr>
      <vt:lpstr>PowerPoint Presentation</vt:lpstr>
      <vt:lpstr>Improved Schedule</vt:lpstr>
      <vt:lpstr>Milestone 0</vt:lpstr>
      <vt:lpstr>Milestone 1</vt:lpstr>
      <vt:lpstr>Milestone 1</vt:lpstr>
      <vt:lpstr>Milestones 2 &amp; 3</vt:lpstr>
      <vt:lpstr>Deliverables</vt:lpstr>
      <vt:lpstr>Deliverables</vt:lpstr>
      <vt:lpstr>Nearly Completed Deliverable: Pipeline</vt:lpstr>
      <vt:lpstr>Achieved Deliverable: BBs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Jesse</cp:lastModifiedBy>
  <cp:revision>187</cp:revision>
  <dcterms:created xsi:type="dcterms:W3CDTF">2012-03-24T18:59:58Z</dcterms:created>
  <dcterms:modified xsi:type="dcterms:W3CDTF">2012-03-29T18:14:52Z</dcterms:modified>
</cp:coreProperties>
</file>