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69" r:id="rId3"/>
    <p:sldId id="258" r:id="rId4"/>
    <p:sldId id="259" r:id="rId5"/>
    <p:sldId id="260" r:id="rId6"/>
    <p:sldId id="261" r:id="rId7"/>
    <p:sldId id="262" r:id="rId8"/>
    <p:sldId id="268" r:id="rId9"/>
    <p:sldId id="264" r:id="rId10"/>
    <p:sldId id="265" r:id="rId11"/>
    <p:sldId id="263" r:id="rId12"/>
    <p:sldId id="266" r:id="rId13"/>
  </p:sldIdLst>
  <p:sldSz cx="12192000" cy="6858000"/>
  <p:notesSz cx="70770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1813" autoAdjust="0"/>
  </p:normalViewPr>
  <p:slideViewPr>
    <p:cSldViewPr snapToGrid="0">
      <p:cViewPr varScale="1">
        <p:scale>
          <a:sx n="52" d="100"/>
          <a:sy n="52" d="100"/>
        </p:scale>
        <p:origin x="1416" y="60"/>
      </p:cViewPr>
      <p:guideLst/>
    </p:cSldViewPr>
  </p:slideViewPr>
  <p:notesTextViewPr>
    <p:cViewPr>
      <p:scale>
        <a:sx n="1" d="1"/>
        <a:sy n="1" d="1"/>
      </p:scale>
      <p:origin x="0" y="0"/>
    </p:cViewPr>
  </p:notesTextViewPr>
  <p:sorterViewPr>
    <p:cViewPr>
      <p:scale>
        <a:sx n="100" d="100"/>
        <a:sy n="100" d="100"/>
      </p:scale>
      <p:origin x="0" y="-942"/>
    </p:cViewPr>
  </p:sorterViewPr>
  <p:notesViewPr>
    <p:cSldViewPr snapToGrid="0">
      <p:cViewPr varScale="1">
        <p:scale>
          <a:sx n="56" d="100"/>
          <a:sy n="56" d="100"/>
        </p:scale>
        <p:origin x="79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70098"/>
          </a:xfrm>
          <a:prstGeom prst="rect">
            <a:avLst/>
          </a:prstGeom>
        </p:spPr>
        <p:txBody>
          <a:bodyPr vert="horz" lIns="93973" tIns="46986" rIns="93973" bIns="46986"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70098"/>
          </a:xfrm>
          <a:prstGeom prst="rect">
            <a:avLst/>
          </a:prstGeom>
        </p:spPr>
        <p:txBody>
          <a:bodyPr vert="horz" lIns="93973" tIns="46986" rIns="93973" bIns="46986" rtlCol="0"/>
          <a:lstStyle>
            <a:lvl1pPr algn="r">
              <a:defRPr sz="1200"/>
            </a:lvl1pPr>
          </a:lstStyle>
          <a:p>
            <a:fld id="{FC582317-068B-43B3-A5C9-8E67253E4DA6}" type="datetimeFigureOut">
              <a:rPr lang="en-US" smtClean="0"/>
              <a:t>03/01/16</a:t>
            </a:fld>
            <a:endParaRPr lang="en-US"/>
          </a:p>
        </p:txBody>
      </p:sp>
      <p:sp>
        <p:nvSpPr>
          <p:cNvPr id="4" name="Footer Placeholder 3"/>
          <p:cNvSpPr>
            <a:spLocks noGrp="1"/>
          </p:cNvSpPr>
          <p:nvPr>
            <p:ph type="ftr" sz="quarter" idx="2"/>
          </p:nvPr>
        </p:nvSpPr>
        <p:spPr>
          <a:xfrm>
            <a:off x="0" y="8899328"/>
            <a:ext cx="3066733" cy="470097"/>
          </a:xfrm>
          <a:prstGeom prst="rect">
            <a:avLst/>
          </a:prstGeom>
        </p:spPr>
        <p:txBody>
          <a:bodyPr vert="horz" lIns="93973" tIns="46986" rIns="93973" bIns="46986"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9328"/>
            <a:ext cx="3066733" cy="470097"/>
          </a:xfrm>
          <a:prstGeom prst="rect">
            <a:avLst/>
          </a:prstGeom>
        </p:spPr>
        <p:txBody>
          <a:bodyPr vert="horz" lIns="93973" tIns="46986" rIns="93973" bIns="46986" rtlCol="0" anchor="b"/>
          <a:lstStyle>
            <a:lvl1pPr algn="r">
              <a:defRPr sz="1200"/>
            </a:lvl1pPr>
          </a:lstStyle>
          <a:p>
            <a:fld id="{75A6A023-EAE1-4973-A28C-2CFF7E8CF0E3}" type="slidenum">
              <a:rPr lang="en-US" smtClean="0"/>
              <a:t>‹#›</a:t>
            </a:fld>
            <a:endParaRPr lang="en-US"/>
          </a:p>
        </p:txBody>
      </p:sp>
    </p:spTree>
    <p:extLst>
      <p:ext uri="{BB962C8B-B14F-4D97-AF65-F5344CB8AC3E}">
        <p14:creationId xmlns:p14="http://schemas.microsoft.com/office/powerpoint/2010/main" val="276988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70098"/>
          </a:xfrm>
          <a:prstGeom prst="rect">
            <a:avLst/>
          </a:prstGeom>
        </p:spPr>
        <p:txBody>
          <a:bodyPr vert="horz" lIns="93973" tIns="46986" rIns="93973" bIns="46986" rtlCol="0"/>
          <a:lstStyle>
            <a:lvl1pPr algn="l">
              <a:defRPr sz="1200"/>
            </a:lvl1pPr>
          </a:lstStyle>
          <a:p>
            <a:endParaRPr lang="en-US"/>
          </a:p>
        </p:txBody>
      </p:sp>
      <p:sp>
        <p:nvSpPr>
          <p:cNvPr id="3" name="Date Placeholder 2"/>
          <p:cNvSpPr>
            <a:spLocks noGrp="1"/>
          </p:cNvSpPr>
          <p:nvPr>
            <p:ph type="dt" idx="1"/>
          </p:nvPr>
        </p:nvSpPr>
        <p:spPr>
          <a:xfrm>
            <a:off x="4008705" y="0"/>
            <a:ext cx="3066733" cy="470098"/>
          </a:xfrm>
          <a:prstGeom prst="rect">
            <a:avLst/>
          </a:prstGeom>
        </p:spPr>
        <p:txBody>
          <a:bodyPr vert="horz" lIns="93973" tIns="46986" rIns="93973" bIns="46986" rtlCol="0"/>
          <a:lstStyle>
            <a:lvl1pPr algn="r">
              <a:defRPr sz="1200"/>
            </a:lvl1pPr>
          </a:lstStyle>
          <a:p>
            <a:fld id="{71DFCEBF-387E-48A3-8DEE-3EF48E60E9AB}" type="datetimeFigureOut">
              <a:rPr lang="en-US" smtClean="0"/>
              <a:t>03/01/16</a:t>
            </a:fld>
            <a:endParaRPr lang="en-US"/>
          </a:p>
        </p:txBody>
      </p:sp>
      <p:sp>
        <p:nvSpPr>
          <p:cNvPr id="4" name="Slide Image Placeholder 3"/>
          <p:cNvSpPr>
            <a:spLocks noGrp="1" noRot="1" noChangeAspect="1"/>
          </p:cNvSpPr>
          <p:nvPr>
            <p:ph type="sldImg" idx="2"/>
          </p:nvPr>
        </p:nvSpPr>
        <p:spPr>
          <a:xfrm>
            <a:off x="727075" y="1171575"/>
            <a:ext cx="5622925" cy="3162300"/>
          </a:xfrm>
          <a:prstGeom prst="rect">
            <a:avLst/>
          </a:prstGeom>
          <a:noFill/>
          <a:ln w="12700">
            <a:solidFill>
              <a:prstClr val="black"/>
            </a:solidFill>
          </a:ln>
        </p:spPr>
        <p:txBody>
          <a:bodyPr vert="horz" lIns="93973" tIns="46986" rIns="93973" bIns="46986" rtlCol="0" anchor="ctr"/>
          <a:lstStyle/>
          <a:p>
            <a:endParaRPr lang="en-US"/>
          </a:p>
        </p:txBody>
      </p:sp>
      <p:sp>
        <p:nvSpPr>
          <p:cNvPr id="5" name="Notes Placeholder 4"/>
          <p:cNvSpPr>
            <a:spLocks noGrp="1"/>
          </p:cNvSpPr>
          <p:nvPr>
            <p:ph type="body" sz="quarter" idx="3"/>
          </p:nvPr>
        </p:nvSpPr>
        <p:spPr>
          <a:xfrm>
            <a:off x="707708" y="4509036"/>
            <a:ext cx="5661660" cy="3689211"/>
          </a:xfrm>
          <a:prstGeom prst="rect">
            <a:avLst/>
          </a:prstGeom>
        </p:spPr>
        <p:txBody>
          <a:bodyPr vert="horz" lIns="93973" tIns="46986" rIns="93973" bIns="469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9328"/>
            <a:ext cx="3066733" cy="470097"/>
          </a:xfrm>
          <a:prstGeom prst="rect">
            <a:avLst/>
          </a:prstGeom>
        </p:spPr>
        <p:txBody>
          <a:bodyPr vert="horz" lIns="93973" tIns="46986" rIns="93973" bIns="46986"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9328"/>
            <a:ext cx="3066733" cy="470097"/>
          </a:xfrm>
          <a:prstGeom prst="rect">
            <a:avLst/>
          </a:prstGeom>
        </p:spPr>
        <p:txBody>
          <a:bodyPr vert="horz" lIns="93973" tIns="46986" rIns="93973" bIns="46986" rtlCol="0" anchor="b"/>
          <a:lstStyle>
            <a:lvl1pPr algn="r">
              <a:defRPr sz="1200"/>
            </a:lvl1pPr>
          </a:lstStyle>
          <a:p>
            <a:fld id="{472152FF-DCC5-4E6F-A8AC-44F77474BBA1}" type="slidenum">
              <a:rPr lang="en-US" smtClean="0"/>
              <a:t>‹#›</a:t>
            </a:fld>
            <a:endParaRPr lang="en-US"/>
          </a:p>
        </p:txBody>
      </p:sp>
    </p:spTree>
    <p:extLst>
      <p:ext uri="{BB962C8B-B14F-4D97-AF65-F5344CB8AC3E}">
        <p14:creationId xmlns:p14="http://schemas.microsoft.com/office/powerpoint/2010/main" val="1391933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2152FF-DCC5-4E6F-A8AC-44F77474BBA1}" type="slidenum">
              <a:rPr lang="en-US" smtClean="0"/>
              <a:t>1</a:t>
            </a:fld>
            <a:endParaRPr lang="en-US" dirty="0"/>
          </a:p>
        </p:txBody>
      </p:sp>
    </p:spTree>
    <p:extLst>
      <p:ext uri="{BB962C8B-B14F-4D97-AF65-F5344CB8AC3E}">
        <p14:creationId xmlns:p14="http://schemas.microsoft.com/office/powerpoint/2010/main" val="2751095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152FF-DCC5-4E6F-A8AC-44F77474BBA1}" type="slidenum">
              <a:rPr lang="en-US" smtClean="0"/>
              <a:t>3</a:t>
            </a:fld>
            <a:endParaRPr lang="en-US"/>
          </a:p>
        </p:txBody>
      </p:sp>
    </p:spTree>
    <p:extLst>
      <p:ext uri="{BB962C8B-B14F-4D97-AF65-F5344CB8AC3E}">
        <p14:creationId xmlns:p14="http://schemas.microsoft.com/office/powerpoint/2010/main" val="3817714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Density of</a:t>
            </a:r>
            <a:r>
              <a:rPr lang="en-US" baseline="0" dirty="0" smtClean="0"/>
              <a:t> bone difficult/impossible to determine beforehand so can’t factor into tool path during planning</a:t>
            </a:r>
          </a:p>
          <a:p>
            <a:endParaRPr lang="en-US" baseline="0" dirty="0" smtClean="0"/>
          </a:p>
          <a:p>
            <a:r>
              <a:rPr lang="en-US" baseline="0" dirty="0" smtClean="0"/>
              <a:t>This is important because: </a:t>
            </a:r>
          </a:p>
          <a:p>
            <a:endParaRPr lang="en-US" baseline="0" dirty="0" smtClean="0"/>
          </a:p>
          <a:p>
            <a:r>
              <a:rPr lang="en-US" baseline="0" dirty="0" smtClean="0"/>
              <a:t>Trying to cut too fast may lead to tool chattering (vibrations of tool and cutting surface). This may lead to inaccuracies and potential safety problems for patient and surgeon. Currently handled by setting cut speed to constant below the threshold that would cause chattering</a:t>
            </a:r>
          </a:p>
          <a:p>
            <a:endParaRPr lang="en-US" dirty="0" smtClean="0"/>
          </a:p>
          <a:p>
            <a:r>
              <a:rPr lang="en-US" dirty="0" smtClean="0"/>
              <a:t>However, advantages</a:t>
            </a:r>
            <a:r>
              <a:rPr lang="en-US" baseline="0" dirty="0" smtClean="0"/>
              <a:t> of robotic hip surgery (accuracy) can be outweighed by a long surgery time because it means fewer surgeries per unit time. Dynamically, adjusting cutting speed would decrease surgery time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472152FF-DCC5-4E6F-A8AC-44F77474BBA1}" type="slidenum">
              <a:rPr lang="en-US" smtClean="0"/>
              <a:t>4</a:t>
            </a:fld>
            <a:endParaRPr lang="en-US"/>
          </a:p>
        </p:txBody>
      </p:sp>
    </p:spTree>
    <p:extLst>
      <p:ext uri="{BB962C8B-B14F-4D97-AF65-F5344CB8AC3E}">
        <p14:creationId xmlns:p14="http://schemas.microsoft.com/office/powerpoint/2010/main" val="3462428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2152FF-DCC5-4E6F-A8AC-44F77474BBA1}" type="slidenum">
              <a:rPr lang="en-US" smtClean="0"/>
              <a:t>5</a:t>
            </a:fld>
            <a:endParaRPr lang="en-US"/>
          </a:p>
        </p:txBody>
      </p:sp>
    </p:spTree>
    <p:extLst>
      <p:ext uri="{BB962C8B-B14F-4D97-AF65-F5344CB8AC3E}">
        <p14:creationId xmlns:p14="http://schemas.microsoft.com/office/powerpoint/2010/main" val="441368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a:t>
            </a:r>
            <a:r>
              <a:rPr lang="en-US" baseline="0" dirty="0" smtClean="0"/>
              <a:t> force -&gt; more delay -&gt; slower cut</a:t>
            </a:r>
          </a:p>
          <a:p>
            <a:endParaRPr lang="en-US" baseline="0" dirty="0" smtClean="0"/>
          </a:p>
          <a:p>
            <a:r>
              <a:rPr lang="en-US" baseline="0" dirty="0" smtClean="0"/>
              <a:t>Replace small t with big T</a:t>
            </a:r>
            <a:endParaRPr lang="en-US" dirty="0"/>
          </a:p>
        </p:txBody>
      </p:sp>
      <p:sp>
        <p:nvSpPr>
          <p:cNvPr id="4" name="Slide Number Placeholder 3"/>
          <p:cNvSpPr>
            <a:spLocks noGrp="1"/>
          </p:cNvSpPr>
          <p:nvPr>
            <p:ph type="sldNum" sz="quarter" idx="10"/>
          </p:nvPr>
        </p:nvSpPr>
        <p:spPr/>
        <p:txBody>
          <a:bodyPr/>
          <a:lstStyle/>
          <a:p>
            <a:fld id="{472152FF-DCC5-4E6F-A8AC-44F77474BBA1}" type="slidenum">
              <a:rPr lang="en-US" smtClean="0"/>
              <a:t>6</a:t>
            </a:fld>
            <a:endParaRPr lang="en-US"/>
          </a:p>
        </p:txBody>
      </p:sp>
    </p:spTree>
    <p:extLst>
      <p:ext uri="{BB962C8B-B14F-4D97-AF65-F5344CB8AC3E}">
        <p14:creationId xmlns:p14="http://schemas.microsoft.com/office/powerpoint/2010/main" val="1648373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Constrain d/</a:t>
            </a:r>
            <a:r>
              <a:rPr lang="en-US" dirty="0" err="1" smtClean="0"/>
              <a:t>dt</a:t>
            </a:r>
            <a:r>
              <a:rPr lang="en-US" dirty="0" smtClean="0"/>
              <a:t> D(t, F(t)) = 1 when force is at it’s maximum, T will remain constant and velocity will be zero.</a:t>
            </a:r>
          </a:p>
          <a:p>
            <a:r>
              <a:rPr lang="en-US" dirty="0" smtClean="0"/>
              <a:t>If d/</a:t>
            </a:r>
            <a:r>
              <a:rPr lang="en-US" dirty="0" err="1" smtClean="0"/>
              <a:t>dt</a:t>
            </a:r>
            <a:r>
              <a:rPr lang="en-US" dirty="0" smtClean="0"/>
              <a:t> D(t, F(t)) is greater than 1, T would decrease and the tool would move backwards</a:t>
            </a:r>
          </a:p>
          <a:p>
            <a:endParaRPr lang="en-US" dirty="0"/>
          </a:p>
          <a:p>
            <a:r>
              <a:rPr lang="en-US" dirty="0" smtClean="0"/>
              <a:t>Constrain d/</a:t>
            </a:r>
            <a:r>
              <a:rPr lang="en-US" dirty="0" err="1" smtClean="0"/>
              <a:t>dt</a:t>
            </a:r>
            <a:r>
              <a:rPr lang="en-US" dirty="0" smtClean="0"/>
              <a:t> D(t, F(t)) = 0 when there is no force, the tool will move at maximum velocity</a:t>
            </a:r>
          </a:p>
          <a:p>
            <a:r>
              <a:rPr lang="en-US" dirty="0" smtClean="0"/>
              <a:t>If d/</a:t>
            </a:r>
            <a:r>
              <a:rPr lang="en-US" dirty="0" err="1" smtClean="0"/>
              <a:t>dt</a:t>
            </a:r>
            <a:r>
              <a:rPr lang="en-US" dirty="0" smtClean="0"/>
              <a:t> D(t, F(t)) is less than </a:t>
            </a:r>
            <a:r>
              <a:rPr lang="en-US" dirty="0"/>
              <a:t>0</a:t>
            </a:r>
            <a:r>
              <a:rPr lang="en-US" dirty="0" smtClean="0"/>
              <a:t>, T would increase faster than elapsed time and the tool would move faster than the planned velocity</a:t>
            </a:r>
          </a:p>
          <a:p>
            <a:endParaRPr lang="en-US" dirty="0"/>
          </a:p>
          <a:p>
            <a:r>
              <a:rPr lang="en-US" dirty="0" smtClean="0"/>
              <a:t>Linear was not a good model for D because want to be less sensitive to variations at low force magnitudes (noise). Exponential was selected. </a:t>
            </a:r>
          </a:p>
          <a:p>
            <a:endParaRPr lang="en-US" dirty="0" smtClean="0"/>
          </a:p>
        </p:txBody>
      </p:sp>
      <p:sp>
        <p:nvSpPr>
          <p:cNvPr id="4" name="Slide Number Placeholder 3"/>
          <p:cNvSpPr>
            <a:spLocks noGrp="1"/>
          </p:cNvSpPr>
          <p:nvPr>
            <p:ph type="sldNum" sz="quarter" idx="10"/>
          </p:nvPr>
        </p:nvSpPr>
        <p:spPr/>
        <p:txBody>
          <a:bodyPr/>
          <a:lstStyle/>
          <a:p>
            <a:fld id="{472152FF-DCC5-4E6F-A8AC-44F77474BBA1}" type="slidenum">
              <a:rPr lang="en-US" smtClean="0"/>
              <a:t>7</a:t>
            </a:fld>
            <a:endParaRPr lang="en-US"/>
          </a:p>
        </p:txBody>
      </p:sp>
    </p:spTree>
    <p:extLst>
      <p:ext uri="{BB962C8B-B14F-4D97-AF65-F5344CB8AC3E}">
        <p14:creationId xmlns:p14="http://schemas.microsoft.com/office/powerpoint/2010/main" val="1568413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a:t>
            </a:r>
            <a:r>
              <a:rPr lang="en-US" baseline="0" dirty="0" smtClean="0"/>
              <a:t> important dark lines: </a:t>
            </a:r>
          </a:p>
          <a:p>
            <a:r>
              <a:rPr lang="en-US" baseline="0" dirty="0" smtClean="0"/>
              <a:t>Both experience decreasing velocity as more force is exerted by the </a:t>
            </a:r>
            <a:r>
              <a:rPr lang="en-US" baseline="0" dirty="0" err="1" smtClean="0"/>
              <a:t>uncuttable</a:t>
            </a:r>
            <a:r>
              <a:rPr lang="en-US" baseline="0" dirty="0" smtClean="0"/>
              <a:t> object. </a:t>
            </a:r>
          </a:p>
          <a:p>
            <a:r>
              <a:rPr lang="en-US" baseline="0" dirty="0" smtClean="0"/>
              <a:t>Eventually velocity reaches zero, where it remains as expected (because it’s </a:t>
            </a:r>
            <a:r>
              <a:rPr lang="en-US" baseline="0" dirty="0" err="1" smtClean="0"/>
              <a:t>uncuttable</a:t>
            </a:r>
            <a:r>
              <a:rPr lang="en-US" baseline="0" dirty="0" smtClean="0"/>
              <a:t>)</a:t>
            </a:r>
          </a:p>
          <a:p>
            <a:r>
              <a:rPr lang="en-US" baseline="0" dirty="0" smtClean="0"/>
              <a:t>Taller curve has high max velocity so it feels forces quicker, which causes a steeper slope</a:t>
            </a:r>
          </a:p>
        </p:txBody>
      </p:sp>
      <p:sp>
        <p:nvSpPr>
          <p:cNvPr id="4" name="Slide Number Placeholder 3"/>
          <p:cNvSpPr>
            <a:spLocks noGrp="1"/>
          </p:cNvSpPr>
          <p:nvPr>
            <p:ph type="sldNum" sz="quarter" idx="10"/>
          </p:nvPr>
        </p:nvSpPr>
        <p:spPr/>
        <p:txBody>
          <a:bodyPr/>
          <a:lstStyle/>
          <a:p>
            <a:fld id="{472152FF-DCC5-4E6F-A8AC-44F77474BBA1}" type="slidenum">
              <a:rPr lang="en-US" smtClean="0"/>
              <a:t>9</a:t>
            </a:fld>
            <a:endParaRPr lang="en-US"/>
          </a:p>
        </p:txBody>
      </p:sp>
    </p:spTree>
    <p:extLst>
      <p:ext uri="{BB962C8B-B14F-4D97-AF65-F5344CB8AC3E}">
        <p14:creationId xmlns:p14="http://schemas.microsoft.com/office/powerpoint/2010/main" val="2725681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Drag</a:t>
            </a:r>
            <a:r>
              <a:rPr lang="en-US" baseline="0" dirty="0" smtClean="0"/>
              <a:t> coefficient quantifies the amount of force on the tool. </a:t>
            </a:r>
          </a:p>
          <a:p>
            <a:r>
              <a:rPr lang="en-US" baseline="0" dirty="0" smtClean="0"/>
              <a:t>Evaluate at the peaks:</a:t>
            </a:r>
          </a:p>
          <a:p>
            <a:r>
              <a:rPr lang="en-US" baseline="0" dirty="0" smtClean="0"/>
              <a:t>	when drag coefficient goes to zero, force = 0, meaning max velocity</a:t>
            </a:r>
          </a:p>
          <a:p>
            <a:r>
              <a:rPr lang="en-US" baseline="0" dirty="0" smtClean="0"/>
              <a:t>	peak of sine wave means lowest velocity</a:t>
            </a:r>
          </a:p>
          <a:p>
            <a:r>
              <a:rPr lang="en-US" baseline="0" dirty="0" smtClean="0"/>
              <a:t>	constant at the end with constant drag coefficient</a:t>
            </a:r>
          </a:p>
        </p:txBody>
      </p:sp>
      <p:sp>
        <p:nvSpPr>
          <p:cNvPr id="4" name="Slide Number Placeholder 3"/>
          <p:cNvSpPr>
            <a:spLocks noGrp="1"/>
          </p:cNvSpPr>
          <p:nvPr>
            <p:ph type="sldNum" sz="quarter" idx="10"/>
          </p:nvPr>
        </p:nvSpPr>
        <p:spPr/>
        <p:txBody>
          <a:bodyPr/>
          <a:lstStyle/>
          <a:p>
            <a:fld id="{472152FF-DCC5-4E6F-A8AC-44F77474BBA1}" type="slidenum">
              <a:rPr lang="en-US" smtClean="0"/>
              <a:t>10</a:t>
            </a:fld>
            <a:endParaRPr lang="en-US"/>
          </a:p>
        </p:txBody>
      </p:sp>
    </p:spTree>
    <p:extLst>
      <p:ext uri="{BB962C8B-B14F-4D97-AF65-F5344CB8AC3E}">
        <p14:creationId xmlns:p14="http://schemas.microsoft.com/office/powerpoint/2010/main" val="1801939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CD0052-5EB6-4C7A-8FCD-4A143140D1BC}" type="datetimeFigureOut">
              <a:rPr lang="en-US" smtClean="0"/>
              <a:t>03/01/16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250415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CD0052-5EB6-4C7A-8FCD-4A143140D1BC}" type="datetimeFigureOut">
              <a:rPr lang="en-US" smtClean="0"/>
              <a:t>03/01/16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158470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CD0052-5EB6-4C7A-8FCD-4A143140D1BC}" type="datetimeFigureOut">
              <a:rPr lang="en-US" smtClean="0"/>
              <a:t>03/01/16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871898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CD0052-5EB6-4C7A-8FCD-4A143140D1BC}" type="datetimeFigureOut">
              <a:rPr lang="en-US" smtClean="0"/>
              <a:t>03/01/16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3862153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CD0052-5EB6-4C7A-8FCD-4A143140D1BC}" type="datetimeFigureOut">
              <a:rPr lang="en-US" smtClean="0"/>
              <a:t>03/01/16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4080722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CD0052-5EB6-4C7A-8FCD-4A143140D1BC}" type="datetimeFigureOut">
              <a:rPr lang="en-US" smtClean="0"/>
              <a:t>03/01/16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1124277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CD0052-5EB6-4C7A-8FCD-4A143140D1BC}" type="datetimeFigureOut">
              <a:rPr lang="en-US" smtClean="0"/>
              <a:t>03/01/16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3823671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CD0052-5EB6-4C7A-8FCD-4A143140D1BC}" type="datetimeFigureOut">
              <a:rPr lang="en-US" smtClean="0"/>
              <a:t>03/01/16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291981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CD0052-5EB6-4C7A-8FCD-4A143140D1BC}" type="datetimeFigureOut">
              <a:rPr lang="en-US" smtClean="0"/>
              <a:t>03/01/16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1691223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CD0052-5EB6-4C7A-8FCD-4A143140D1BC}" type="datetimeFigureOut">
              <a:rPr lang="en-US" smtClean="0"/>
              <a:t>03/01/16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429327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CD0052-5EB6-4C7A-8FCD-4A143140D1BC}" type="datetimeFigureOut">
              <a:rPr lang="en-US" smtClean="0"/>
              <a:t>03/01/16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67BEF0-936B-48C5-B2CA-D89892D28101}" type="slidenum">
              <a:rPr lang="en-US" smtClean="0"/>
              <a:t>‹#›</a:t>
            </a:fld>
            <a:endParaRPr lang="en-US"/>
          </a:p>
        </p:txBody>
      </p:sp>
    </p:spTree>
    <p:extLst>
      <p:ext uri="{BB962C8B-B14F-4D97-AF65-F5344CB8AC3E}">
        <p14:creationId xmlns:p14="http://schemas.microsoft.com/office/powerpoint/2010/main" val="1277166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CD0052-5EB6-4C7A-8FCD-4A143140D1BC}" type="datetimeFigureOut">
              <a:rPr lang="en-US" smtClean="0"/>
              <a:t>03/01/16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67BEF0-936B-48C5-B2CA-D89892D28101}" type="slidenum">
              <a:rPr lang="en-US" smtClean="0"/>
              <a:t>‹#›</a:t>
            </a:fld>
            <a:endParaRPr lang="en-US"/>
          </a:p>
        </p:txBody>
      </p:sp>
    </p:spTree>
    <p:extLst>
      <p:ext uri="{BB962C8B-B14F-4D97-AF65-F5344CB8AC3E}">
        <p14:creationId xmlns:p14="http://schemas.microsoft.com/office/powerpoint/2010/main" val="4255020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latin typeface="Arial" panose="020B0604020202020204" pitchFamily="34" charset="0"/>
                <a:cs typeface="Arial" panose="020B0604020202020204" pitchFamily="34" charset="0"/>
              </a:rPr>
              <a:t>Force-Controlled Velocity for Robotic Hip Surgery</a:t>
            </a:r>
            <a:endParaRPr lang="en-US"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normAutofit fontScale="92500" lnSpcReduction="20000"/>
          </a:bodyPr>
          <a:lstStyle/>
          <a:p>
            <a:endParaRPr lang="en-US"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Kevin Yee</a:t>
            </a:r>
          </a:p>
          <a:p>
            <a:r>
              <a:rPr lang="en-US" sz="2800" smtClean="0">
                <a:latin typeface="Arial" panose="020B0604020202020204" pitchFamily="34" charset="0"/>
                <a:cs typeface="Arial" panose="020B0604020202020204" pitchFamily="34" charset="0"/>
              </a:rPr>
              <a:t>Project #10</a:t>
            </a:r>
            <a:r>
              <a:rPr lang="en-US" sz="2800" dirty="0" smtClean="0">
                <a:latin typeface="Arial" panose="020B0604020202020204" pitchFamily="34" charset="0"/>
                <a:cs typeface="Arial" panose="020B0604020202020204" pitchFamily="34" charset="0"/>
              </a:rPr>
              <a:t>: Seminar Presentation</a:t>
            </a:r>
          </a:p>
          <a:p>
            <a:r>
              <a:rPr lang="en-US" sz="2800" dirty="0" smtClean="0">
                <a:latin typeface="Arial" panose="020B0604020202020204" pitchFamily="34" charset="0"/>
                <a:cs typeface="Arial" panose="020B0604020202020204" pitchFamily="34" charset="0"/>
              </a:rPr>
              <a:t>March 1</a:t>
            </a:r>
            <a:r>
              <a:rPr lang="en-US" sz="2800" baseline="30000" dirty="0" smtClean="0">
                <a:latin typeface="Arial" panose="020B0604020202020204" pitchFamily="34" charset="0"/>
                <a:cs typeface="Arial" panose="020B0604020202020204" pitchFamily="34" charset="0"/>
              </a:rPr>
              <a:t>st</a:t>
            </a:r>
            <a:r>
              <a:rPr lang="en-US" sz="2800" dirty="0" smtClean="0">
                <a:latin typeface="Arial" panose="020B0604020202020204" pitchFamily="34" charset="0"/>
                <a:cs typeface="Arial" panose="020B0604020202020204" pitchFamily="34" charset="0"/>
              </a:rPr>
              <a:t>, 2016</a:t>
            </a:r>
            <a:endParaRPr lang="en-US" sz="2800" dirty="0">
              <a:latin typeface="Arial" panose="020B0604020202020204" pitchFamily="34" charset="0"/>
              <a:cs typeface="Arial" panose="020B0604020202020204" pitchFamily="34" charset="0"/>
            </a:endParaRPr>
          </a:p>
        </p:txBody>
      </p:sp>
      <p:pic>
        <p:nvPicPr>
          <p:cNvPr id="4"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spTree>
    <p:extLst>
      <p:ext uri="{BB962C8B-B14F-4D97-AF65-F5344CB8AC3E}">
        <p14:creationId xmlns:p14="http://schemas.microsoft.com/office/powerpoint/2010/main" val="740801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Results: Variable Drag Profile</a:t>
            </a:r>
            <a:endParaRPr lang="en-US" b="1" dirty="0">
              <a:latin typeface="Arial" panose="020B0604020202020204" pitchFamily="34" charset="0"/>
              <a:cs typeface="Arial" panose="020B0604020202020204" pitchFamily="34" charset="0"/>
            </a:endParaRPr>
          </a:p>
        </p:txBody>
      </p:sp>
      <p:pic>
        <p:nvPicPr>
          <p:cNvPr id="7"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pic>
        <p:nvPicPr>
          <p:cNvPr id="4" name="Content Placeholder 3"/>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911733" y="1489520"/>
            <a:ext cx="4368534" cy="5019377"/>
          </a:xfrm>
        </p:spPr>
      </p:pic>
    </p:spTree>
    <p:extLst>
      <p:ext uri="{BB962C8B-B14F-4D97-AF65-F5344CB8AC3E}">
        <p14:creationId xmlns:p14="http://schemas.microsoft.com/office/powerpoint/2010/main" val="3849747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2"/>
          <a:lstStyle/>
          <a:p>
            <a:r>
              <a:rPr lang="en-US" b="1" dirty="0" smtClean="0">
                <a:latin typeface="Arial" panose="020B0604020202020204" pitchFamily="34" charset="0"/>
                <a:cs typeface="Arial" panose="020B0604020202020204" pitchFamily="34" charset="0"/>
              </a:rPr>
              <a:t>Paper Assessment</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numCol="2"/>
          <a:lstStyle/>
          <a:p>
            <a:pPr marL="0" indent="0">
              <a:buNone/>
            </a:pPr>
            <a:r>
              <a:rPr lang="en-US" dirty="0" smtClean="0"/>
              <a:t>Pros</a:t>
            </a:r>
          </a:p>
          <a:p>
            <a:r>
              <a:rPr lang="en-US" dirty="0" smtClean="0"/>
              <a:t>Clear and detailed explanation of how mathematical model was reached</a:t>
            </a:r>
          </a:p>
          <a:p>
            <a:endParaRPr lang="en-US" dirty="0"/>
          </a:p>
          <a:p>
            <a:endParaRPr lang="en-US" dirty="0" smtClean="0"/>
          </a:p>
          <a:p>
            <a:endParaRPr lang="en-US" dirty="0"/>
          </a:p>
          <a:p>
            <a:endParaRPr lang="en-US" dirty="0" smtClean="0"/>
          </a:p>
          <a:p>
            <a:endParaRPr lang="en-US" dirty="0"/>
          </a:p>
          <a:p>
            <a:pPr marL="0" indent="0">
              <a:buNone/>
            </a:pPr>
            <a:r>
              <a:rPr lang="en-US" dirty="0" smtClean="0"/>
              <a:t>Cons</a:t>
            </a:r>
          </a:p>
          <a:p>
            <a:r>
              <a:rPr lang="en-US" dirty="0" smtClean="0"/>
              <a:t>Perhaps too dense mathematical explanation</a:t>
            </a:r>
          </a:p>
          <a:p>
            <a:r>
              <a:rPr lang="en-US" dirty="0" smtClean="0"/>
              <a:t>Poor documentation of test conditions</a:t>
            </a:r>
          </a:p>
          <a:p>
            <a:endParaRPr lang="en-US" dirty="0"/>
          </a:p>
        </p:txBody>
      </p:sp>
      <p:pic>
        <p:nvPicPr>
          <p:cNvPr id="4" name="Content Placeholder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spTree>
    <p:extLst>
      <p:ext uri="{BB962C8B-B14F-4D97-AF65-F5344CB8AC3E}">
        <p14:creationId xmlns:p14="http://schemas.microsoft.com/office/powerpoint/2010/main" val="31040079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Questions?</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en-US"/>
          </a:p>
        </p:txBody>
      </p:sp>
      <p:pic>
        <p:nvPicPr>
          <p:cNvPr id="4" name="Content Placeholder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spTree>
    <p:extLst>
      <p:ext uri="{BB962C8B-B14F-4D97-AF65-F5344CB8AC3E}">
        <p14:creationId xmlns:p14="http://schemas.microsoft.com/office/powerpoint/2010/main" val="3318284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Project Background</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dirty="0" err="1" smtClean="0">
                <a:latin typeface="Arial" panose="020B0604020202020204" pitchFamily="34" charset="0"/>
                <a:cs typeface="Arial" panose="020B0604020202020204" pitchFamily="34" charset="0"/>
              </a:rPr>
              <a:t>Robone</a:t>
            </a:r>
            <a:r>
              <a:rPr lang="en-US" dirty="0" smtClean="0">
                <a:latin typeface="Arial" panose="020B0604020202020204" pitchFamily="34" charset="0"/>
                <a:cs typeface="Arial" panose="020B0604020202020204" pitchFamily="34" charset="0"/>
              </a:rPr>
              <a:t>: robotic hip surgery robot for bone milling</a:t>
            </a:r>
          </a:p>
          <a:p>
            <a:r>
              <a:rPr lang="en-US" dirty="0" smtClean="0">
                <a:latin typeface="Arial" panose="020B0604020202020204" pitchFamily="34" charset="0"/>
                <a:cs typeface="Arial" panose="020B0604020202020204" pitchFamily="34" charset="0"/>
              </a:rPr>
              <a:t>Utilize </a:t>
            </a:r>
            <a:r>
              <a:rPr lang="en-US" dirty="0" err="1" smtClean="0">
                <a:latin typeface="Arial" panose="020B0604020202020204" pitchFamily="34" charset="0"/>
                <a:cs typeface="Arial" panose="020B0604020202020204" pitchFamily="34" charset="0"/>
              </a:rPr>
              <a:t>Kuka</a:t>
            </a:r>
            <a:r>
              <a:rPr lang="en-US" dirty="0" smtClean="0">
                <a:latin typeface="Arial" panose="020B0604020202020204" pitchFamily="34" charset="0"/>
                <a:cs typeface="Arial" panose="020B0604020202020204" pitchFamily="34" charset="0"/>
              </a:rPr>
              <a:t> robot arm’s torque sensors for 2 applications:</a:t>
            </a:r>
          </a:p>
          <a:p>
            <a:pPr lvl="1"/>
            <a:r>
              <a:rPr lang="en-US" dirty="0" smtClean="0">
                <a:latin typeface="Arial" panose="020B0604020202020204" pitchFamily="34" charset="0"/>
                <a:cs typeface="Arial" panose="020B0604020202020204" pitchFamily="34" charset="0"/>
              </a:rPr>
              <a:t>Vary cutting speed based on force on tool tip</a:t>
            </a:r>
          </a:p>
          <a:p>
            <a:pPr lvl="1"/>
            <a:r>
              <a:rPr lang="en-US" dirty="0" smtClean="0">
                <a:latin typeface="Arial" panose="020B0604020202020204" pitchFamily="34" charset="0"/>
                <a:cs typeface="Arial" panose="020B0604020202020204" pitchFamily="34" charset="0"/>
              </a:rPr>
              <a:t>Null space compliance</a:t>
            </a:r>
          </a:p>
          <a:p>
            <a:pPr lvl="1"/>
            <a:endParaRPr lang="en-US" dirty="0" smtClean="0">
              <a:latin typeface="Arial" panose="020B0604020202020204" pitchFamily="34" charset="0"/>
              <a:cs typeface="Arial" panose="020B0604020202020204" pitchFamily="34" charset="0"/>
            </a:endParaRPr>
          </a:p>
          <a:p>
            <a:pPr marL="457200" lvl="1" indent="0">
              <a:buNone/>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Team Members:			Mentors:</a:t>
            </a:r>
          </a:p>
          <a:p>
            <a:pPr marL="0" indent="0">
              <a:buNone/>
            </a:pPr>
            <a:r>
              <a:rPr lang="en-US" dirty="0" smtClean="0">
                <a:latin typeface="Arial" panose="020B0604020202020204" pitchFamily="34" charset="0"/>
                <a:cs typeface="Arial" panose="020B0604020202020204" pitchFamily="34" charset="0"/>
              </a:rPr>
              <a:t>Kevin Yee				Andrew </a:t>
            </a:r>
            <a:r>
              <a:rPr lang="en-US" dirty="0" err="1" smtClean="0">
                <a:latin typeface="Arial" panose="020B0604020202020204" pitchFamily="34" charset="0"/>
                <a:cs typeface="Arial" panose="020B0604020202020204" pitchFamily="34" charset="0"/>
              </a:rPr>
              <a:t>Hundt</a:t>
            </a:r>
            <a:endParaRPr lang="en-US" dirty="0" smtClean="0">
              <a:latin typeface="Arial" panose="020B0604020202020204" pitchFamily="34" charset="0"/>
              <a:cs typeface="Arial" panose="020B0604020202020204" pitchFamily="34" charset="0"/>
            </a:endParaRPr>
          </a:p>
          <a:p>
            <a:pPr marL="0" indent="0">
              <a:buNone/>
            </a:pPr>
            <a:r>
              <a:rPr lang="en-US" dirty="0" err="1" smtClean="0">
                <a:latin typeface="Arial" panose="020B0604020202020204" pitchFamily="34" charset="0"/>
                <a:cs typeface="Arial" panose="020B0604020202020204" pitchFamily="34" charset="0"/>
              </a:rPr>
              <a:t>Kangsan</a:t>
            </a:r>
            <a:r>
              <a:rPr lang="en-US" dirty="0" smtClean="0">
                <a:latin typeface="Arial" panose="020B0604020202020204" pitchFamily="34" charset="0"/>
                <a:cs typeface="Arial" panose="020B0604020202020204" pitchFamily="34" charset="0"/>
              </a:rPr>
              <a:t> Kim			Dr. Peter </a:t>
            </a:r>
            <a:r>
              <a:rPr lang="en-US" dirty="0" err="1" smtClean="0">
                <a:latin typeface="Arial" panose="020B0604020202020204" pitchFamily="34" charset="0"/>
                <a:cs typeface="Arial" panose="020B0604020202020204" pitchFamily="34" charset="0"/>
              </a:rPr>
              <a:t>Kazanzides</a:t>
            </a:r>
            <a:endParaRPr lang="en-US" dirty="0">
              <a:latin typeface="Arial" panose="020B0604020202020204" pitchFamily="34" charset="0"/>
              <a:cs typeface="Arial" panose="020B0604020202020204" pitchFamily="34" charset="0"/>
            </a:endParaRPr>
          </a:p>
        </p:txBody>
      </p:sp>
      <p:pic>
        <p:nvPicPr>
          <p:cNvPr id="4" name="Content Placeholder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pic>
        <p:nvPicPr>
          <p:cNvPr id="1026" name="Picture 2" descr="https://lh3.googleusercontent.com/E7TxloCQ9HvFDmXxgKH_9YJMuYkuOW7En8B9EgkqCCpu3hw1b98rabKXZ2Koq2JPLmNiCzGFCdmoLCy1SgQxPvYa_rffS1Nex_t1bM3ragj9f-Ng8SAjBrBvlSyzgrv5HWg_wXy9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09303" y="1825625"/>
            <a:ext cx="2381250" cy="238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7178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Paper Selection</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US" dirty="0">
                <a:latin typeface="Arial" panose="020B0604020202020204" pitchFamily="34" charset="0"/>
                <a:cs typeface="Arial" panose="020B0604020202020204" pitchFamily="34" charset="0"/>
              </a:rPr>
              <a:t>J. </a:t>
            </a:r>
            <a:r>
              <a:rPr lang="en-US" dirty="0" err="1">
                <a:latin typeface="Arial" panose="020B0604020202020204" pitchFamily="34" charset="0"/>
                <a:cs typeface="Arial" panose="020B0604020202020204" pitchFamily="34" charset="0"/>
              </a:rPr>
              <a:t>Zuhars</a:t>
            </a:r>
            <a:r>
              <a:rPr lang="en-US" dirty="0">
                <a:latin typeface="Arial" panose="020B0604020202020204" pitchFamily="34" charset="0"/>
                <a:cs typeface="Arial" panose="020B0604020202020204" pitchFamily="34" charset="0"/>
              </a:rPr>
              <a:t> and T. C. Hsia, "Nonhomogeneous material milling using a robot manipulator with force controlled velocity," </a:t>
            </a:r>
            <a:r>
              <a:rPr lang="en-US" i="1" dirty="0">
                <a:latin typeface="Arial" panose="020B0604020202020204" pitchFamily="34" charset="0"/>
                <a:cs typeface="Arial" panose="020B0604020202020204" pitchFamily="34" charset="0"/>
              </a:rPr>
              <a:t>Robotics and Automation, 1995. Proceedings., 1995 IEEE International Conference on</a:t>
            </a:r>
            <a:r>
              <a:rPr lang="en-US" dirty="0">
                <a:latin typeface="Arial" panose="020B0604020202020204" pitchFamily="34" charset="0"/>
                <a:cs typeface="Arial" panose="020B0604020202020204" pitchFamily="34" charset="0"/>
              </a:rPr>
              <a:t>, Nagoya, 1995, pp. 1461-1467 vol.2.</a:t>
            </a:r>
          </a:p>
        </p:txBody>
      </p:sp>
      <p:pic>
        <p:nvPicPr>
          <p:cNvPr id="4"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spTree>
    <p:extLst>
      <p:ext uri="{BB962C8B-B14F-4D97-AF65-F5344CB8AC3E}">
        <p14:creationId xmlns:p14="http://schemas.microsoft.com/office/powerpoint/2010/main" val="18680476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Summary of Problem</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sz="3600" dirty="0" smtClean="0">
                <a:latin typeface="Arial" panose="020B0604020202020204" pitchFamily="34" charset="0"/>
                <a:cs typeface="Arial" panose="020B0604020202020204" pitchFamily="34" charset="0"/>
              </a:rPr>
              <a:t>Bone density nonhomogeneous</a:t>
            </a:r>
          </a:p>
          <a:p>
            <a:r>
              <a:rPr lang="en-US" sz="3600" dirty="0" smtClean="0">
                <a:latin typeface="Arial" panose="020B0604020202020204" pitchFamily="34" charset="0"/>
                <a:cs typeface="Arial" panose="020B0604020202020204" pitchFamily="34" charset="0"/>
              </a:rPr>
              <a:t>Effects of tool chattering</a:t>
            </a:r>
          </a:p>
          <a:p>
            <a:r>
              <a:rPr lang="en-US" sz="3600" dirty="0">
                <a:latin typeface="Arial" panose="020B0604020202020204" pitchFamily="34" charset="0"/>
                <a:cs typeface="Arial" panose="020B0604020202020204" pitchFamily="34" charset="0"/>
              </a:rPr>
              <a:t>Surgery duration</a:t>
            </a:r>
          </a:p>
          <a:p>
            <a:endParaRPr lang="en-US" dirty="0">
              <a:latin typeface="Arial" panose="020B0604020202020204" pitchFamily="34" charset="0"/>
              <a:cs typeface="Arial" panose="020B0604020202020204" pitchFamily="34" charset="0"/>
            </a:endParaRPr>
          </a:p>
        </p:txBody>
      </p:sp>
      <p:pic>
        <p:nvPicPr>
          <p:cNvPr id="4"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pic>
        <p:nvPicPr>
          <p:cNvPr id="2050" name="Picture 2" descr="https://lh6.googleusercontent.com/oeBSGDoSRsCrsf2BKbaTVGhgDvIvOjysvSSyBnw1UcwFEqbzSYcyfXJLnlPvZiF6mojvtQWT215tSSkSHKugpsc-2YscrtCcdi_U8s6ia3LKzTo_txzLrZqsvbnTfGY6ey2rdiUzr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96455" y="3668967"/>
            <a:ext cx="2507994" cy="25079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294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Goals</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sz="3600" dirty="0" smtClean="0">
                <a:latin typeface="Arial" panose="020B0604020202020204" pitchFamily="34" charset="0"/>
                <a:cs typeface="Arial" panose="020B0604020202020204" pitchFamily="34" charset="0"/>
              </a:rPr>
              <a:t>Develop suitable model for tool force to cutting speed</a:t>
            </a:r>
          </a:p>
          <a:p>
            <a:r>
              <a:rPr lang="en-US" sz="3600" dirty="0" smtClean="0">
                <a:latin typeface="Arial" panose="020B0604020202020204" pitchFamily="34" charset="0"/>
                <a:cs typeface="Arial" panose="020B0604020202020204" pitchFamily="34" charset="0"/>
              </a:rPr>
              <a:t>System verification</a:t>
            </a:r>
          </a:p>
          <a:p>
            <a:pPr lvl="1"/>
            <a:r>
              <a:rPr lang="en-US" sz="2800" dirty="0" err="1" smtClean="0">
                <a:latin typeface="Arial" panose="020B0604020202020204" pitchFamily="34" charset="0"/>
                <a:cs typeface="Arial" panose="020B0604020202020204" pitchFamily="34" charset="0"/>
              </a:rPr>
              <a:t>Uncuttable</a:t>
            </a:r>
            <a:r>
              <a:rPr lang="en-US" sz="2800" dirty="0" smtClean="0">
                <a:latin typeface="Arial" panose="020B0604020202020204" pitchFamily="34" charset="0"/>
                <a:cs typeface="Arial" panose="020B0604020202020204" pitchFamily="34" charset="0"/>
              </a:rPr>
              <a:t> object</a:t>
            </a:r>
          </a:p>
          <a:p>
            <a:pPr lvl="1"/>
            <a:r>
              <a:rPr lang="en-US" sz="2800" dirty="0" smtClean="0">
                <a:latin typeface="Arial" panose="020B0604020202020204" pitchFamily="34" charset="0"/>
                <a:cs typeface="Arial" panose="020B0604020202020204" pitchFamily="34" charset="0"/>
              </a:rPr>
              <a:t>Variable drag profile</a:t>
            </a:r>
            <a:endParaRPr lang="en-US" sz="2800" dirty="0">
              <a:latin typeface="Arial" panose="020B0604020202020204" pitchFamily="34" charset="0"/>
              <a:cs typeface="Arial" panose="020B0604020202020204" pitchFamily="34" charset="0"/>
            </a:endParaRPr>
          </a:p>
        </p:txBody>
      </p:sp>
      <p:pic>
        <p:nvPicPr>
          <p:cNvPr id="4"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spTree>
    <p:extLst>
      <p:ext uri="{BB962C8B-B14F-4D97-AF65-F5344CB8AC3E}">
        <p14:creationId xmlns:p14="http://schemas.microsoft.com/office/powerpoint/2010/main" val="3619517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Implementation</a:t>
            </a:r>
            <a:endParaRPr lang="en-US" b="1"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Manipulation time and position in classical kinematics equations</a:t>
                </a:r>
              </a:p>
              <a:p>
                <a:endParaRPr lang="en-US" dirty="0">
                  <a:latin typeface="Arial" panose="020B0604020202020204" pitchFamily="34" charset="0"/>
                  <a:cs typeface="Arial" panose="020B0604020202020204" pitchFamily="34" charset="0"/>
                </a:endParaRPr>
              </a:p>
              <a:p>
                <a:pPr marL="0" indent="0" algn="ctr">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𝑃</m:t>
                      </m:r>
                      <m:d>
                        <m:dPr>
                          <m:ctrlPr>
                            <a:rPr lang="en-US" i="1">
                              <a:latin typeface="Cambria Math" panose="02040503050406030204" pitchFamily="18" charset="0"/>
                            </a:rPr>
                          </m:ctrlPr>
                        </m:dPr>
                        <m:e>
                          <m:r>
                            <a:rPr lang="en-US" i="1">
                              <a:latin typeface="Cambria Math" panose="02040503050406030204" pitchFamily="18" charset="0"/>
                            </a:rPr>
                            <m:t>𝑡</m:t>
                          </m:r>
                        </m:e>
                      </m:d>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𝑃</m:t>
                          </m:r>
                        </m:e>
                        <m:sub>
                          <m:r>
                            <a:rPr lang="en-US" i="1">
                              <a:latin typeface="Cambria Math" panose="02040503050406030204" pitchFamily="18" charset="0"/>
                            </a:rPr>
                            <m:t>𝑂</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𝑂</m:t>
                          </m:r>
                        </m:sub>
                      </m:sSub>
                      <m:d>
                        <m:dPr>
                          <m:ctrlPr>
                            <a:rPr lang="en-US" i="1">
                              <a:latin typeface="Cambria Math" panose="02040503050406030204" pitchFamily="18" charset="0"/>
                            </a:rPr>
                          </m:ctrlPr>
                        </m:dPr>
                        <m:e>
                          <m:r>
                            <a:rPr lang="en-US" i="1">
                              <a:latin typeface="Cambria Math" panose="02040503050406030204" pitchFamily="18" charset="0"/>
                            </a:rPr>
                            <m:t>𝑡</m:t>
                          </m:r>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𝑡</m:t>
                              </m:r>
                            </m:e>
                            <m:sub>
                              <m:r>
                                <a:rPr lang="en-US" i="1">
                                  <a:latin typeface="Cambria Math" panose="02040503050406030204" pitchFamily="18" charset="0"/>
                                </a:rPr>
                                <m:t>𝑖</m:t>
                              </m:r>
                            </m:sub>
                          </m:sSub>
                        </m:e>
                      </m:d>
                      <m:r>
                        <a:rPr lang="en-US" i="1">
                          <a:latin typeface="Cambria Math" panose="02040503050406030204" pitchFamily="18" charset="0"/>
                        </a:rPr>
                        <m:t>+ </m:t>
                      </m:r>
                      <m:f>
                        <m:fPr>
                          <m:ctrlPr>
                            <a:rPr lang="en-US"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2</m:t>
                          </m:r>
                        </m:den>
                      </m:f>
                      <m:r>
                        <a:rPr lang="en-US" i="1">
                          <a:latin typeface="Cambria Math" panose="02040503050406030204" pitchFamily="18" charset="0"/>
                        </a:rPr>
                        <m:t> </m:t>
                      </m:r>
                      <m:r>
                        <a:rPr lang="en-US" i="1">
                          <a:latin typeface="Cambria Math" panose="02040503050406030204" pitchFamily="18" charset="0"/>
                        </a:rPr>
                        <m:t>𝐴</m:t>
                      </m:r>
                      <m:r>
                        <a:rPr lang="en-US" i="1">
                          <a:latin typeface="Cambria Math" panose="02040503050406030204" pitchFamily="18" charset="0"/>
                        </a:rPr>
                        <m:t> </m:t>
                      </m:r>
                      <m:sSup>
                        <m:sSupPr>
                          <m:ctrlPr>
                            <a:rPr lang="en-US" i="1">
                              <a:latin typeface="Cambria Math" panose="02040503050406030204" pitchFamily="18" charset="0"/>
                            </a:rPr>
                          </m:ctrlPr>
                        </m:sSupPr>
                        <m:e>
                          <m:r>
                            <a:rPr lang="en-US" i="1">
                              <a:latin typeface="Cambria Math" panose="02040503050406030204" pitchFamily="18" charset="0"/>
                            </a:rPr>
                            <m:t>(</m:t>
                          </m:r>
                          <m:r>
                            <a:rPr lang="en-US" i="1">
                              <a:latin typeface="Cambria Math" panose="02040503050406030204" pitchFamily="18" charset="0"/>
                            </a:rPr>
                            <m:t>𝑡</m:t>
                          </m:r>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𝑡</m:t>
                              </m:r>
                            </m:e>
                            <m:sub>
                              <m:r>
                                <a:rPr lang="en-US" i="1">
                                  <a:latin typeface="Cambria Math" panose="02040503050406030204" pitchFamily="18" charset="0"/>
                                </a:rPr>
                                <m:t>𝑖</m:t>
                              </m:r>
                            </m:sub>
                          </m:sSub>
                          <m:r>
                            <a:rPr lang="en-US" i="1">
                              <a:latin typeface="Cambria Math" panose="02040503050406030204" pitchFamily="18" charset="0"/>
                            </a:rPr>
                            <m:t>)</m:t>
                          </m:r>
                        </m:e>
                        <m:sup>
                          <m:r>
                            <a:rPr lang="en-US" i="1">
                              <a:latin typeface="Cambria Math" panose="02040503050406030204" pitchFamily="18" charset="0"/>
                            </a:rPr>
                            <m:t>2</m:t>
                          </m:r>
                        </m:sup>
                      </m:sSup>
                    </m:oMath>
                  </m:oMathPara>
                </a14:m>
                <a:endParaRPr lang="en-US" dirty="0" smtClean="0">
                  <a:latin typeface="Arial" panose="020B0604020202020204" pitchFamily="34" charset="0"/>
                  <a:cs typeface="Arial" panose="020B0604020202020204" pitchFamily="34" charset="0"/>
                </a:endParaRPr>
              </a:p>
              <a:p>
                <a:pPr marL="0" indent="0" algn="ctr">
                  <a:buNone/>
                </a:pP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Adjusted time using delay function</a:t>
                </a:r>
              </a:p>
              <a:p>
                <a:endParaRPr lang="en-US" dirty="0" smtClean="0">
                  <a:latin typeface="Arial" panose="020B0604020202020204" pitchFamily="34" charset="0"/>
                  <a:cs typeface="Arial" panose="020B0604020202020204" pitchFamily="34" charset="0"/>
                </a:endParaRPr>
              </a:p>
              <a:p>
                <a:pPr marL="0" indent="0" algn="ctr">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𝑇</m:t>
                      </m:r>
                      <m:r>
                        <a:rPr lang="en-US" i="1">
                          <a:latin typeface="Cambria Math" panose="02040503050406030204" pitchFamily="18" charset="0"/>
                        </a:rPr>
                        <m:t>=</m:t>
                      </m:r>
                      <m:r>
                        <a:rPr lang="en-US" i="1">
                          <a:latin typeface="Cambria Math" panose="02040503050406030204" pitchFamily="18" charset="0"/>
                        </a:rPr>
                        <m:t>𝑡</m:t>
                      </m:r>
                      <m:r>
                        <a:rPr lang="en-US" i="1">
                          <a:latin typeface="Cambria Math" panose="02040503050406030204" pitchFamily="18" charset="0"/>
                        </a:rPr>
                        <m:t>− </m:t>
                      </m:r>
                      <m:r>
                        <a:rPr lang="en-US" i="1">
                          <a:latin typeface="Cambria Math" panose="02040503050406030204" pitchFamily="18" charset="0"/>
                        </a:rPr>
                        <m:t>𝐷</m:t>
                      </m:r>
                      <m:r>
                        <a:rPr lang="en-US" i="1">
                          <a:latin typeface="Cambria Math" panose="02040503050406030204" pitchFamily="18" charset="0"/>
                        </a:rPr>
                        <m:t>(</m:t>
                      </m:r>
                      <m:r>
                        <a:rPr lang="en-US" i="1">
                          <a:latin typeface="Cambria Math" panose="02040503050406030204" pitchFamily="18" charset="0"/>
                        </a:rPr>
                        <m:t>𝑡</m:t>
                      </m:r>
                      <m:r>
                        <a:rPr lang="en-US" i="1">
                          <a:latin typeface="Cambria Math" panose="02040503050406030204" pitchFamily="18" charset="0"/>
                        </a:rPr>
                        <m:t>, </m:t>
                      </m:r>
                      <m:r>
                        <a:rPr lang="en-US" i="1">
                          <a:latin typeface="Cambria Math" panose="02040503050406030204" pitchFamily="18" charset="0"/>
                        </a:rPr>
                        <m:t>𝐹</m:t>
                      </m:r>
                      <m:d>
                        <m:dPr>
                          <m:ctrlPr>
                            <a:rPr lang="en-US" i="1">
                              <a:latin typeface="Cambria Math" panose="02040503050406030204" pitchFamily="18" charset="0"/>
                            </a:rPr>
                          </m:ctrlPr>
                        </m:dPr>
                        <m:e>
                          <m:r>
                            <a:rPr lang="en-US" i="1">
                              <a:latin typeface="Cambria Math" panose="02040503050406030204" pitchFamily="18" charset="0"/>
                            </a:rPr>
                            <m:t>𝑡</m:t>
                          </m:r>
                        </m:e>
                      </m:d>
                      <m:r>
                        <a:rPr lang="en-US" i="1">
                          <a:latin typeface="Cambria Math" panose="02040503050406030204" pitchFamily="18" charset="0"/>
                        </a:rPr>
                        <m:t>)</m:t>
                      </m:r>
                    </m:oMath>
                  </m:oMathPara>
                </a14:m>
                <a:endParaRPr lang="en-US" dirty="0">
                  <a:latin typeface="Arial" panose="020B0604020202020204" pitchFamily="34" charset="0"/>
                  <a:cs typeface="Arial" panose="020B0604020202020204" pitchFamily="34" charset="0"/>
                </a:endParaRPr>
              </a:p>
              <a:p>
                <a:pPr marL="0" indent="0" algn="ctr">
                  <a:buNone/>
                </a:pPr>
                <a:endParaRPr lang="en-US" dirty="0">
                  <a:latin typeface="Arial" panose="020B0604020202020204" pitchFamily="34" charset="0"/>
                  <a:cs typeface="Arial" panose="020B0604020202020204" pitchFamily="34"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l="-1043" t="-2381" r="-580"/>
                </a:stretch>
              </a:blipFill>
            </p:spPr>
            <p:txBody>
              <a:bodyPr/>
              <a:lstStyle/>
              <a:p>
                <a:r>
                  <a:rPr lang="en-US">
                    <a:noFill/>
                  </a:rPr>
                  <a:t> </a:t>
                </a:r>
              </a:p>
            </p:txBody>
          </p:sp>
        </mc:Fallback>
      </mc:AlternateContent>
      <p:pic>
        <p:nvPicPr>
          <p:cNvPr id="4" name="Content Placeholder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spTree>
    <p:extLst>
      <p:ext uri="{BB962C8B-B14F-4D97-AF65-F5344CB8AC3E}">
        <p14:creationId xmlns:p14="http://schemas.microsoft.com/office/powerpoint/2010/main" val="21607135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Delay Function Constraints</a:t>
            </a:r>
            <a:endParaRPr lang="en-US" b="1"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lgn="ctr">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0&lt; </m:t>
                      </m:r>
                      <m:f>
                        <m:fPr>
                          <m:ctrlPr>
                            <a:rPr lang="en-US" i="1">
                              <a:latin typeface="Cambria Math" panose="02040503050406030204" pitchFamily="18" charset="0"/>
                            </a:rPr>
                          </m:ctrlPr>
                        </m:fPr>
                        <m:num>
                          <m:r>
                            <a:rPr lang="en-US" i="1">
                              <a:latin typeface="Cambria Math" panose="02040503050406030204" pitchFamily="18" charset="0"/>
                            </a:rPr>
                            <m:t>𝑑</m:t>
                          </m:r>
                        </m:num>
                        <m:den>
                          <m:r>
                            <a:rPr lang="en-US" i="1">
                              <a:latin typeface="Cambria Math" panose="02040503050406030204" pitchFamily="18" charset="0"/>
                            </a:rPr>
                            <m:t>𝑑𝑡</m:t>
                          </m:r>
                        </m:den>
                      </m:f>
                      <m:r>
                        <a:rPr lang="en-US" i="1">
                          <a:latin typeface="Cambria Math" panose="02040503050406030204" pitchFamily="18" charset="0"/>
                        </a:rPr>
                        <m:t> </m:t>
                      </m:r>
                      <m:r>
                        <a:rPr lang="en-US" i="1">
                          <a:latin typeface="Cambria Math" panose="02040503050406030204" pitchFamily="18" charset="0"/>
                        </a:rPr>
                        <m:t>𝐷</m:t>
                      </m:r>
                      <m:d>
                        <m:dPr>
                          <m:ctrlPr>
                            <a:rPr lang="en-US" i="1">
                              <a:latin typeface="Cambria Math" panose="02040503050406030204" pitchFamily="18" charset="0"/>
                            </a:rPr>
                          </m:ctrlPr>
                        </m:dPr>
                        <m:e>
                          <m:r>
                            <a:rPr lang="en-US" i="1">
                              <a:latin typeface="Cambria Math" panose="02040503050406030204" pitchFamily="18" charset="0"/>
                            </a:rPr>
                            <m:t>𝑡</m:t>
                          </m:r>
                          <m:r>
                            <a:rPr lang="en-US" i="1">
                              <a:latin typeface="Cambria Math" panose="02040503050406030204" pitchFamily="18" charset="0"/>
                            </a:rPr>
                            <m:t>, </m:t>
                          </m:r>
                          <m:r>
                            <a:rPr lang="en-US" i="1">
                              <a:latin typeface="Cambria Math" panose="02040503050406030204" pitchFamily="18" charset="0"/>
                            </a:rPr>
                            <m:t>𝐹</m:t>
                          </m:r>
                          <m:d>
                            <m:dPr>
                              <m:ctrlPr>
                                <a:rPr lang="en-US" i="1">
                                  <a:latin typeface="Cambria Math" panose="02040503050406030204" pitchFamily="18" charset="0"/>
                                </a:rPr>
                              </m:ctrlPr>
                            </m:dPr>
                            <m:e>
                              <m:r>
                                <a:rPr lang="en-US" i="1">
                                  <a:latin typeface="Cambria Math" panose="02040503050406030204" pitchFamily="18" charset="0"/>
                                </a:rPr>
                                <m:t>𝑡</m:t>
                              </m:r>
                            </m:e>
                          </m:d>
                        </m:e>
                      </m:d>
                      <m:r>
                        <a:rPr lang="en-US" i="1">
                          <a:latin typeface="Cambria Math" panose="02040503050406030204" pitchFamily="18" charset="0"/>
                        </a:rPr>
                        <m:t>&lt;1</m:t>
                      </m:r>
                    </m:oMath>
                  </m:oMathPara>
                </a14:m>
                <a:endParaRPr lang="en-US" dirty="0" smtClean="0">
                  <a:latin typeface="Arial" panose="020B0604020202020204" pitchFamily="34" charset="0"/>
                  <a:cs typeface="Arial" panose="020B0604020202020204" pitchFamily="34" charset="0"/>
                </a:endParaRPr>
              </a:p>
              <a:p>
                <a:pPr marL="0" indent="0" algn="ctr">
                  <a:buNone/>
                </a:pPr>
                <a:endParaRPr lang="en-US" dirty="0">
                  <a:latin typeface="Arial" panose="020B0604020202020204" pitchFamily="34" charset="0"/>
                  <a:cs typeface="Arial" panose="020B0604020202020204" pitchFamily="34" charset="0"/>
                </a:endParaRPr>
              </a:p>
              <a:p>
                <a:pPr marL="0" indent="0" algn="ctr">
                  <a:buNone/>
                </a:pPr>
                <a14:m>
                  <m:oMathPara xmlns:m="http://schemas.openxmlformats.org/officeDocument/2006/math">
                    <m:oMathParaPr>
                      <m:jc m:val="centerGroup"/>
                    </m:oMathParaPr>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𝑑</m:t>
                          </m:r>
                        </m:num>
                        <m:den>
                          <m:r>
                            <a:rPr lang="en-US" i="1">
                              <a:latin typeface="Cambria Math" panose="02040503050406030204" pitchFamily="18" charset="0"/>
                            </a:rPr>
                            <m:t>𝑑𝑡</m:t>
                          </m:r>
                        </m:den>
                      </m:f>
                      <m:r>
                        <a:rPr lang="en-US" i="1">
                          <a:latin typeface="Cambria Math" panose="02040503050406030204" pitchFamily="18" charset="0"/>
                        </a:rPr>
                        <m:t> </m:t>
                      </m:r>
                      <m:r>
                        <a:rPr lang="en-US" i="1">
                          <a:latin typeface="Cambria Math" panose="02040503050406030204" pitchFamily="18" charset="0"/>
                        </a:rPr>
                        <m:t>𝐷</m:t>
                      </m:r>
                      <m:d>
                        <m:dPr>
                          <m:ctrlPr>
                            <a:rPr lang="en-US" i="1">
                              <a:latin typeface="Cambria Math" panose="02040503050406030204" pitchFamily="18" charset="0"/>
                            </a:rPr>
                          </m:ctrlPr>
                        </m:dPr>
                        <m:e>
                          <m:r>
                            <a:rPr lang="en-US" i="1">
                              <a:latin typeface="Cambria Math" panose="02040503050406030204" pitchFamily="18" charset="0"/>
                            </a:rPr>
                            <m:t>𝑡</m:t>
                          </m:r>
                          <m:r>
                            <a:rPr lang="en-US" i="1">
                              <a:latin typeface="Cambria Math" panose="02040503050406030204" pitchFamily="18" charset="0"/>
                            </a:rPr>
                            <m:t>, </m:t>
                          </m:r>
                          <m:r>
                            <a:rPr lang="en-US" i="1">
                              <a:latin typeface="Cambria Math" panose="02040503050406030204" pitchFamily="18" charset="0"/>
                            </a:rPr>
                            <m:t>𝐹</m:t>
                          </m:r>
                          <m:d>
                            <m:dPr>
                              <m:ctrlPr>
                                <a:rPr lang="en-US" i="1">
                                  <a:latin typeface="Cambria Math" panose="02040503050406030204" pitchFamily="18" charset="0"/>
                                </a:rPr>
                              </m:ctrlPr>
                            </m:dPr>
                            <m:e>
                              <m:r>
                                <a:rPr lang="en-US" i="1">
                                  <a:latin typeface="Cambria Math" panose="02040503050406030204" pitchFamily="18" charset="0"/>
                                </a:rPr>
                                <m:t>𝑡</m:t>
                              </m:r>
                            </m:e>
                          </m:d>
                        </m:e>
                      </m:d>
                      <m:r>
                        <a:rPr lang="en-US" i="1">
                          <a:latin typeface="Cambria Math" panose="02040503050406030204" pitchFamily="18" charset="0"/>
                        </a:rPr>
                        <m:t>= </m:t>
                      </m:r>
                      <m:sSup>
                        <m:sSupPr>
                          <m:ctrlPr>
                            <a:rPr lang="en-US" i="1">
                              <a:latin typeface="Cambria Math" panose="02040503050406030204" pitchFamily="18" charset="0"/>
                            </a:rPr>
                          </m:ctrlPr>
                        </m:sSupPr>
                        <m:e>
                          <m:r>
                            <a:rPr lang="en-US" i="1">
                              <a:latin typeface="Cambria Math" panose="02040503050406030204" pitchFamily="18" charset="0"/>
                            </a:rPr>
                            <m:t>𝑒</m:t>
                          </m:r>
                        </m:e>
                        <m:sup>
                          <m:r>
                            <a:rPr lang="en-US" i="1">
                              <a:latin typeface="Cambria Math" panose="02040503050406030204" pitchFamily="18" charset="0"/>
                            </a:rPr>
                            <m:t>−</m:t>
                          </m:r>
                          <m:r>
                            <a:rPr lang="en-US" i="1">
                              <a:latin typeface="Cambria Math" panose="02040503050406030204" pitchFamily="18" charset="0"/>
                            </a:rPr>
                            <m:t>𝑅</m:t>
                          </m:r>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𝑀𝑎𝑥𝐹𝑜𝑟𝑐𝑒</m:t>
                              </m:r>
                              <m:r>
                                <a:rPr lang="en-US" i="1">
                                  <a:latin typeface="Cambria Math" panose="02040503050406030204" pitchFamily="18" charset="0"/>
                                </a:rPr>
                                <m:t>−</m:t>
                              </m:r>
                              <m:r>
                                <a:rPr lang="en-US" i="1">
                                  <a:latin typeface="Cambria Math" panose="02040503050406030204" pitchFamily="18" charset="0"/>
                                </a:rPr>
                                <m:t>𝐹</m:t>
                              </m:r>
                              <m:d>
                                <m:dPr>
                                  <m:ctrlPr>
                                    <a:rPr lang="en-US" i="1">
                                      <a:latin typeface="Cambria Math" panose="02040503050406030204" pitchFamily="18" charset="0"/>
                                    </a:rPr>
                                  </m:ctrlPr>
                                </m:dPr>
                                <m:e>
                                  <m:r>
                                    <a:rPr lang="en-US" i="1">
                                      <a:latin typeface="Cambria Math" panose="02040503050406030204" pitchFamily="18" charset="0"/>
                                    </a:rPr>
                                    <m:t>𝑡</m:t>
                                  </m:r>
                                </m:e>
                              </m:d>
                            </m:e>
                          </m:d>
                        </m:sup>
                      </m:sSup>
                    </m:oMath>
                  </m:oMathPara>
                </a14:m>
                <a:endParaRPr lang="en-US" dirty="0">
                  <a:latin typeface="Arial" panose="020B0604020202020204" pitchFamily="34" charset="0"/>
                  <a:cs typeface="Arial" panose="020B0604020202020204" pitchFamily="34"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a:stretch>
              </a:blipFill>
            </p:spPr>
            <p:txBody>
              <a:bodyPr/>
              <a:lstStyle/>
              <a:p>
                <a:r>
                  <a:rPr lang="en-US">
                    <a:noFill/>
                  </a:rPr>
                  <a:t> </a:t>
                </a:r>
              </a:p>
            </p:txBody>
          </p:sp>
        </mc:Fallback>
      </mc:AlternateContent>
      <p:pic>
        <p:nvPicPr>
          <p:cNvPr id="4" name="Content Placeholder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spTree>
    <p:extLst>
      <p:ext uri="{BB962C8B-B14F-4D97-AF65-F5344CB8AC3E}">
        <p14:creationId xmlns:p14="http://schemas.microsoft.com/office/powerpoint/2010/main" val="1506048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Position Model Function</a:t>
            </a:r>
            <a:endParaRPr lang="en-US" b="1" dirty="0">
              <a:latin typeface="Arial" panose="020B0604020202020204" pitchFamily="34" charset="0"/>
              <a:cs typeface="Arial" panose="020B0604020202020204" pitchFamily="34" charset="0"/>
            </a:endParaRPr>
          </a:p>
        </p:txBody>
      </p:sp>
      <p:sp>
        <p:nvSpPr>
          <p:cNvPr id="6" name="Content Placeholder 5"/>
          <p:cNvSpPr>
            <a:spLocks noGrp="1"/>
          </p:cNvSpPr>
          <p:nvPr>
            <p:ph idx="1"/>
          </p:nvPr>
        </p:nvSpPr>
        <p:spPr/>
        <p:txBody>
          <a:bodyPr>
            <a:normAutofit/>
          </a:bodyPr>
          <a:lstStyle/>
          <a:p>
            <a:pPr marL="0" indent="0">
              <a:buNone/>
            </a:pPr>
            <a:r>
              <a:rPr lang="en-US" sz="3600" b="1" dirty="0" smtClean="0">
                <a:latin typeface="Arial" panose="020B0604020202020204" pitchFamily="34" charset="0"/>
                <a:cs typeface="Arial" panose="020B0604020202020204" pitchFamily="34" charset="0"/>
              </a:rPr>
              <a:t>D(t, F(t)) = </a:t>
            </a:r>
          </a:p>
          <a:p>
            <a:pPr marL="0" indent="0">
              <a:buNone/>
            </a:pPr>
            <a:endParaRPr lang="en-US" sz="3600" b="1" dirty="0">
              <a:latin typeface="Arial" panose="020B0604020202020204" pitchFamily="34" charset="0"/>
              <a:cs typeface="Arial" panose="020B0604020202020204" pitchFamily="34" charset="0"/>
            </a:endParaRPr>
          </a:p>
          <a:p>
            <a:pPr marL="0" indent="0">
              <a:buNone/>
            </a:pPr>
            <a:endParaRPr lang="en-US" sz="3600" b="1" dirty="0" smtClean="0">
              <a:latin typeface="Arial" panose="020B0604020202020204" pitchFamily="34" charset="0"/>
              <a:cs typeface="Arial" panose="020B0604020202020204" pitchFamily="34" charset="0"/>
            </a:endParaRPr>
          </a:p>
          <a:p>
            <a:pPr marL="0" indent="0">
              <a:buNone/>
            </a:pPr>
            <a:endParaRPr lang="en-US" sz="3600" b="1" dirty="0" smtClean="0">
              <a:latin typeface="Arial" panose="020B0604020202020204" pitchFamily="34" charset="0"/>
              <a:cs typeface="Arial" panose="020B0604020202020204" pitchFamily="34" charset="0"/>
            </a:endParaRPr>
          </a:p>
          <a:p>
            <a:pPr marL="0" indent="0">
              <a:buNone/>
            </a:pPr>
            <a:r>
              <a:rPr lang="en-US" sz="3600" b="1" dirty="0" smtClean="0">
                <a:latin typeface="Arial" panose="020B0604020202020204" pitchFamily="34" charset="0"/>
                <a:cs typeface="Arial" panose="020B0604020202020204" pitchFamily="34" charset="0"/>
              </a:rPr>
              <a:t>Position:</a:t>
            </a:r>
          </a:p>
          <a:p>
            <a:pPr marL="0" indent="0">
              <a:buNone/>
            </a:pPr>
            <a:endParaRPr lang="en-US" sz="3600" b="1" dirty="0">
              <a:latin typeface="Arial" panose="020B0604020202020204" pitchFamily="34" charset="0"/>
              <a:cs typeface="Arial" panose="020B0604020202020204" pitchFamily="34" charset="0"/>
            </a:endParaRPr>
          </a:p>
        </p:txBody>
      </p:sp>
      <p:pic>
        <p:nvPicPr>
          <p:cNvPr id="7" name="Content Placeholder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1100" y="2275904"/>
            <a:ext cx="9829800" cy="127635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8387" y="4862513"/>
            <a:ext cx="7515225" cy="1314450"/>
          </a:xfrm>
          <a:prstGeom prst="rect">
            <a:avLst/>
          </a:prstGeom>
        </p:spPr>
      </p:pic>
      <p:pic>
        <p:nvPicPr>
          <p:cNvPr id="11" name="Content Placeholder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spTree>
    <p:extLst>
      <p:ext uri="{BB962C8B-B14F-4D97-AF65-F5344CB8AC3E}">
        <p14:creationId xmlns:p14="http://schemas.microsoft.com/office/powerpoint/2010/main" val="4221818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Results: </a:t>
            </a:r>
            <a:r>
              <a:rPr lang="en-US" b="1" dirty="0" err="1" smtClean="0">
                <a:latin typeface="Arial" panose="020B0604020202020204" pitchFamily="34" charset="0"/>
                <a:cs typeface="Arial" panose="020B0604020202020204" pitchFamily="34" charset="0"/>
              </a:rPr>
              <a:t>Uncuttable</a:t>
            </a:r>
            <a:r>
              <a:rPr lang="en-US" b="1" dirty="0" smtClean="0">
                <a:latin typeface="Arial" panose="020B0604020202020204" pitchFamily="34" charset="0"/>
                <a:cs typeface="Arial" panose="020B0604020202020204" pitchFamily="34" charset="0"/>
              </a:rPr>
              <a:t> Object</a:t>
            </a:r>
            <a:endParaRPr lang="en-US" b="1" dirty="0">
              <a:latin typeface="Arial" panose="020B0604020202020204" pitchFamily="34" charset="0"/>
              <a:cs typeface="Arial" panose="020B0604020202020204" pitchFamily="34" charset="0"/>
            </a:endParaRPr>
          </a:p>
        </p:txBody>
      </p:sp>
      <p:pic>
        <p:nvPicPr>
          <p:cNvPr id="5"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633" y="5043055"/>
            <a:ext cx="1206333" cy="1675462"/>
          </a:xfrm>
          <a:prstGeom prst="rect">
            <a:avLst/>
          </a:prstGeom>
        </p:spPr>
      </p:pic>
      <p:pic>
        <p:nvPicPr>
          <p:cNvPr id="6" name="Content Placeholder 5"/>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136528" y="2048256"/>
            <a:ext cx="7918944" cy="3563525"/>
          </a:xfrm>
        </p:spPr>
      </p:pic>
    </p:spTree>
    <p:extLst>
      <p:ext uri="{BB962C8B-B14F-4D97-AF65-F5344CB8AC3E}">
        <p14:creationId xmlns:p14="http://schemas.microsoft.com/office/powerpoint/2010/main" val="1086483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539</TotalTime>
  <Words>482</Words>
  <Application>Microsoft Office PowerPoint</Application>
  <PresentationFormat>Widescreen</PresentationFormat>
  <Paragraphs>93</Paragraphs>
  <Slides>12</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Cambria Math</vt:lpstr>
      <vt:lpstr>Office Theme</vt:lpstr>
      <vt:lpstr>Force-Controlled Velocity for Robotic Hip Surgery</vt:lpstr>
      <vt:lpstr>Project Background</vt:lpstr>
      <vt:lpstr>Paper Selection</vt:lpstr>
      <vt:lpstr>Summary of Problem</vt:lpstr>
      <vt:lpstr>Goals</vt:lpstr>
      <vt:lpstr>Implementation</vt:lpstr>
      <vt:lpstr>Delay Function Constraints</vt:lpstr>
      <vt:lpstr>Position Model Function</vt:lpstr>
      <vt:lpstr>Results: Uncuttable Object</vt:lpstr>
      <vt:lpstr>Results: Variable Drag Profile</vt:lpstr>
      <vt:lpstr>Paper Assessment</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Force-Controlled Velocity for Robotic Hip Surgery</dc:title>
  <dc:creator>Kevin Yee</dc:creator>
  <cp:lastModifiedBy>Kevin Yee</cp:lastModifiedBy>
  <cp:revision>18</cp:revision>
  <cp:lastPrinted>2016-03-01T12:53:11Z</cp:lastPrinted>
  <dcterms:created xsi:type="dcterms:W3CDTF">2016-02-29T01:59:36Z</dcterms:created>
  <dcterms:modified xsi:type="dcterms:W3CDTF">2016-03-01T19:44:51Z</dcterms:modified>
</cp:coreProperties>
</file>