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1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" y="-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19D63-29A2-FD4D-BD10-1CACA762F7A8}" type="datetimeFigureOut">
              <a:rPr lang="en-US" smtClean="0"/>
              <a:t>4/14/14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F3B86-8B45-CE4D-9AAC-E3F95026D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05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F3B86-8B45-CE4D-9AAC-E3F95026D4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8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5779250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creen Shot 2014-03-11 at 1.11.21 P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754" y="5961366"/>
            <a:ext cx="6514999" cy="846739"/>
          </a:xfrm>
          <a:prstGeom prst="rect">
            <a:avLst/>
          </a:prstGeom>
        </p:spPr>
      </p:pic>
      <p:pic>
        <p:nvPicPr>
          <p:cNvPr id="9" name="Picture 8" descr="Screen Shot 2014-03-11 at 1.12.02 P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45" y="6090946"/>
            <a:ext cx="2328309" cy="63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01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00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CF481D-0DBD-8D4C-BE8E-733640D7C6C0}" type="datetimeFigureOut">
              <a:rPr lang="en-US" smtClean="0"/>
              <a:t>4/14/14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22EC31-6834-8544-910F-4EEE6BE4389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02396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38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87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5779250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19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32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81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87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92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1698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1698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67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37733"/>
            <a:ext cx="5486400" cy="33898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76744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35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3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5779250"/>
            <a:ext cx="9144000" cy="388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creen Shot 2014-03-11 at 1.11.21 PM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754" y="5961366"/>
            <a:ext cx="6514999" cy="846739"/>
          </a:xfrm>
          <a:prstGeom prst="rect">
            <a:avLst/>
          </a:prstGeom>
        </p:spPr>
      </p:pic>
      <p:pic>
        <p:nvPicPr>
          <p:cNvPr id="11" name="Picture 10" descr="Screen Shot 2014-03-11 at 1.12.02 PM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45" y="6090946"/>
            <a:ext cx="2328309" cy="63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43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Machine Learning Approach to Medical Physics </a:t>
            </a:r>
            <a:r>
              <a:rPr lang="en-US" dirty="0" err="1" smtClean="0"/>
              <a:t>Dosimetry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3567" y="3886200"/>
            <a:ext cx="7574633" cy="17526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Fumbeya</a:t>
            </a:r>
            <a:r>
              <a:rPr lang="en-US" dirty="0" smtClean="0"/>
              <a:t>, </a:t>
            </a:r>
            <a:r>
              <a:rPr lang="en-US" dirty="0" err="1" smtClean="0"/>
              <a:t>Marungo</a:t>
            </a:r>
            <a:r>
              <a:rPr lang="en-US" dirty="0" smtClean="0"/>
              <a:t>, </a:t>
            </a:r>
            <a:r>
              <a:rPr lang="en-US" b="1" dirty="0" smtClean="0"/>
              <a:t>Hilary Paisley</a:t>
            </a:r>
            <a:r>
              <a:rPr lang="en-US" dirty="0" smtClean="0"/>
              <a:t>, John Rhee</a:t>
            </a:r>
          </a:p>
          <a:p>
            <a:r>
              <a:rPr lang="en-US" dirty="0" smtClean="0"/>
              <a:t>Mentors: Dr. Todd McNutt, Dr. Scott Robertson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9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 Forest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315" y="1385760"/>
            <a:ext cx="4705500" cy="430518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random forest is a classifier consisting of a collection of tree-structures classifiers </a:t>
            </a:r>
            <a:r>
              <a:rPr lang="en-US" dirty="0" smtClean="0"/>
              <a:t>{</a:t>
            </a:r>
            <a:r>
              <a:rPr lang="en-US" i="1" dirty="0" smtClean="0"/>
              <a:t>h(</a:t>
            </a:r>
            <a:r>
              <a:rPr lang="en-US" b="1" i="1" dirty="0" err="1" smtClean="0"/>
              <a:t>x</a:t>
            </a:r>
            <a:r>
              <a:rPr lang="en-US" i="1" dirty="0" err="1" smtClean="0"/>
              <a:t>,</a:t>
            </a:r>
            <a:r>
              <a:rPr lang="en-US" dirty="0" err="1" smtClean="0"/>
              <a:t>Θ</a:t>
            </a:r>
            <a:r>
              <a:rPr lang="en-US" i="1" baseline="-25000" dirty="0" err="1"/>
              <a:t>k</a:t>
            </a:r>
            <a:r>
              <a:rPr lang="en-US" i="1" dirty="0" smtClean="0"/>
              <a:t>), </a:t>
            </a:r>
            <a:r>
              <a:rPr lang="en-US" i="1" dirty="0"/>
              <a:t>k=1, </a:t>
            </a:r>
            <a:r>
              <a:rPr lang="en-US" i="1" dirty="0" smtClean="0"/>
              <a:t>…}</a:t>
            </a:r>
            <a:r>
              <a:rPr lang="en-US" dirty="0" smtClean="0"/>
              <a:t> </a:t>
            </a:r>
            <a:r>
              <a:rPr lang="en-US" dirty="0"/>
              <a:t>where the </a:t>
            </a:r>
            <a:r>
              <a:rPr lang="en-US" dirty="0" err="1" smtClean="0"/>
              <a:t>Θ</a:t>
            </a:r>
            <a:r>
              <a:rPr lang="en-US" i="1" baseline="-25000" dirty="0" err="1"/>
              <a:t>k</a:t>
            </a:r>
            <a:r>
              <a:rPr lang="en-US" dirty="0" smtClean="0"/>
              <a:t> </a:t>
            </a:r>
            <a:r>
              <a:rPr lang="en-US" dirty="0"/>
              <a:t>are </a:t>
            </a:r>
            <a:r>
              <a:rPr lang="en-US" dirty="0" smtClean="0"/>
              <a:t>IID random </a:t>
            </a:r>
            <a:r>
              <a:rPr lang="en-US" dirty="0"/>
              <a:t>vectors and each tree casts a unit for the most popular class at input </a:t>
            </a:r>
            <a:r>
              <a:rPr lang="en-US" b="1" dirty="0"/>
              <a:t>x</a:t>
            </a:r>
            <a:r>
              <a:rPr lang="en-US" dirty="0"/>
              <a:t> </a:t>
            </a:r>
          </a:p>
        </p:txBody>
      </p:sp>
      <p:pic>
        <p:nvPicPr>
          <p:cNvPr id="4" name="Picture 3" descr="Screen Shot 2014-03-25 at 11.03.2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701" y="2449642"/>
            <a:ext cx="4262862" cy="220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66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Tree Bagging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sample, select random subset of features</a:t>
            </a:r>
          </a:p>
          <a:p>
            <a:r>
              <a:rPr lang="en-US" dirty="0" smtClean="0"/>
              <a:t>Train a decision tree on the samples</a:t>
            </a:r>
          </a:p>
          <a:p>
            <a:r>
              <a:rPr lang="en-US" dirty="0" smtClean="0"/>
              <a:t>To predict, use averaging from the individual decision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75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Random Forest?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Computationally efficient</a:t>
            </a:r>
          </a:p>
          <a:p>
            <a:r>
              <a:rPr lang="en-US" dirty="0" smtClean="0"/>
              <a:t>Convergence/Correlation</a:t>
            </a:r>
          </a:p>
          <a:p>
            <a:r>
              <a:rPr lang="en-US" dirty="0" smtClean="0"/>
              <a:t>Easy to extract key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258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data mining results are poor, return to any of the previous steps for reevaluation of the data</a:t>
            </a:r>
          </a:p>
          <a:p>
            <a:r>
              <a:rPr lang="en-US" dirty="0" smtClean="0"/>
              <a:t>It is helpful to model the results of the data mining to better interpretation of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69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knowledge gathered for a greater use</a:t>
            </a:r>
          </a:p>
          <a:p>
            <a:r>
              <a:rPr lang="en-US" dirty="0" smtClean="0"/>
              <a:t>Our goal is to integrate the methods/results to be used for different toxicities or different regions of interest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018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Potential Pitfalls for the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3960"/>
            <a:ext cx="8229600" cy="4196241"/>
          </a:xfrm>
        </p:spPr>
        <p:txBody>
          <a:bodyPr>
            <a:normAutofit/>
          </a:bodyPr>
          <a:lstStyle/>
          <a:p>
            <a:r>
              <a:rPr lang="en-US" dirty="0" err="1" smtClean="0"/>
              <a:t>Overfitting</a:t>
            </a:r>
            <a:r>
              <a:rPr lang="en-US" dirty="0" smtClean="0"/>
              <a:t> – using a limited set of data</a:t>
            </a:r>
          </a:p>
          <a:p>
            <a:pPr lvl="1"/>
            <a:r>
              <a:rPr lang="en-US" dirty="0" smtClean="0"/>
              <a:t>Solution: cross-validation, regularization</a:t>
            </a:r>
          </a:p>
          <a:p>
            <a:r>
              <a:rPr lang="en-US" dirty="0" smtClean="0"/>
              <a:t>Changing data – continue to add/change data</a:t>
            </a:r>
          </a:p>
          <a:p>
            <a:pPr lvl="1"/>
            <a:r>
              <a:rPr lang="en-US" dirty="0" smtClean="0"/>
              <a:t>Solution: incremental methods for updating the patterns</a:t>
            </a:r>
          </a:p>
          <a:p>
            <a:r>
              <a:rPr lang="en-US" dirty="0" smtClean="0"/>
              <a:t>Noisy data – missing fields in medical data</a:t>
            </a:r>
          </a:p>
          <a:p>
            <a:pPr lvl="1"/>
            <a:r>
              <a:rPr lang="en-US" dirty="0" smtClean="0"/>
              <a:t>Solution: identify hidden variables/dependencies and account for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711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Relevance of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step of the KDD process is vital to the success of our project (not just the data mining step)</a:t>
            </a:r>
          </a:p>
          <a:p>
            <a:r>
              <a:rPr lang="en-US" dirty="0" smtClean="0"/>
              <a:t>Random forests may be a good method for the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1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Project 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39002"/>
          </a:xfrm>
        </p:spPr>
        <p:txBody>
          <a:bodyPr/>
          <a:lstStyle/>
          <a:p>
            <a:r>
              <a:rPr lang="en-US" dirty="0" smtClean="0"/>
              <a:t>Use “Big Data” techniques to create a toxicity risk model after irradiation of the parotid gland</a:t>
            </a:r>
          </a:p>
          <a:p>
            <a:endParaRPr lang="en-US" dirty="0"/>
          </a:p>
        </p:txBody>
      </p:sp>
      <p:pic>
        <p:nvPicPr>
          <p:cNvPr id="5" name="Picture 4" descr="Screen Shot 2014-03-24 at 2.1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715" y="3251903"/>
            <a:ext cx="2565400" cy="2120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372803"/>
            <a:ext cx="2826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Images courtesy of Dr. Todd McNutt, </a:t>
            </a:r>
          </a:p>
          <a:p>
            <a:r>
              <a:rPr lang="en-US" altLang="ko-KR" sz="1200" dirty="0" smtClean="0"/>
              <a:t>Dr. Scott Robertson</a:t>
            </a:r>
            <a:endParaRPr lang="ko-KR" altLang="en-US" sz="1200" dirty="0"/>
          </a:p>
        </p:txBody>
      </p:sp>
      <p:pic>
        <p:nvPicPr>
          <p:cNvPr id="7" name="Picture 6" descr="Screen Shot 2014-03-24 at 2.22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19" y="3239203"/>
            <a:ext cx="25400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23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Papers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Fayyad, et. al. From Data Mining to Knowledge Discovery in Databases. American Association for Artificial Intelligence, 1996.</a:t>
            </a:r>
          </a:p>
          <a:p>
            <a:r>
              <a:rPr lang="en-US" dirty="0" err="1" smtClean="0"/>
              <a:t>Breiman</a:t>
            </a:r>
            <a:r>
              <a:rPr lang="en-US" dirty="0" smtClean="0"/>
              <a:t>, Leo. Random Forests. Machine Learning, 45, 5-32, 2001.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48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KDD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1965"/>
          </a:xfrm>
        </p:spPr>
        <p:txBody>
          <a:bodyPr/>
          <a:lstStyle/>
          <a:p>
            <a:r>
              <a:rPr lang="en-US" dirty="0" smtClean="0"/>
              <a:t>Knowledge Discovery in Databases (KDD)</a:t>
            </a:r>
          </a:p>
        </p:txBody>
      </p:sp>
      <p:pic>
        <p:nvPicPr>
          <p:cNvPr id="5" name="Picture 4" descr="Screen Shot 2014-03-24 at 2.17.3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90" y="2282166"/>
            <a:ext cx="7234206" cy="340595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5372803"/>
            <a:ext cx="22621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Image courtesy of Fayyad, et. al.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9715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Application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586496" cy="3886200"/>
          </a:xfrm>
        </p:spPr>
        <p:txBody>
          <a:bodyPr/>
          <a:lstStyle/>
          <a:p>
            <a:r>
              <a:rPr lang="en-US" dirty="0" smtClean="0"/>
              <a:t>First must understand domain and goal of the KDD process</a:t>
            </a:r>
          </a:p>
          <a:p>
            <a:r>
              <a:rPr lang="en-US" dirty="0" smtClean="0"/>
              <a:t>Our goal is to assess importance of specific voxels after parotid irradiation</a:t>
            </a:r>
            <a:endParaRPr lang="en-US" dirty="0"/>
          </a:p>
        </p:txBody>
      </p:sp>
      <p:pic>
        <p:nvPicPr>
          <p:cNvPr id="4" name="Picture 3" descr="Screen Shot 2014-03-24 at 2.13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696" y="2356449"/>
            <a:ext cx="32258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372803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Image courtesy of Dr. Todd McNutt, </a:t>
            </a:r>
          </a:p>
          <a:p>
            <a:r>
              <a:rPr lang="en-US" altLang="ko-KR" sz="1200" dirty="0" smtClean="0"/>
              <a:t>Dr. Scott Robertson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8739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Target Data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</a:t>
            </a:r>
            <a:r>
              <a:rPr lang="en-US" dirty="0" err="1" smtClean="0"/>
              <a:t>Oncospace</a:t>
            </a:r>
            <a:r>
              <a:rPr lang="en-US" dirty="0" smtClean="0"/>
              <a:t> data provided, we must find relevant data</a:t>
            </a:r>
          </a:p>
          <a:p>
            <a:pPr lvl="1"/>
            <a:r>
              <a:rPr lang="en-US" dirty="0" smtClean="0"/>
              <a:t>Dosage</a:t>
            </a:r>
          </a:p>
          <a:p>
            <a:pPr lvl="1"/>
            <a:r>
              <a:rPr lang="en-US" dirty="0" smtClean="0"/>
              <a:t>Voxel</a:t>
            </a:r>
          </a:p>
          <a:p>
            <a:pPr lvl="1"/>
            <a:r>
              <a:rPr lang="en-US" dirty="0" smtClean="0"/>
              <a:t>Patient toxicity</a:t>
            </a:r>
            <a:endParaRPr lang="en-US" dirty="0"/>
          </a:p>
        </p:txBody>
      </p:sp>
      <p:pic>
        <p:nvPicPr>
          <p:cNvPr id="4" name="Picture 3" descr="Screen Shot 2014-03-24 at 2.35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518" y="2413000"/>
            <a:ext cx="3910677" cy="27034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372803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Image courtesy of Dr. Todd McNutt, </a:t>
            </a:r>
          </a:p>
          <a:p>
            <a:r>
              <a:rPr lang="en-US" altLang="ko-KR" sz="1200" dirty="0" smtClean="0"/>
              <a:t>Dr. Scott Robertson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6961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Cleaning and Preprocessing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Cleaning involves removing noise, accounting for missing data fields, and being able to handle possible changes in data</a:t>
            </a:r>
          </a:p>
          <a:p>
            <a:r>
              <a:rPr lang="en-US" dirty="0" smtClean="0"/>
              <a:t>A major problem in medical data is to account for possible movements in patient during irradiation and location error with several treatments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2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028280" cy="3886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Finding useful features to represent the data depending on the goal of the task</a:t>
            </a:r>
          </a:p>
          <a:p>
            <a:r>
              <a:rPr lang="en-US" dirty="0" smtClean="0"/>
              <a:t>This will require extensive understanding/research of the database provided to us</a:t>
            </a:r>
            <a:endParaRPr lang="en-US" dirty="0"/>
          </a:p>
        </p:txBody>
      </p:sp>
      <p:pic>
        <p:nvPicPr>
          <p:cNvPr id="4" name="Picture 3" descr="Screen Shot 2014-03-24 at 3.06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199" y="2374900"/>
            <a:ext cx="3653699" cy="23366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372803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/>
              <a:t>Image courtesy of Dr. Todd McNutt, </a:t>
            </a:r>
          </a:p>
          <a:p>
            <a:r>
              <a:rPr lang="en-US" altLang="ko-KR" sz="1200" dirty="0" smtClean="0"/>
              <a:t>Dr. Scott Robertson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6222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the goal of the KDD process, determine an appropriate data mining technique</a:t>
            </a:r>
          </a:p>
          <a:p>
            <a:r>
              <a:rPr lang="en-US" dirty="0" smtClean="0"/>
              <a:t>We have decided to try a Random Forest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977555"/>
      </p:ext>
    </p:extLst>
  </p:cSld>
  <p:clrMapOvr>
    <a:masterClrMapping/>
  </p:clrMapOvr>
</p:sld>
</file>

<file path=ppt/theme/theme1.xml><?xml version="1.0" encoding="utf-8"?>
<a:theme xmlns:a="http://schemas.openxmlformats.org/drawingml/2006/main" name="CISI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556</Words>
  <Application>Microsoft Macintosh PowerPoint</Application>
  <PresentationFormat>On-screen Show (4:3)</PresentationFormat>
  <Paragraphs>63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CISII</vt:lpstr>
      <vt:lpstr>A Machine Learning Approach to Medical Physics Dosimetry</vt:lpstr>
      <vt:lpstr>Summary of Project IX</vt:lpstr>
      <vt:lpstr>Research Papers</vt:lpstr>
      <vt:lpstr>KDD Process</vt:lpstr>
      <vt:lpstr>Understanding Application Domain</vt:lpstr>
      <vt:lpstr>Create Target Data Set</vt:lpstr>
      <vt:lpstr>Data Cleaning and Preprocessing</vt:lpstr>
      <vt:lpstr>Data Reduction</vt:lpstr>
      <vt:lpstr>Data Mining</vt:lpstr>
      <vt:lpstr>Random Forest</vt:lpstr>
      <vt:lpstr>Tree Bagging Application</vt:lpstr>
      <vt:lpstr>Why Random Forest?</vt:lpstr>
      <vt:lpstr>Interpretation</vt:lpstr>
      <vt:lpstr>Incorporation</vt:lpstr>
      <vt:lpstr>Potential Pitfalls for the Application</vt:lpstr>
      <vt:lpstr>Relevance of Papers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Paisley</dc:creator>
  <cp:lastModifiedBy>Hilary Paisley</cp:lastModifiedBy>
  <cp:revision>15</cp:revision>
  <dcterms:created xsi:type="dcterms:W3CDTF">2014-03-11T17:16:18Z</dcterms:created>
  <dcterms:modified xsi:type="dcterms:W3CDTF">2014-04-14T22:49:47Z</dcterms:modified>
</cp:coreProperties>
</file>