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2"/>
  </p:handoutMasterIdLst>
  <p:sldIdLst>
    <p:sldId id="327" r:id="rId3"/>
    <p:sldId id="257" r:id="rId4"/>
    <p:sldId id="356" r:id="rId6"/>
    <p:sldId id="361" r:id="rId7"/>
    <p:sldId id="264" r:id="rId8"/>
    <p:sldId id="346" r:id="rId9"/>
    <p:sldId id="347" r:id="rId10"/>
    <p:sldId id="289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70C0"/>
    <a:srgbClr val="1F386B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5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marL="685800" lvl="1" indent="0">
              <a:buFont typeface="Arial" panose="020B0604020202020204" pitchFamily="34" charset="0"/>
              <a:buNone/>
            </a:pPr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en-US" altLang="zh-CN">
                <a:sym typeface="+mn-ea"/>
              </a:rPr>
              <a:t>Ultrasound guidance system can assist the surgeons in locating tumors or other regions of interest. It requires the surgical tool to be registrated with the transducer.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0" lvl="1"/>
            <a:r>
              <a:rPr lang="en-US" altLang="zh-CN">
                <a:uFillTx/>
                <a:sym typeface="+mn-ea"/>
              </a:rPr>
              <a:t>TRUS automatically rotates 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71614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0" y="817624"/>
            <a:ext cx="6000000" cy="602212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6115202" y="817624"/>
            <a:ext cx="6000000" cy="602212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8399" y="774424"/>
            <a:ext cx="1211520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2.xml"/><Relationship Id="rId18" Type="http://schemas.openxmlformats.org/officeDocument/2006/relationships/image" Target="../media/image1.png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矩形 6"/>
          <p:cNvSpPr/>
          <p:nvPr userDrawn="1"/>
        </p:nvSpPr>
        <p:spPr>
          <a:xfrm>
            <a:off x="0" y="-14605"/>
            <a:ext cx="12191365" cy="626110"/>
          </a:xfrm>
          <a:prstGeom prst="rect">
            <a:avLst/>
          </a:prstGeom>
          <a:solidFill>
            <a:srgbClr val="1F38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02" name="图片 101"/>
          <p:cNvPicPr/>
          <p:nvPr userDrawn="1"/>
        </p:nvPicPr>
        <p:blipFill>
          <a:blip r:embed="rId18"/>
          <a:stretch>
            <a:fillRect/>
          </a:stretch>
        </p:blipFill>
        <p:spPr>
          <a:xfrm>
            <a:off x="9966960" y="104140"/>
            <a:ext cx="2033905" cy="38862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9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image" Target="../media/image2.png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72.xml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1.sv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3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729105" y="1059815"/>
            <a:ext cx="8733155" cy="2570480"/>
          </a:xfrm>
        </p:spPr>
        <p:txBody>
          <a:bodyPr/>
          <a:p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Photoacoustic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mage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B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ased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ntr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a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-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O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perative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S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urgical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G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uidance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S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ystem in a da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V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inci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S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urgical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R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obot </a:t>
            </a:r>
            <a:r>
              <a:rPr lang="en-US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P</a:t>
            </a:r>
            <a:r>
              <a:rPr lang="zh-CN" altLang="zh-CN" sz="3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latform</a:t>
            </a:r>
            <a:endParaRPr lang="zh-CN" altLang="zh-CN" sz="3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6340" y="3821430"/>
            <a:ext cx="9799320" cy="2466975"/>
          </a:xfrm>
        </p:spPr>
        <p:txBody>
          <a:bodyPr>
            <a:normAutofit fontScale="80000"/>
          </a:bodyPr>
          <a:p>
            <a:endParaRPr lang="zh-CN" altLang="en-US"/>
          </a:p>
          <a:p>
            <a:pPr algn="ctr"/>
            <a:r>
              <a:rPr lang="en-US" altLang="zh-CN" sz="25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Team Members: Zijian Wu, Shuojue Yang</a:t>
            </a:r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5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Mentors: Hyunwoo</a:t>
            </a:r>
            <a:r>
              <a:rPr lang="en-US" altLang="zh-CN" sz="25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 Song, Dr. Emad M. Boctor, Dr. Hamid Moradi</a:t>
            </a:r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25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02.24.2022</a:t>
            </a:r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r="36116"/>
          <a:stretch>
            <a:fillRect/>
          </a:stretch>
        </p:blipFill>
        <p:spPr>
          <a:xfrm>
            <a:off x="7603490" y="1210945"/>
            <a:ext cx="4516120" cy="303022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75" y="1069975"/>
            <a:ext cx="8310245" cy="523684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 sz="2400" b="1" spc="0">
                <a:solidFill>
                  <a:schemeClr val="tx1"/>
                </a:solidFill>
              </a:rPr>
              <a:t>Background</a:t>
            </a:r>
            <a:endParaRPr lang="en-US" altLang="zh-CN" sz="2400" b="1" spc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spc="0">
              <a:solidFill>
                <a:schemeClr val="tx1"/>
              </a:solidFill>
            </a:endParaRPr>
          </a:p>
          <a:p>
            <a:pPr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</a:rPr>
              <a:t>Clinical Scenario</a:t>
            </a:r>
            <a:endParaRPr lang="en-US" altLang="zh-CN" sz="2000" b="1" spc="0">
              <a:solidFill>
                <a:schemeClr val="tx1"/>
              </a:solidFill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sym typeface="+mn-ea"/>
              </a:rPr>
              <a:t>Nerve sparing radical prostatectomy</a:t>
            </a:r>
            <a:endParaRPr lang="en-US" altLang="zh-CN" sz="2000" spc="0">
              <a:solidFill>
                <a:schemeClr val="tx1"/>
              </a:solidFill>
              <a:sym typeface="+mn-ea"/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sym typeface="+mn-ea"/>
              </a:rPr>
              <a:t>Post-operative complication</a:t>
            </a:r>
            <a:r>
              <a:rPr lang="en-US" altLang="zh-CN" sz="2000" spc="0">
                <a:solidFill>
                  <a:schemeClr val="tx1"/>
                </a:solidFill>
              </a:rPr>
              <a:t> (e.g., erectile dysfunction,urinary incontinence)</a:t>
            </a:r>
            <a:endParaRPr lang="en-US" altLang="zh-CN" sz="2000" spc="0">
              <a:solidFill>
                <a:schemeClr val="tx1"/>
              </a:solidFill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</a:rPr>
              <a:t>Intraoperative guidance system is required</a:t>
            </a:r>
            <a:endParaRPr lang="en-US" altLang="zh-CN" sz="2000" b="1" spc="0">
              <a:solidFill>
                <a:schemeClr val="tx1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/>
          <a:srcRect l="66137" b="35618"/>
          <a:stretch>
            <a:fillRect/>
          </a:stretch>
        </p:blipFill>
        <p:spPr>
          <a:xfrm>
            <a:off x="8770620" y="4406900"/>
            <a:ext cx="2604770" cy="2123440"/>
          </a:xfrm>
          <a:prstGeom prst="rect">
            <a:avLst/>
          </a:prstGeom>
        </p:spPr>
      </p:pic>
      <p:sp>
        <p:nvSpPr>
          <p:cNvPr id="7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Introduction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8305" y="1105535"/>
            <a:ext cx="7818755" cy="523684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 sz="2400" b="1" spc="0">
                <a:solidFill>
                  <a:schemeClr val="tx1"/>
                </a:solidFill>
              </a:rPr>
              <a:t>Background</a:t>
            </a:r>
            <a:endParaRPr lang="en-US" altLang="zh-CN" sz="2000" spc="0">
              <a:solidFill>
                <a:schemeClr val="tx1"/>
              </a:solidFill>
            </a:endParaRPr>
          </a:p>
          <a:p>
            <a:pPr lvl="0"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</a:rPr>
              <a:t>Ultrasound imaging modality</a:t>
            </a:r>
            <a:endParaRPr lang="en-US" altLang="zh-CN" sz="2000" b="1" spc="0">
              <a:solidFill>
                <a:schemeClr val="tx1"/>
              </a:solidFill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</a:rPr>
              <a:t>Monitoring morphological structures</a:t>
            </a:r>
            <a:endParaRPr lang="en-US" altLang="zh-CN" sz="2000" spc="0">
              <a:solidFill>
                <a:schemeClr val="tx1"/>
              </a:solidFill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endParaRPr lang="en-US" altLang="zh-CN" sz="2000" spc="0">
              <a:solidFill>
                <a:schemeClr val="tx1"/>
              </a:solidFill>
            </a:endParaRPr>
          </a:p>
          <a:p>
            <a:pPr lvl="0"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</a:rPr>
              <a:t>Photoacoustic effect in Ultrasound(US) image</a:t>
            </a:r>
            <a:endParaRPr lang="en-US" altLang="zh-CN" sz="2000" b="1" spc="0">
              <a:solidFill>
                <a:schemeClr val="tx1"/>
              </a:solidFill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</a:rPr>
              <a:t>Active point has a substantial impact in US image</a:t>
            </a:r>
            <a:endParaRPr lang="en-US" altLang="zh-CN" sz="2000" spc="0">
              <a:solidFill>
                <a:schemeClr val="tx1"/>
              </a:solidFill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</a:rPr>
              <a:t>Non-physical marker for registration and location</a:t>
            </a:r>
            <a:endParaRPr lang="en-US" altLang="zh-CN" sz="2000" spc="0">
              <a:solidFill>
                <a:schemeClr val="tx1"/>
              </a:solidFill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</a:rPr>
              <a:t>Avoid </a:t>
            </a:r>
            <a:r>
              <a:rPr lang="en-US" altLang="zh-CN" sz="2000" spc="0">
                <a:solidFill>
                  <a:schemeClr val="tx1"/>
                </a:solidFill>
                <a:sym typeface="+mn-ea"/>
              </a:rPr>
              <a:t>EM field distortion,  line-of-sight restrictions, complexity of surgical setting...</a:t>
            </a:r>
            <a:r>
              <a:rPr lang="en-US" altLang="zh-CN" sz="2000" spc="0">
                <a:solidFill>
                  <a:schemeClr val="tx1"/>
                </a:solidFill>
              </a:rPr>
              <a:t> </a:t>
            </a:r>
            <a:endParaRPr lang="en-US" altLang="zh-CN" sz="2000" spc="0">
              <a:solidFill>
                <a:schemeClr val="tx1"/>
              </a:solidFill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Introduction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629525" y="1283335"/>
            <a:ext cx="4257675" cy="4777105"/>
            <a:chOff x="12495" y="2582"/>
            <a:chExt cx="6705" cy="7523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1"/>
            <a:srcRect r="63248"/>
            <a:stretch>
              <a:fillRect/>
            </a:stretch>
          </p:blipFill>
          <p:spPr>
            <a:xfrm>
              <a:off x="13435" y="2582"/>
              <a:ext cx="4825" cy="4359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1"/>
            <a:srcRect l="37700"/>
            <a:stretch>
              <a:fillRect/>
            </a:stretch>
          </p:blipFill>
          <p:spPr>
            <a:xfrm>
              <a:off x="12495" y="6533"/>
              <a:ext cx="6705" cy="3572"/>
            </a:xfrm>
            <a:prstGeom prst="rect">
              <a:avLst/>
            </a:prstGeom>
          </p:spPr>
        </p:pic>
      </p:grpSp>
      <p:sp>
        <p:nvSpPr>
          <p:cNvPr id="4" name="文本框 3"/>
          <p:cNvSpPr txBox="1"/>
          <p:nvPr/>
        </p:nvSpPr>
        <p:spPr>
          <a:xfrm>
            <a:off x="8997315" y="6060440"/>
            <a:ext cx="2540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 Cheng</a:t>
            </a:r>
            <a:r>
              <a:rPr lang="en-US" altLang="zh-CN"/>
              <a:t>, 2017</a:t>
            </a:r>
            <a:endParaRPr lang="en-US" altLang="zh-CN"/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74135"/>
            <a:ext cx="10969200" cy="705600"/>
          </a:xfrm>
        </p:spPr>
        <p:txBody>
          <a:bodyPr/>
          <a:p>
            <a:r>
              <a:rPr lang="en-US" altLang="zh-CN" sz="2400" spc="0">
                <a:solidFill>
                  <a:schemeClr val="tx1"/>
                </a:solidFill>
                <a:uFillTx/>
              </a:rPr>
              <a:t>S</a:t>
            </a:r>
            <a:r>
              <a:rPr lang="en-US" altLang="zh-CN" sz="2400" spc="0">
                <a:solidFill>
                  <a:schemeClr val="tx1"/>
                </a:solidFill>
                <a:uFillTx/>
              </a:rPr>
              <a:t>ystem Overview </a:t>
            </a:r>
            <a:endParaRPr lang="en-US" altLang="zh-CN" sz="2400" spc="0">
              <a:solidFill>
                <a:schemeClr val="tx1"/>
              </a:solidFill>
              <a:uFillTx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5640" y="1645285"/>
            <a:ext cx="11130915" cy="4759325"/>
          </a:xfrm>
        </p:spPr>
        <p:txBody>
          <a:bodyPr>
            <a:noAutofit/>
          </a:bodyPr>
          <a:p>
            <a:pPr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  <a:uFillTx/>
              </a:rPr>
              <a:t>Intraoperateive Guidance System  Integration using a GUI interface</a:t>
            </a:r>
            <a:endParaRPr lang="en-US" altLang="zh-CN" sz="2000" b="1" spc="0">
              <a:solidFill>
                <a:schemeClr val="tx1"/>
              </a:solidFill>
              <a:uFillTx/>
            </a:endParaRPr>
          </a:p>
          <a:p>
            <a:pPr>
              <a:buFont typeface="Wingdings" panose="05000000000000000000" charset="0"/>
              <a:buChar char="Ø"/>
            </a:pPr>
            <a:endParaRPr lang="en-US" altLang="zh-CN" sz="2000" b="1" spc="0">
              <a:solidFill>
                <a:schemeClr val="tx1"/>
              </a:solidFill>
              <a:uFillTx/>
            </a:endParaRPr>
          </a:p>
          <a:p>
            <a:pPr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  <a:uFillTx/>
              </a:rPr>
              <a:t>Novel registration algorithm using virtual markers</a:t>
            </a:r>
            <a:endParaRPr lang="en-US" altLang="zh-CN" sz="2000" b="1" spc="0">
              <a:solidFill>
                <a:schemeClr val="tx1"/>
              </a:solidFill>
              <a:uFillTx/>
            </a:endParaRPr>
          </a:p>
          <a:p>
            <a:pPr>
              <a:buFont typeface="Wingdings" panose="05000000000000000000" charset="0"/>
              <a:buChar char="Ø"/>
            </a:pPr>
            <a:endParaRPr lang="en-US" altLang="zh-CN" sz="2000" b="1" spc="0">
              <a:solidFill>
                <a:schemeClr val="tx1"/>
              </a:solidFill>
              <a:uFillTx/>
            </a:endParaRPr>
          </a:p>
          <a:p>
            <a:pPr algn="l">
              <a:buClrTx/>
              <a:buSzTx/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  <a:uFillTx/>
              </a:rPr>
              <a:t>Photoacoustic Visual-servoing</a:t>
            </a:r>
            <a:endParaRPr lang="en-US" altLang="zh-CN" sz="2000" b="1" spc="0">
              <a:solidFill>
                <a:schemeClr val="tx1"/>
              </a:solidFill>
              <a:uFillTx/>
            </a:endParaRPr>
          </a:p>
          <a:p>
            <a:pPr marL="685800" lvl="1" indent="-228600" algn="l">
              <a:buClrTx/>
              <a:buSzTx/>
              <a:buFont typeface="Arial" panose="020B0604020202020204" pitchFamily="34" charset="0"/>
              <a:buChar char="•"/>
            </a:pPr>
            <a:endParaRPr lang="en-US" altLang="zh-CN" sz="2000" spc="0">
              <a:solidFill>
                <a:schemeClr val="tx1"/>
              </a:solidFill>
              <a:uFillTx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Introduction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74135"/>
            <a:ext cx="10969200" cy="705600"/>
          </a:xfrm>
        </p:spPr>
        <p:txBody>
          <a:bodyPr/>
          <a:p>
            <a:r>
              <a:rPr lang="en-US" altLang="zh-CN" sz="2400" spc="0">
                <a:solidFill>
                  <a:schemeClr val="tx1"/>
                </a:solidFill>
                <a:uFillTx/>
              </a:rPr>
              <a:t>Motivation</a:t>
            </a:r>
            <a:endParaRPr lang="en-US" altLang="zh-CN" sz="2400" spc="0">
              <a:solidFill>
                <a:schemeClr val="tx1"/>
              </a:solidFill>
              <a:uFillTx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5640" y="1645285"/>
            <a:ext cx="6732905" cy="4759325"/>
          </a:xfrm>
        </p:spPr>
        <p:txBody>
          <a:bodyPr>
            <a:noAutofit/>
          </a:bodyPr>
          <a:p>
            <a:pPr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  <a:uFillTx/>
              </a:rPr>
              <a:t>Photoacoustic Image based Intraoperateive Guidance System</a:t>
            </a:r>
            <a:endParaRPr lang="en-US" altLang="zh-CN" sz="2000" b="1" spc="0">
              <a:solidFill>
                <a:schemeClr val="tx1"/>
              </a:solidFill>
              <a:uFillTx/>
            </a:endParaRPr>
          </a:p>
          <a:p>
            <a:pPr marL="685800" lvl="1" indent="-228600" algn="l" defTabSz="914400">
              <a:buClrTx/>
              <a:buSzTx/>
              <a:buFont typeface="Arial" panose="020B0604020202020204" pitchFamily="34" charset="0"/>
              <a:buChar char="•"/>
              <a:tabLst>
                <a:tab pos="1609725" algn="l"/>
                <a:tab pos="1609725" algn="l"/>
                <a:tab pos="1609725" algn="l"/>
                <a:tab pos="1609725" algn="l"/>
              </a:tabLst>
            </a:pPr>
            <a:r>
              <a:rPr lang="en-US" altLang="zh-CN" sz="2000" spc="0">
                <a:solidFill>
                  <a:schemeClr val="tx1"/>
                </a:solidFill>
                <a:uFillTx/>
              </a:rPr>
              <a:t>Laser spots serving as virtual markers</a:t>
            </a:r>
            <a:endParaRPr lang="en-US" altLang="zh-CN" sz="2000" spc="0">
              <a:solidFill>
                <a:schemeClr val="tx1"/>
              </a:solidFill>
              <a:uFillTx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uFillTx/>
                <a:sym typeface="+mn-ea"/>
              </a:rPr>
              <a:t>Locate lesions or ROI</a:t>
            </a:r>
            <a:endParaRPr lang="en-US" altLang="zh-CN" sz="2000" spc="0">
              <a:solidFill>
                <a:schemeClr val="tx1"/>
              </a:solidFill>
              <a:uFillTx/>
              <a:sym typeface="+mn-ea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sym typeface="+mn-ea"/>
              </a:rPr>
              <a:t>Registration of stereoscopic endoscopes and US transducers </a:t>
            </a:r>
            <a:endParaRPr lang="en-US" altLang="zh-CN" sz="2000" spc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altLang="zh-CN" sz="2000" b="1" spc="0">
              <a:solidFill>
                <a:schemeClr val="tx1"/>
              </a:solidFill>
              <a:uFillTx/>
            </a:endParaRPr>
          </a:p>
          <a:p>
            <a:pPr algn="l">
              <a:buClrTx/>
              <a:buSzTx/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  <a:uFillTx/>
              </a:rPr>
              <a:t>Photoacoustic Visual-servoing</a:t>
            </a:r>
            <a:endParaRPr lang="en-US" altLang="zh-CN" sz="2000" b="1" spc="0">
              <a:solidFill>
                <a:schemeClr val="tx1"/>
              </a:solidFill>
              <a:uFillTx/>
            </a:endParaRPr>
          </a:p>
          <a:p>
            <a:pPr marL="685800" lvl="1" indent="-228600" algn="l"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uFillTx/>
              </a:rPr>
              <a:t>Better imaging quality</a:t>
            </a:r>
            <a:endParaRPr lang="en-US" altLang="zh-CN" sz="2000" spc="0">
              <a:solidFill>
                <a:schemeClr val="tx1"/>
              </a:solidFill>
              <a:uFillTx/>
            </a:endParaRPr>
          </a:p>
          <a:p>
            <a:pPr marL="685800" lvl="1" indent="-228600" algn="l"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uFillTx/>
              </a:rPr>
              <a:t>Surgical tool track with little time delay</a:t>
            </a:r>
            <a:endParaRPr lang="en-US" altLang="zh-CN" sz="2000" spc="0">
              <a:solidFill>
                <a:schemeClr val="tx1"/>
              </a:solidFill>
              <a:uFillTx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14540" y="1828165"/>
            <a:ext cx="4824730" cy="3914775"/>
          </a:xfrm>
          <a:prstGeom prst="rect">
            <a:avLst/>
          </a:prstGeom>
        </p:spPr>
      </p:pic>
      <p:sp>
        <p:nvSpPr>
          <p:cNvPr id="5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Introduction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" name="Trapezoid 54"/>
          <p:cNvSpPr/>
          <p:nvPr/>
        </p:nvSpPr>
        <p:spPr>
          <a:xfrm>
            <a:off x="7564900" y="2508285"/>
            <a:ext cx="1508336" cy="1841430"/>
          </a:xfrm>
          <a:prstGeom prst="trapezoid">
            <a:avLst>
              <a:gd name="adj" fmla="val 39633"/>
            </a:avLst>
          </a:prstGeom>
          <a:solidFill>
            <a:schemeClr val="accent3">
              <a:lumMod val="40000"/>
              <a:lumOff val="6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7231765" y="4045108"/>
            <a:ext cx="2215661" cy="1494693"/>
          </a:xfrm>
          <a:custGeom>
            <a:avLst/>
            <a:gdLst>
              <a:gd name="connsiteX0" fmla="*/ 861646 w 2215661"/>
              <a:gd name="connsiteY0" fmla="*/ 0 h 1494693"/>
              <a:gd name="connsiteX1" fmla="*/ 861646 w 2215661"/>
              <a:gd name="connsiteY1" fmla="*/ 0 h 1494693"/>
              <a:gd name="connsiteX2" fmla="*/ 712177 w 2215661"/>
              <a:gd name="connsiteY2" fmla="*/ 26377 h 1494693"/>
              <a:gd name="connsiteX3" fmla="*/ 668215 w 2215661"/>
              <a:gd name="connsiteY3" fmla="*/ 35169 h 1494693"/>
              <a:gd name="connsiteX4" fmla="*/ 606669 w 2215661"/>
              <a:gd name="connsiteY4" fmla="*/ 43962 h 1494693"/>
              <a:gd name="connsiteX5" fmla="*/ 580292 w 2215661"/>
              <a:gd name="connsiteY5" fmla="*/ 52754 h 1494693"/>
              <a:gd name="connsiteX6" fmla="*/ 492369 w 2215661"/>
              <a:gd name="connsiteY6" fmla="*/ 79131 h 1494693"/>
              <a:gd name="connsiteX7" fmla="*/ 457200 w 2215661"/>
              <a:gd name="connsiteY7" fmla="*/ 96716 h 1494693"/>
              <a:gd name="connsiteX8" fmla="*/ 404446 w 2215661"/>
              <a:gd name="connsiteY8" fmla="*/ 114300 h 1494693"/>
              <a:gd name="connsiteX9" fmla="*/ 351692 w 2215661"/>
              <a:gd name="connsiteY9" fmla="*/ 149469 h 1494693"/>
              <a:gd name="connsiteX10" fmla="*/ 334107 w 2215661"/>
              <a:gd name="connsiteY10" fmla="*/ 175846 h 1494693"/>
              <a:gd name="connsiteX11" fmla="*/ 281354 w 2215661"/>
              <a:gd name="connsiteY11" fmla="*/ 219808 h 1494693"/>
              <a:gd name="connsiteX12" fmla="*/ 263769 w 2215661"/>
              <a:gd name="connsiteY12" fmla="*/ 246185 h 1494693"/>
              <a:gd name="connsiteX13" fmla="*/ 211015 w 2215661"/>
              <a:gd name="connsiteY13" fmla="*/ 272562 h 1494693"/>
              <a:gd name="connsiteX14" fmla="*/ 184638 w 2215661"/>
              <a:gd name="connsiteY14" fmla="*/ 290146 h 1494693"/>
              <a:gd name="connsiteX15" fmla="*/ 158261 w 2215661"/>
              <a:gd name="connsiteY15" fmla="*/ 298939 h 1494693"/>
              <a:gd name="connsiteX16" fmla="*/ 105507 w 2215661"/>
              <a:gd name="connsiteY16" fmla="*/ 334108 h 1494693"/>
              <a:gd name="connsiteX17" fmla="*/ 52754 w 2215661"/>
              <a:gd name="connsiteY17" fmla="*/ 378069 h 1494693"/>
              <a:gd name="connsiteX18" fmla="*/ 17584 w 2215661"/>
              <a:gd name="connsiteY18" fmla="*/ 430823 h 1494693"/>
              <a:gd name="connsiteX19" fmla="*/ 0 w 2215661"/>
              <a:gd name="connsiteY19" fmla="*/ 483577 h 1494693"/>
              <a:gd name="connsiteX20" fmla="*/ 8792 w 2215661"/>
              <a:gd name="connsiteY20" fmla="*/ 659423 h 1494693"/>
              <a:gd name="connsiteX21" fmla="*/ 17584 w 2215661"/>
              <a:gd name="connsiteY21" fmla="*/ 703385 h 1494693"/>
              <a:gd name="connsiteX22" fmla="*/ 35169 w 2215661"/>
              <a:gd name="connsiteY22" fmla="*/ 764931 h 1494693"/>
              <a:gd name="connsiteX23" fmla="*/ 43961 w 2215661"/>
              <a:gd name="connsiteY23" fmla="*/ 800100 h 1494693"/>
              <a:gd name="connsiteX24" fmla="*/ 61546 w 2215661"/>
              <a:gd name="connsiteY24" fmla="*/ 852854 h 1494693"/>
              <a:gd name="connsiteX25" fmla="*/ 79130 w 2215661"/>
              <a:gd name="connsiteY25" fmla="*/ 914400 h 1494693"/>
              <a:gd name="connsiteX26" fmla="*/ 114300 w 2215661"/>
              <a:gd name="connsiteY26" fmla="*/ 984739 h 1494693"/>
              <a:gd name="connsiteX27" fmla="*/ 158261 w 2215661"/>
              <a:gd name="connsiteY27" fmla="*/ 1099039 h 1494693"/>
              <a:gd name="connsiteX28" fmla="*/ 167054 w 2215661"/>
              <a:gd name="connsiteY28" fmla="*/ 1125416 h 1494693"/>
              <a:gd name="connsiteX29" fmla="*/ 202223 w 2215661"/>
              <a:gd name="connsiteY29" fmla="*/ 1178169 h 1494693"/>
              <a:gd name="connsiteX30" fmla="*/ 219807 w 2215661"/>
              <a:gd name="connsiteY30" fmla="*/ 1204546 h 1494693"/>
              <a:gd name="connsiteX31" fmla="*/ 246184 w 2215661"/>
              <a:gd name="connsiteY31" fmla="*/ 1257300 h 1494693"/>
              <a:gd name="connsiteX32" fmla="*/ 298938 w 2215661"/>
              <a:gd name="connsiteY32" fmla="*/ 1292469 h 1494693"/>
              <a:gd name="connsiteX33" fmla="*/ 351692 w 2215661"/>
              <a:gd name="connsiteY33" fmla="*/ 1336431 h 1494693"/>
              <a:gd name="connsiteX34" fmla="*/ 430823 w 2215661"/>
              <a:gd name="connsiteY34" fmla="*/ 1397977 h 1494693"/>
              <a:gd name="connsiteX35" fmla="*/ 483577 w 2215661"/>
              <a:gd name="connsiteY35" fmla="*/ 1433146 h 1494693"/>
              <a:gd name="connsiteX36" fmla="*/ 509954 w 2215661"/>
              <a:gd name="connsiteY36" fmla="*/ 1450731 h 1494693"/>
              <a:gd name="connsiteX37" fmla="*/ 536330 w 2215661"/>
              <a:gd name="connsiteY37" fmla="*/ 1459523 h 1494693"/>
              <a:gd name="connsiteX38" fmla="*/ 597877 w 2215661"/>
              <a:gd name="connsiteY38" fmla="*/ 1494693 h 1494693"/>
              <a:gd name="connsiteX39" fmla="*/ 738554 w 2215661"/>
              <a:gd name="connsiteY39" fmla="*/ 1477108 h 1494693"/>
              <a:gd name="connsiteX40" fmla="*/ 773723 w 2215661"/>
              <a:gd name="connsiteY40" fmla="*/ 1459523 h 1494693"/>
              <a:gd name="connsiteX41" fmla="*/ 826477 w 2215661"/>
              <a:gd name="connsiteY41" fmla="*/ 1450731 h 1494693"/>
              <a:gd name="connsiteX42" fmla="*/ 861646 w 2215661"/>
              <a:gd name="connsiteY42" fmla="*/ 1441939 h 1494693"/>
              <a:gd name="connsiteX43" fmla="*/ 905607 w 2215661"/>
              <a:gd name="connsiteY43" fmla="*/ 1433146 h 1494693"/>
              <a:gd name="connsiteX44" fmla="*/ 931984 w 2215661"/>
              <a:gd name="connsiteY44" fmla="*/ 1424354 h 1494693"/>
              <a:gd name="connsiteX45" fmla="*/ 967154 w 2215661"/>
              <a:gd name="connsiteY45" fmla="*/ 1415562 h 1494693"/>
              <a:gd name="connsiteX46" fmla="*/ 1151792 w 2215661"/>
              <a:gd name="connsiteY46" fmla="*/ 1424354 h 1494693"/>
              <a:gd name="connsiteX47" fmla="*/ 1266092 w 2215661"/>
              <a:gd name="connsiteY47" fmla="*/ 1441939 h 1494693"/>
              <a:gd name="connsiteX48" fmla="*/ 1371600 w 2215661"/>
              <a:gd name="connsiteY48" fmla="*/ 1459523 h 1494693"/>
              <a:gd name="connsiteX49" fmla="*/ 1661746 w 2215661"/>
              <a:gd name="connsiteY49" fmla="*/ 1450731 h 1494693"/>
              <a:gd name="connsiteX50" fmla="*/ 1688123 w 2215661"/>
              <a:gd name="connsiteY50" fmla="*/ 1441939 h 1494693"/>
              <a:gd name="connsiteX51" fmla="*/ 1758461 w 2215661"/>
              <a:gd name="connsiteY51" fmla="*/ 1433146 h 1494693"/>
              <a:gd name="connsiteX52" fmla="*/ 1811215 w 2215661"/>
              <a:gd name="connsiteY52" fmla="*/ 1406769 h 1494693"/>
              <a:gd name="connsiteX53" fmla="*/ 1837592 w 2215661"/>
              <a:gd name="connsiteY53" fmla="*/ 1397977 h 1494693"/>
              <a:gd name="connsiteX54" fmla="*/ 1863969 w 2215661"/>
              <a:gd name="connsiteY54" fmla="*/ 1371600 h 1494693"/>
              <a:gd name="connsiteX55" fmla="*/ 1899138 w 2215661"/>
              <a:gd name="connsiteY55" fmla="*/ 1318846 h 1494693"/>
              <a:gd name="connsiteX56" fmla="*/ 1916723 w 2215661"/>
              <a:gd name="connsiteY56" fmla="*/ 1292469 h 1494693"/>
              <a:gd name="connsiteX57" fmla="*/ 1951892 w 2215661"/>
              <a:gd name="connsiteY57" fmla="*/ 1239716 h 1494693"/>
              <a:gd name="connsiteX58" fmla="*/ 1978269 w 2215661"/>
              <a:gd name="connsiteY58" fmla="*/ 1213339 h 1494693"/>
              <a:gd name="connsiteX59" fmla="*/ 1995854 w 2215661"/>
              <a:gd name="connsiteY59" fmla="*/ 1160585 h 1494693"/>
              <a:gd name="connsiteX60" fmla="*/ 2013438 w 2215661"/>
              <a:gd name="connsiteY60" fmla="*/ 1107831 h 1494693"/>
              <a:gd name="connsiteX61" fmla="*/ 2066192 w 2215661"/>
              <a:gd name="connsiteY61" fmla="*/ 1019908 h 1494693"/>
              <a:gd name="connsiteX62" fmla="*/ 2083777 w 2215661"/>
              <a:gd name="connsiteY62" fmla="*/ 967154 h 1494693"/>
              <a:gd name="connsiteX63" fmla="*/ 2101361 w 2215661"/>
              <a:gd name="connsiteY63" fmla="*/ 940777 h 1494693"/>
              <a:gd name="connsiteX64" fmla="*/ 2110154 w 2215661"/>
              <a:gd name="connsiteY64" fmla="*/ 914400 h 1494693"/>
              <a:gd name="connsiteX65" fmla="*/ 2127738 w 2215661"/>
              <a:gd name="connsiteY65" fmla="*/ 879231 h 1494693"/>
              <a:gd name="connsiteX66" fmla="*/ 2162907 w 2215661"/>
              <a:gd name="connsiteY66" fmla="*/ 800100 h 1494693"/>
              <a:gd name="connsiteX67" fmla="*/ 2189284 w 2215661"/>
              <a:gd name="connsiteY67" fmla="*/ 738554 h 1494693"/>
              <a:gd name="connsiteX68" fmla="*/ 2206869 w 2215661"/>
              <a:gd name="connsiteY68" fmla="*/ 677008 h 1494693"/>
              <a:gd name="connsiteX69" fmla="*/ 2215661 w 2215661"/>
              <a:gd name="connsiteY69" fmla="*/ 650631 h 1494693"/>
              <a:gd name="connsiteX70" fmla="*/ 2198077 w 2215661"/>
              <a:gd name="connsiteY70" fmla="*/ 553916 h 1494693"/>
              <a:gd name="connsiteX71" fmla="*/ 2189284 w 2215661"/>
              <a:gd name="connsiteY71" fmla="*/ 527539 h 1494693"/>
              <a:gd name="connsiteX72" fmla="*/ 2162907 w 2215661"/>
              <a:gd name="connsiteY72" fmla="*/ 492369 h 1494693"/>
              <a:gd name="connsiteX73" fmla="*/ 2127738 w 2215661"/>
              <a:gd name="connsiteY73" fmla="*/ 439616 h 1494693"/>
              <a:gd name="connsiteX74" fmla="*/ 2083777 w 2215661"/>
              <a:gd name="connsiteY74" fmla="*/ 404446 h 1494693"/>
              <a:gd name="connsiteX75" fmla="*/ 2057400 w 2215661"/>
              <a:gd name="connsiteY75" fmla="*/ 386862 h 1494693"/>
              <a:gd name="connsiteX76" fmla="*/ 1978269 w 2215661"/>
              <a:gd name="connsiteY76" fmla="*/ 316523 h 1494693"/>
              <a:gd name="connsiteX77" fmla="*/ 1951892 w 2215661"/>
              <a:gd name="connsiteY77" fmla="*/ 307731 h 1494693"/>
              <a:gd name="connsiteX78" fmla="*/ 1916723 w 2215661"/>
              <a:gd name="connsiteY78" fmla="*/ 281354 h 1494693"/>
              <a:gd name="connsiteX79" fmla="*/ 1890346 w 2215661"/>
              <a:gd name="connsiteY79" fmla="*/ 272562 h 1494693"/>
              <a:gd name="connsiteX80" fmla="*/ 1863969 w 2215661"/>
              <a:gd name="connsiteY80" fmla="*/ 254977 h 1494693"/>
              <a:gd name="connsiteX81" fmla="*/ 1828800 w 2215661"/>
              <a:gd name="connsiteY81" fmla="*/ 237393 h 1494693"/>
              <a:gd name="connsiteX82" fmla="*/ 1784838 w 2215661"/>
              <a:gd name="connsiteY82" fmla="*/ 211016 h 1494693"/>
              <a:gd name="connsiteX83" fmla="*/ 1732084 w 2215661"/>
              <a:gd name="connsiteY83" fmla="*/ 193431 h 1494693"/>
              <a:gd name="connsiteX84" fmla="*/ 1679330 w 2215661"/>
              <a:gd name="connsiteY84" fmla="*/ 158262 h 1494693"/>
              <a:gd name="connsiteX85" fmla="*/ 1617784 w 2215661"/>
              <a:gd name="connsiteY85" fmla="*/ 140677 h 1494693"/>
              <a:gd name="connsiteX86" fmla="*/ 1591407 w 2215661"/>
              <a:gd name="connsiteY86" fmla="*/ 123093 h 1494693"/>
              <a:gd name="connsiteX87" fmla="*/ 1565030 w 2215661"/>
              <a:gd name="connsiteY87" fmla="*/ 114300 h 1494693"/>
              <a:gd name="connsiteX88" fmla="*/ 1512277 w 2215661"/>
              <a:gd name="connsiteY88" fmla="*/ 79131 h 1494693"/>
              <a:gd name="connsiteX89" fmla="*/ 1450730 w 2215661"/>
              <a:gd name="connsiteY89" fmla="*/ 52754 h 1494693"/>
              <a:gd name="connsiteX90" fmla="*/ 1397977 w 2215661"/>
              <a:gd name="connsiteY90" fmla="*/ 35169 h 1494693"/>
              <a:gd name="connsiteX91" fmla="*/ 914400 w 2215661"/>
              <a:gd name="connsiteY91" fmla="*/ 26377 h 1494693"/>
              <a:gd name="connsiteX92" fmla="*/ 808892 w 2215661"/>
              <a:gd name="connsiteY92" fmla="*/ 17585 h 1494693"/>
              <a:gd name="connsiteX93" fmla="*/ 773723 w 2215661"/>
              <a:gd name="connsiteY93" fmla="*/ 8793 h 1494693"/>
              <a:gd name="connsiteX94" fmla="*/ 861646 w 2215661"/>
              <a:gd name="connsiteY94" fmla="*/ 0 h 149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2215661" h="1494693">
                <a:moveTo>
                  <a:pt x="861646" y="0"/>
                </a:moveTo>
                <a:lnTo>
                  <a:pt x="861646" y="0"/>
                </a:lnTo>
                <a:cubicBezTo>
                  <a:pt x="811823" y="8792"/>
                  <a:pt x="761787" y="16455"/>
                  <a:pt x="712177" y="26377"/>
                </a:cubicBezTo>
                <a:cubicBezTo>
                  <a:pt x="697523" y="29308"/>
                  <a:pt x="682956" y="32712"/>
                  <a:pt x="668215" y="35169"/>
                </a:cubicBezTo>
                <a:cubicBezTo>
                  <a:pt x="647773" y="38576"/>
                  <a:pt x="627184" y="41031"/>
                  <a:pt x="606669" y="43962"/>
                </a:cubicBezTo>
                <a:cubicBezTo>
                  <a:pt x="597877" y="46893"/>
                  <a:pt x="589203" y="50208"/>
                  <a:pt x="580292" y="52754"/>
                </a:cubicBezTo>
                <a:cubicBezTo>
                  <a:pt x="550842" y="61168"/>
                  <a:pt x="520229" y="65201"/>
                  <a:pt x="492369" y="79131"/>
                </a:cubicBezTo>
                <a:cubicBezTo>
                  <a:pt x="480646" y="84993"/>
                  <a:pt x="469369" y="91848"/>
                  <a:pt x="457200" y="96716"/>
                </a:cubicBezTo>
                <a:cubicBezTo>
                  <a:pt x="439990" y="103600"/>
                  <a:pt x="404446" y="114300"/>
                  <a:pt x="404446" y="114300"/>
                </a:cubicBezTo>
                <a:cubicBezTo>
                  <a:pt x="386861" y="126023"/>
                  <a:pt x="363415" y="131884"/>
                  <a:pt x="351692" y="149469"/>
                </a:cubicBezTo>
                <a:cubicBezTo>
                  <a:pt x="345830" y="158261"/>
                  <a:pt x="341579" y="168374"/>
                  <a:pt x="334107" y="175846"/>
                </a:cubicBezTo>
                <a:cubicBezTo>
                  <a:pt x="264948" y="245005"/>
                  <a:pt x="353368" y="133389"/>
                  <a:pt x="281354" y="219808"/>
                </a:cubicBezTo>
                <a:cubicBezTo>
                  <a:pt x="274589" y="227926"/>
                  <a:pt x="271241" y="238713"/>
                  <a:pt x="263769" y="246185"/>
                </a:cubicBezTo>
                <a:cubicBezTo>
                  <a:pt x="238574" y="271379"/>
                  <a:pt x="239616" y="258261"/>
                  <a:pt x="211015" y="272562"/>
                </a:cubicBezTo>
                <a:cubicBezTo>
                  <a:pt x="201564" y="277288"/>
                  <a:pt x="194089" y="285420"/>
                  <a:pt x="184638" y="290146"/>
                </a:cubicBezTo>
                <a:cubicBezTo>
                  <a:pt x="176348" y="294291"/>
                  <a:pt x="166363" y="294438"/>
                  <a:pt x="158261" y="298939"/>
                </a:cubicBezTo>
                <a:cubicBezTo>
                  <a:pt x="139787" y="309203"/>
                  <a:pt x="120451" y="319164"/>
                  <a:pt x="105507" y="334108"/>
                </a:cubicBezTo>
                <a:cubicBezTo>
                  <a:pt x="71658" y="367957"/>
                  <a:pt x="89476" y="353588"/>
                  <a:pt x="52754" y="378069"/>
                </a:cubicBezTo>
                <a:cubicBezTo>
                  <a:pt x="41031" y="395654"/>
                  <a:pt x="24267" y="410773"/>
                  <a:pt x="17584" y="430823"/>
                </a:cubicBezTo>
                <a:lnTo>
                  <a:pt x="0" y="483577"/>
                </a:lnTo>
                <a:cubicBezTo>
                  <a:pt x="2931" y="542192"/>
                  <a:pt x="4112" y="600921"/>
                  <a:pt x="8792" y="659423"/>
                </a:cubicBezTo>
                <a:cubicBezTo>
                  <a:pt x="9984" y="674320"/>
                  <a:pt x="14342" y="688797"/>
                  <a:pt x="17584" y="703385"/>
                </a:cubicBezTo>
                <a:cubicBezTo>
                  <a:pt x="31325" y="765218"/>
                  <a:pt x="20485" y="713536"/>
                  <a:pt x="35169" y="764931"/>
                </a:cubicBezTo>
                <a:cubicBezTo>
                  <a:pt x="38489" y="776550"/>
                  <a:pt x="40489" y="788526"/>
                  <a:pt x="43961" y="800100"/>
                </a:cubicBezTo>
                <a:cubicBezTo>
                  <a:pt x="49287" y="817854"/>
                  <a:pt x="56220" y="835100"/>
                  <a:pt x="61546" y="852854"/>
                </a:cubicBezTo>
                <a:cubicBezTo>
                  <a:pt x="67471" y="872603"/>
                  <a:pt x="70440" y="895282"/>
                  <a:pt x="79130" y="914400"/>
                </a:cubicBezTo>
                <a:cubicBezTo>
                  <a:pt x="89977" y="938264"/>
                  <a:pt x="106010" y="959870"/>
                  <a:pt x="114300" y="984739"/>
                </a:cubicBezTo>
                <a:cubicBezTo>
                  <a:pt x="176654" y="1171799"/>
                  <a:pt x="113237" y="993982"/>
                  <a:pt x="158261" y="1099039"/>
                </a:cubicBezTo>
                <a:cubicBezTo>
                  <a:pt x="161912" y="1107558"/>
                  <a:pt x="162553" y="1117314"/>
                  <a:pt x="167054" y="1125416"/>
                </a:cubicBezTo>
                <a:cubicBezTo>
                  <a:pt x="177318" y="1143890"/>
                  <a:pt x="190500" y="1160585"/>
                  <a:pt x="202223" y="1178169"/>
                </a:cubicBezTo>
                <a:cubicBezTo>
                  <a:pt x="208084" y="1186961"/>
                  <a:pt x="216465" y="1194521"/>
                  <a:pt x="219807" y="1204546"/>
                </a:cubicBezTo>
                <a:cubicBezTo>
                  <a:pt x="226078" y="1223359"/>
                  <a:pt x="230144" y="1243265"/>
                  <a:pt x="246184" y="1257300"/>
                </a:cubicBezTo>
                <a:cubicBezTo>
                  <a:pt x="262089" y="1271217"/>
                  <a:pt x="283994" y="1277525"/>
                  <a:pt x="298938" y="1292469"/>
                </a:cubicBezTo>
                <a:cubicBezTo>
                  <a:pt x="375998" y="1369529"/>
                  <a:pt x="278246" y="1275226"/>
                  <a:pt x="351692" y="1336431"/>
                </a:cubicBezTo>
                <a:cubicBezTo>
                  <a:pt x="434332" y="1405299"/>
                  <a:pt x="297494" y="1309091"/>
                  <a:pt x="430823" y="1397977"/>
                </a:cubicBezTo>
                <a:lnTo>
                  <a:pt x="483577" y="1433146"/>
                </a:lnTo>
                <a:cubicBezTo>
                  <a:pt x="492369" y="1439008"/>
                  <a:pt x="499929" y="1447389"/>
                  <a:pt x="509954" y="1450731"/>
                </a:cubicBezTo>
                <a:cubicBezTo>
                  <a:pt x="518746" y="1453662"/>
                  <a:pt x="527812" y="1455872"/>
                  <a:pt x="536330" y="1459523"/>
                </a:cubicBezTo>
                <a:cubicBezTo>
                  <a:pt x="567566" y="1472910"/>
                  <a:pt x="571386" y="1477032"/>
                  <a:pt x="597877" y="1494693"/>
                </a:cubicBezTo>
                <a:cubicBezTo>
                  <a:pt x="613424" y="1493138"/>
                  <a:pt x="711290" y="1485287"/>
                  <a:pt x="738554" y="1477108"/>
                </a:cubicBezTo>
                <a:cubicBezTo>
                  <a:pt x="751108" y="1473342"/>
                  <a:pt x="761169" y="1463289"/>
                  <a:pt x="773723" y="1459523"/>
                </a:cubicBezTo>
                <a:cubicBezTo>
                  <a:pt x="790798" y="1454400"/>
                  <a:pt x="808996" y="1454227"/>
                  <a:pt x="826477" y="1450731"/>
                </a:cubicBezTo>
                <a:cubicBezTo>
                  <a:pt x="838326" y="1448361"/>
                  <a:pt x="849850" y="1444560"/>
                  <a:pt x="861646" y="1441939"/>
                </a:cubicBezTo>
                <a:cubicBezTo>
                  <a:pt x="876234" y="1438697"/>
                  <a:pt x="891109" y="1436771"/>
                  <a:pt x="905607" y="1433146"/>
                </a:cubicBezTo>
                <a:cubicBezTo>
                  <a:pt x="914598" y="1430898"/>
                  <a:pt x="923073" y="1426900"/>
                  <a:pt x="931984" y="1424354"/>
                </a:cubicBezTo>
                <a:cubicBezTo>
                  <a:pt x="943603" y="1421034"/>
                  <a:pt x="955431" y="1418493"/>
                  <a:pt x="967154" y="1415562"/>
                </a:cubicBezTo>
                <a:cubicBezTo>
                  <a:pt x="1028700" y="1418493"/>
                  <a:pt x="1090333" y="1419964"/>
                  <a:pt x="1151792" y="1424354"/>
                </a:cubicBezTo>
                <a:cubicBezTo>
                  <a:pt x="1175603" y="1426055"/>
                  <a:pt x="1240539" y="1438008"/>
                  <a:pt x="1266092" y="1441939"/>
                </a:cubicBezTo>
                <a:cubicBezTo>
                  <a:pt x="1360626" y="1456483"/>
                  <a:pt x="1294197" y="1444043"/>
                  <a:pt x="1371600" y="1459523"/>
                </a:cubicBezTo>
                <a:cubicBezTo>
                  <a:pt x="1468315" y="1456592"/>
                  <a:pt x="1565135" y="1456098"/>
                  <a:pt x="1661746" y="1450731"/>
                </a:cubicBezTo>
                <a:cubicBezTo>
                  <a:pt x="1671000" y="1450217"/>
                  <a:pt x="1679005" y="1443597"/>
                  <a:pt x="1688123" y="1441939"/>
                </a:cubicBezTo>
                <a:cubicBezTo>
                  <a:pt x="1711370" y="1437712"/>
                  <a:pt x="1735015" y="1436077"/>
                  <a:pt x="1758461" y="1433146"/>
                </a:cubicBezTo>
                <a:cubicBezTo>
                  <a:pt x="1824760" y="1411047"/>
                  <a:pt x="1743038" y="1440857"/>
                  <a:pt x="1811215" y="1406769"/>
                </a:cubicBezTo>
                <a:cubicBezTo>
                  <a:pt x="1819504" y="1402624"/>
                  <a:pt x="1828800" y="1400908"/>
                  <a:pt x="1837592" y="1397977"/>
                </a:cubicBezTo>
                <a:cubicBezTo>
                  <a:pt x="1846384" y="1389185"/>
                  <a:pt x="1856335" y="1381415"/>
                  <a:pt x="1863969" y="1371600"/>
                </a:cubicBezTo>
                <a:cubicBezTo>
                  <a:pt x="1876944" y="1354918"/>
                  <a:pt x="1887415" y="1336431"/>
                  <a:pt x="1899138" y="1318846"/>
                </a:cubicBezTo>
                <a:lnTo>
                  <a:pt x="1916723" y="1292469"/>
                </a:lnTo>
                <a:cubicBezTo>
                  <a:pt x="1916725" y="1292467"/>
                  <a:pt x="1951891" y="1239717"/>
                  <a:pt x="1951892" y="1239716"/>
                </a:cubicBezTo>
                <a:lnTo>
                  <a:pt x="1978269" y="1213339"/>
                </a:lnTo>
                <a:lnTo>
                  <a:pt x="1995854" y="1160585"/>
                </a:lnTo>
                <a:cubicBezTo>
                  <a:pt x="2001715" y="1143000"/>
                  <a:pt x="2003156" y="1123254"/>
                  <a:pt x="2013438" y="1107831"/>
                </a:cubicBezTo>
                <a:cubicBezTo>
                  <a:pt x="2034078" y="1076871"/>
                  <a:pt x="2052675" y="1053701"/>
                  <a:pt x="2066192" y="1019908"/>
                </a:cubicBezTo>
                <a:cubicBezTo>
                  <a:pt x="2073076" y="1002698"/>
                  <a:pt x="2073495" y="982577"/>
                  <a:pt x="2083777" y="967154"/>
                </a:cubicBezTo>
                <a:cubicBezTo>
                  <a:pt x="2089638" y="958362"/>
                  <a:pt x="2096635" y="950228"/>
                  <a:pt x="2101361" y="940777"/>
                </a:cubicBezTo>
                <a:cubicBezTo>
                  <a:pt x="2105506" y="932487"/>
                  <a:pt x="2106503" y="922919"/>
                  <a:pt x="2110154" y="914400"/>
                </a:cubicBezTo>
                <a:cubicBezTo>
                  <a:pt x="2115317" y="902353"/>
                  <a:pt x="2122870" y="891400"/>
                  <a:pt x="2127738" y="879231"/>
                </a:cubicBezTo>
                <a:cubicBezTo>
                  <a:pt x="2159127" y="800758"/>
                  <a:pt x="2129077" y="850847"/>
                  <a:pt x="2162907" y="800100"/>
                </a:cubicBezTo>
                <a:cubicBezTo>
                  <a:pt x="2181207" y="726907"/>
                  <a:pt x="2158925" y="799272"/>
                  <a:pt x="2189284" y="738554"/>
                </a:cubicBezTo>
                <a:cubicBezTo>
                  <a:pt x="2196314" y="724495"/>
                  <a:pt x="2203111" y="690162"/>
                  <a:pt x="2206869" y="677008"/>
                </a:cubicBezTo>
                <a:cubicBezTo>
                  <a:pt x="2209415" y="668097"/>
                  <a:pt x="2212730" y="659423"/>
                  <a:pt x="2215661" y="650631"/>
                </a:cubicBezTo>
                <a:cubicBezTo>
                  <a:pt x="2208547" y="600829"/>
                  <a:pt x="2209920" y="595367"/>
                  <a:pt x="2198077" y="553916"/>
                </a:cubicBezTo>
                <a:cubicBezTo>
                  <a:pt x="2195531" y="545005"/>
                  <a:pt x="2193882" y="535586"/>
                  <a:pt x="2189284" y="527539"/>
                </a:cubicBezTo>
                <a:cubicBezTo>
                  <a:pt x="2182014" y="514816"/>
                  <a:pt x="2171311" y="504374"/>
                  <a:pt x="2162907" y="492369"/>
                </a:cubicBezTo>
                <a:cubicBezTo>
                  <a:pt x="2150788" y="475056"/>
                  <a:pt x="2144241" y="452818"/>
                  <a:pt x="2127738" y="439616"/>
                </a:cubicBezTo>
                <a:cubicBezTo>
                  <a:pt x="2113084" y="427893"/>
                  <a:pt x="2098790" y="415706"/>
                  <a:pt x="2083777" y="404446"/>
                </a:cubicBezTo>
                <a:cubicBezTo>
                  <a:pt x="2075323" y="398106"/>
                  <a:pt x="2065518" y="393627"/>
                  <a:pt x="2057400" y="386862"/>
                </a:cubicBezTo>
                <a:cubicBezTo>
                  <a:pt x="2006117" y="344127"/>
                  <a:pt x="2056628" y="368762"/>
                  <a:pt x="1978269" y="316523"/>
                </a:cubicBezTo>
                <a:cubicBezTo>
                  <a:pt x="1970558" y="311382"/>
                  <a:pt x="1960684" y="310662"/>
                  <a:pt x="1951892" y="307731"/>
                </a:cubicBezTo>
                <a:cubicBezTo>
                  <a:pt x="1940169" y="298939"/>
                  <a:pt x="1929446" y="288624"/>
                  <a:pt x="1916723" y="281354"/>
                </a:cubicBezTo>
                <a:cubicBezTo>
                  <a:pt x="1908676" y="276756"/>
                  <a:pt x="1898635" y="276707"/>
                  <a:pt x="1890346" y="272562"/>
                </a:cubicBezTo>
                <a:cubicBezTo>
                  <a:pt x="1880894" y="267836"/>
                  <a:pt x="1873144" y="260220"/>
                  <a:pt x="1863969" y="254977"/>
                </a:cubicBezTo>
                <a:cubicBezTo>
                  <a:pt x="1852589" y="248474"/>
                  <a:pt x="1840257" y="243758"/>
                  <a:pt x="1828800" y="237393"/>
                </a:cubicBezTo>
                <a:cubicBezTo>
                  <a:pt x="1813861" y="229094"/>
                  <a:pt x="1800396" y="218088"/>
                  <a:pt x="1784838" y="211016"/>
                </a:cubicBezTo>
                <a:cubicBezTo>
                  <a:pt x="1767964" y="203346"/>
                  <a:pt x="1732084" y="193431"/>
                  <a:pt x="1732084" y="193431"/>
                </a:cubicBezTo>
                <a:cubicBezTo>
                  <a:pt x="1714499" y="181708"/>
                  <a:pt x="1699833" y="163388"/>
                  <a:pt x="1679330" y="158262"/>
                </a:cubicBezTo>
                <a:cubicBezTo>
                  <a:pt x="1668066" y="155446"/>
                  <a:pt x="1630394" y="146982"/>
                  <a:pt x="1617784" y="140677"/>
                </a:cubicBezTo>
                <a:cubicBezTo>
                  <a:pt x="1608333" y="135951"/>
                  <a:pt x="1600858" y="127819"/>
                  <a:pt x="1591407" y="123093"/>
                </a:cubicBezTo>
                <a:cubicBezTo>
                  <a:pt x="1583117" y="118948"/>
                  <a:pt x="1573132" y="118801"/>
                  <a:pt x="1565030" y="114300"/>
                </a:cubicBezTo>
                <a:cubicBezTo>
                  <a:pt x="1546556" y="104036"/>
                  <a:pt x="1532326" y="85814"/>
                  <a:pt x="1512277" y="79131"/>
                </a:cubicBezTo>
                <a:cubicBezTo>
                  <a:pt x="1427390" y="50836"/>
                  <a:pt x="1559351" y="96204"/>
                  <a:pt x="1450730" y="52754"/>
                </a:cubicBezTo>
                <a:cubicBezTo>
                  <a:pt x="1433520" y="45870"/>
                  <a:pt x="1416510" y="35506"/>
                  <a:pt x="1397977" y="35169"/>
                </a:cubicBezTo>
                <a:lnTo>
                  <a:pt x="914400" y="26377"/>
                </a:lnTo>
                <a:cubicBezTo>
                  <a:pt x="879231" y="23446"/>
                  <a:pt x="843911" y="21962"/>
                  <a:pt x="808892" y="17585"/>
                </a:cubicBezTo>
                <a:cubicBezTo>
                  <a:pt x="796902" y="16086"/>
                  <a:pt x="762915" y="14197"/>
                  <a:pt x="773723" y="8793"/>
                </a:cubicBezTo>
                <a:cubicBezTo>
                  <a:pt x="789451" y="929"/>
                  <a:pt x="846992" y="1465"/>
                  <a:pt x="861646" y="0"/>
                </a:cubicBezTo>
                <a:close/>
              </a:path>
            </a:pathLst>
          </a:cu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Oval 4"/>
          <p:cNvSpPr/>
          <p:nvPr/>
        </p:nvSpPr>
        <p:spPr>
          <a:xfrm>
            <a:off x="7966996" y="5348882"/>
            <a:ext cx="674915" cy="67491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Arc 5"/>
          <p:cNvSpPr/>
          <p:nvPr/>
        </p:nvSpPr>
        <p:spPr>
          <a:xfrm rot="8306771">
            <a:off x="7918011" y="5345931"/>
            <a:ext cx="772886" cy="772886"/>
          </a:xfrm>
          <a:prstGeom prst="arc">
            <a:avLst>
              <a:gd name="adj1" fmla="val 14867519"/>
              <a:gd name="adj2" fmla="val 0"/>
            </a:avLst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3059" y="5686339"/>
            <a:ext cx="1144395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8304453" y="3786226"/>
            <a:ext cx="0" cy="189568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943905" y="5716569"/>
            <a:ext cx="901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Elevation, y</a:t>
            </a:r>
            <a:endParaRPr lang="en-US" sz="1200"/>
          </a:p>
        </p:txBody>
      </p:sp>
      <p:sp>
        <p:nvSpPr>
          <p:cNvPr id="11" name="TextBox 10"/>
          <p:cNvSpPr txBox="1"/>
          <p:nvPr/>
        </p:nvSpPr>
        <p:spPr>
          <a:xfrm>
            <a:off x="7721452" y="3685037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Axial, z</a:t>
            </a:r>
            <a:endParaRPr lang="en-US" sz="1200"/>
          </a:p>
        </p:txBody>
      </p:sp>
      <p:cxnSp>
        <p:nvCxnSpPr>
          <p:cNvPr id="13" name="Straight Arrow Connector 12"/>
          <p:cNvCxnSpPr>
            <a:stCxn id="6" idx="7"/>
          </p:cNvCxnSpPr>
          <p:nvPr/>
        </p:nvCxnSpPr>
        <p:spPr>
          <a:xfrm flipV="1">
            <a:off x="8542437" y="4473190"/>
            <a:ext cx="751982" cy="974531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</p:cNvCxnSpPr>
          <p:nvPr/>
        </p:nvCxnSpPr>
        <p:spPr>
          <a:xfrm flipH="1" flipV="1">
            <a:off x="8303059" y="4135729"/>
            <a:ext cx="1395" cy="1213153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8359480" y="4135729"/>
            <a:ext cx="219509" cy="1213154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8419247" y="4217635"/>
            <a:ext cx="429337" cy="1140056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8482305" y="4321078"/>
            <a:ext cx="575741" cy="1066843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7294132" y="4482198"/>
            <a:ext cx="751982" cy="974531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8010197" y="4135729"/>
            <a:ext cx="219509" cy="1213154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7740602" y="4222139"/>
            <a:ext cx="429337" cy="1140056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7531140" y="4330086"/>
            <a:ext cx="575741" cy="1066843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120614" y="5723708"/>
            <a:ext cx="5212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 b="1"/>
              <a:t>TRUS</a:t>
            </a:r>
            <a:endParaRPr lang="en-US" sz="1200" b="1"/>
          </a:p>
        </p:txBody>
      </p:sp>
      <p:sp>
        <p:nvSpPr>
          <p:cNvPr id="45" name="Oval 44"/>
          <p:cNvSpPr/>
          <p:nvPr/>
        </p:nvSpPr>
        <p:spPr>
          <a:xfrm>
            <a:off x="8641911" y="4045108"/>
            <a:ext cx="128264" cy="1282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770175" y="3962036"/>
            <a:ext cx="8226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Laser spot</a:t>
            </a:r>
            <a:endParaRPr lang="en-US" sz="1200"/>
          </a:p>
        </p:txBody>
      </p:sp>
      <p:sp>
        <p:nvSpPr>
          <p:cNvPr id="47" name="Rectangle 46"/>
          <p:cNvSpPr/>
          <p:nvPr/>
        </p:nvSpPr>
        <p:spPr>
          <a:xfrm>
            <a:off x="8224618" y="5347519"/>
            <a:ext cx="167054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8108574" y="1755020"/>
            <a:ext cx="429306" cy="730248"/>
            <a:chOff x="4427072" y="1684201"/>
            <a:chExt cx="429306" cy="730248"/>
          </a:xfrm>
        </p:grpSpPr>
        <p:grpSp>
          <p:nvGrpSpPr>
            <p:cNvPr id="49" name="Group 48"/>
            <p:cNvGrpSpPr/>
            <p:nvPr/>
          </p:nvGrpSpPr>
          <p:grpSpPr>
            <a:xfrm>
              <a:off x="4427072" y="1684201"/>
              <a:ext cx="429306" cy="730248"/>
              <a:chOff x="4427072" y="1628585"/>
              <a:chExt cx="429306" cy="730248"/>
            </a:xfrm>
          </p:grpSpPr>
          <p:sp>
            <p:nvSpPr>
              <p:cNvPr id="51" name="Rounded Rectangle 83"/>
              <p:cNvSpPr/>
              <p:nvPr/>
            </p:nvSpPr>
            <p:spPr>
              <a:xfrm>
                <a:off x="4427072" y="1628585"/>
                <a:ext cx="429306" cy="726505"/>
              </a:xfrm>
              <a:prstGeom prst="round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 rot="2832470" flipH="1">
                <a:off x="4561672" y="2200349"/>
                <a:ext cx="151788" cy="16517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TextBox 49"/>
            <p:cNvSpPr txBox="1"/>
            <p:nvPr/>
          </p:nvSpPr>
          <p:spPr>
            <a:xfrm>
              <a:off x="4454663" y="1856366"/>
              <a:ext cx="3658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sz="1600" b="1"/>
                <a:t>FL</a:t>
              </a:r>
              <a:endParaRPr lang="en-US" sz="1600" b="1"/>
            </a:p>
          </p:txBody>
        </p:sp>
      </p:grpSp>
      <p:sp>
        <p:nvSpPr>
          <p:cNvPr id="53" name="Can 8"/>
          <p:cNvSpPr/>
          <p:nvPr/>
        </p:nvSpPr>
        <p:spPr>
          <a:xfrm rot="13460814">
            <a:off x="9139126" y="3403110"/>
            <a:ext cx="183368" cy="432273"/>
          </a:xfrm>
          <a:prstGeom prst="can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4" name="Can 8"/>
          <p:cNvSpPr/>
          <p:nvPr/>
        </p:nvSpPr>
        <p:spPr>
          <a:xfrm rot="13654886">
            <a:off x="8864672" y="3661374"/>
            <a:ext cx="108782" cy="481894"/>
          </a:xfrm>
          <a:prstGeom prst="can">
            <a:avLst/>
          </a:prstGeom>
          <a:solidFill>
            <a:srgbClr val="FF0000">
              <a:alpha val="50000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flipH="1">
            <a:off x="7590190" y="5681907"/>
            <a:ext cx="712869" cy="65189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 rot="19019227">
            <a:off x="7458894" y="6190800"/>
            <a:ext cx="7475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Lateral, x</a:t>
            </a:r>
            <a:endParaRPr lang="en-US" sz="1200"/>
          </a:p>
        </p:txBody>
      </p:sp>
      <p:grpSp>
        <p:nvGrpSpPr>
          <p:cNvPr id="108" name="Group 107"/>
          <p:cNvGrpSpPr/>
          <p:nvPr/>
        </p:nvGrpSpPr>
        <p:grpSpPr>
          <a:xfrm>
            <a:off x="8364684" y="1818460"/>
            <a:ext cx="907054" cy="1099754"/>
            <a:chOff x="2552006" y="1655025"/>
            <a:chExt cx="907054" cy="1099754"/>
          </a:xfrm>
        </p:grpSpPr>
        <p:cxnSp>
          <p:nvCxnSpPr>
            <p:cNvPr id="59" name="Straight Arrow Connector 58"/>
            <p:cNvCxnSpPr/>
            <p:nvPr/>
          </p:nvCxnSpPr>
          <p:spPr>
            <a:xfrm>
              <a:off x="2900349" y="2310939"/>
              <a:ext cx="43296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2900349" y="1823755"/>
              <a:ext cx="0" cy="487186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H="1">
              <a:off x="2615305" y="2310939"/>
              <a:ext cx="274649" cy="251155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3207068" y="2321067"/>
              <a:ext cx="2519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sz="1200"/>
                <a:t>x</a:t>
              </a:r>
              <a:endParaRPr lang="en-US" sz="120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864840" y="1655025"/>
              <a:ext cx="2455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sz="1200"/>
                <a:t>z</a:t>
              </a:r>
              <a:endParaRPr lang="en-US" sz="120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552006" y="2477780"/>
              <a:ext cx="2519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sz="1200"/>
                <a:t>y</a:t>
              </a:r>
              <a:endParaRPr lang="en-US" sz="1200"/>
            </a:p>
          </p:txBody>
        </p:sp>
      </p:grpSp>
      <p:cxnSp>
        <p:nvCxnSpPr>
          <p:cNvPr id="79" name="Curved Connector 78"/>
          <p:cNvCxnSpPr/>
          <p:nvPr/>
        </p:nvCxnSpPr>
        <p:spPr>
          <a:xfrm rot="5400000">
            <a:off x="7860036" y="3266409"/>
            <a:ext cx="1634866" cy="71116"/>
          </a:xfrm>
          <a:prstGeom prst="curvedConnector4">
            <a:avLst>
              <a:gd name="adj1" fmla="val 42795"/>
              <a:gd name="adj2" fmla="val 1644730"/>
            </a:avLst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10509896" y="1691782"/>
            <a:ext cx="1501831" cy="782693"/>
            <a:chOff x="4265923" y="808892"/>
            <a:chExt cx="1501831" cy="782693"/>
          </a:xfrm>
        </p:grpSpPr>
        <p:sp>
          <p:nvSpPr>
            <p:cNvPr id="94" name="Rounded Rectangle 93"/>
            <p:cNvSpPr/>
            <p:nvPr/>
          </p:nvSpPr>
          <p:spPr>
            <a:xfrm>
              <a:off x="4349262" y="808892"/>
              <a:ext cx="1418492" cy="782693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265923" y="1028272"/>
              <a:ext cx="1417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/>
                <a:t>da Vinci base</a:t>
              </a:r>
              <a:endParaRPr lang="en-US"/>
            </a:p>
          </p:txBody>
        </p:sp>
      </p:grpSp>
      <p:cxnSp>
        <p:nvCxnSpPr>
          <p:cNvPr id="97" name="Curved Connector 96"/>
          <p:cNvCxnSpPr/>
          <p:nvPr/>
        </p:nvCxnSpPr>
        <p:spPr>
          <a:xfrm rot="10800000" flipV="1">
            <a:off x="8736965" y="1556385"/>
            <a:ext cx="1692275" cy="906145"/>
          </a:xfrm>
          <a:prstGeom prst="curvedConnector3">
            <a:avLst>
              <a:gd name="adj1" fmla="val 49981"/>
            </a:avLst>
          </a:prstGeom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10520492" y="1555915"/>
            <a:ext cx="432966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10520492" y="1068731"/>
            <a:ext cx="0" cy="487186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H="1">
            <a:off x="10235448" y="1555915"/>
            <a:ext cx="274649" cy="251155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0789728" y="1278916"/>
            <a:ext cx="2519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x</a:t>
            </a:r>
            <a:endParaRPr lang="en-US" sz="1200"/>
          </a:p>
        </p:txBody>
      </p:sp>
      <p:sp>
        <p:nvSpPr>
          <p:cNvPr id="114" name="TextBox 113"/>
          <p:cNvSpPr txBox="1"/>
          <p:nvPr/>
        </p:nvSpPr>
        <p:spPr>
          <a:xfrm>
            <a:off x="10481135" y="909975"/>
            <a:ext cx="2455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z</a:t>
            </a:r>
            <a:endParaRPr lang="en-US" sz="1200"/>
          </a:p>
        </p:txBody>
      </p:sp>
      <p:sp>
        <p:nvSpPr>
          <p:cNvPr id="115" name="TextBox 114"/>
          <p:cNvSpPr txBox="1"/>
          <p:nvPr/>
        </p:nvSpPr>
        <p:spPr>
          <a:xfrm>
            <a:off x="10065276" y="1622033"/>
            <a:ext cx="251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y</a:t>
            </a:r>
            <a:endParaRPr lang="en-US" sz="1200"/>
          </a:p>
        </p:txBody>
      </p:sp>
      <p:pic>
        <p:nvPicPr>
          <p:cNvPr id="122" name="Graphic 121" descr="Cosmetics with solid fill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3543412">
            <a:off x="8677291" y="3164284"/>
            <a:ext cx="635141" cy="914400"/>
          </a:xfrm>
          <a:prstGeom prst="rect">
            <a:avLst/>
          </a:prstGeom>
        </p:spPr>
      </p:pic>
      <p:cxnSp>
        <p:nvCxnSpPr>
          <p:cNvPr id="123" name="Curved Connector 122"/>
          <p:cNvCxnSpPr>
            <a:endCxn id="122" idx="2"/>
          </p:cNvCxnSpPr>
          <p:nvPr/>
        </p:nvCxnSpPr>
        <p:spPr>
          <a:xfrm rot="5400000">
            <a:off x="9017635" y="1866900"/>
            <a:ext cx="1739900" cy="1130935"/>
          </a:xfrm>
          <a:prstGeom prst="curvedConnector2">
            <a:avLst/>
          </a:prstGeom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44"/>
          <p:cNvSpPr/>
          <p:nvPr/>
        </p:nvSpPr>
        <p:spPr>
          <a:xfrm>
            <a:off x="6374427" y="2469662"/>
            <a:ext cx="2346551" cy="3204307"/>
          </a:xfrm>
          <a:custGeom>
            <a:avLst/>
            <a:gdLst>
              <a:gd name="connsiteX0" fmla="*/ 2346551 w 2346551"/>
              <a:gd name="connsiteY0" fmla="*/ 0 h 3204307"/>
              <a:gd name="connsiteX1" fmla="*/ 1936 w 2346551"/>
              <a:gd name="connsiteY1" fmla="*/ 1492738 h 3204307"/>
              <a:gd name="connsiteX2" fmla="*/ 1940151 w 2346551"/>
              <a:gd name="connsiteY2" fmla="*/ 3204307 h 3204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6551" h="3204307">
                <a:moveTo>
                  <a:pt x="2346551" y="0"/>
                </a:moveTo>
                <a:cubicBezTo>
                  <a:pt x="1208110" y="479343"/>
                  <a:pt x="69669" y="958687"/>
                  <a:pt x="1936" y="1492738"/>
                </a:cubicBezTo>
                <a:cubicBezTo>
                  <a:pt x="-65797" y="2026789"/>
                  <a:pt x="1664008" y="2886481"/>
                  <a:pt x="1940151" y="3204307"/>
                </a:cubicBezTo>
              </a:path>
            </a:pathLst>
          </a:custGeom>
          <a:noFill/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46" name="Freeform 145"/>
          <p:cNvSpPr/>
          <p:nvPr/>
        </p:nvSpPr>
        <p:spPr>
          <a:xfrm>
            <a:off x="8322393" y="4173415"/>
            <a:ext cx="596040" cy="1492739"/>
          </a:xfrm>
          <a:custGeom>
            <a:avLst/>
            <a:gdLst>
              <a:gd name="connsiteX0" fmla="*/ 0 w 596040"/>
              <a:gd name="connsiteY0" fmla="*/ 1492739 h 1492739"/>
              <a:gd name="connsiteX1" fmla="*/ 578339 w 596040"/>
              <a:gd name="connsiteY1" fmla="*/ 703385 h 1492739"/>
              <a:gd name="connsiteX2" fmla="*/ 390770 w 596040"/>
              <a:gd name="connsiteY2" fmla="*/ 0 h 1492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6040" h="1492739">
                <a:moveTo>
                  <a:pt x="0" y="1492739"/>
                </a:moveTo>
                <a:cubicBezTo>
                  <a:pt x="256605" y="1222457"/>
                  <a:pt x="513211" y="952175"/>
                  <a:pt x="578339" y="703385"/>
                </a:cubicBezTo>
                <a:cubicBezTo>
                  <a:pt x="643467" y="454595"/>
                  <a:pt x="517118" y="227297"/>
                  <a:pt x="390770" y="0"/>
                </a:cubicBezTo>
              </a:path>
            </a:pathLst>
          </a:custGeom>
          <a:noFill/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7" name="TextBox 146"/>
              <p:cNvSpPr txBox="1"/>
              <p:nvPr/>
            </p:nvSpPr>
            <p:spPr>
              <a:xfrm>
                <a:off x="5932395" y="3308486"/>
                <a:ext cx="691151" cy="3956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𝒓𝒆𝒈</m:t>
                          </m:r>
                        </m:sub>
                      </m:sSub>
                    </m:oMath>
                  </m:oMathPara>
                </a14:m>
                <a:endParaRPr lang="en-US" b="1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47" name="TextBox 1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2395" y="3308486"/>
                <a:ext cx="691151" cy="395621"/>
              </a:xfrm>
              <a:prstGeom prst="rect">
                <a:avLst/>
              </a:prstGeom>
              <a:blipFill rotWithShape="1">
                <a:blip r:embed="rId3"/>
                <a:stretch>
                  <a:fillRect l="-33" t="-34" r="72" b="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8" name="TextBox 147"/>
              <p:cNvSpPr txBox="1"/>
              <p:nvPr/>
            </p:nvSpPr>
            <p:spPr>
              <a:xfrm>
                <a:off x="9146051" y="1691892"/>
                <a:ext cx="5981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𝑭𝑳</m:t>
                          </m:r>
                        </m:sub>
                      </m:sSub>
                    </m:oMath>
                  </m:oMathPara>
                </a14:m>
                <a:endParaRPr lang="en-US" b="1"/>
              </a:p>
            </p:txBody>
          </p:sp>
        </mc:Choice>
        <mc:Fallback>
          <p:sp>
            <p:nvSpPr>
              <p:cNvPr id="148" name="TextBox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6051" y="1691892"/>
                <a:ext cx="598177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24" t="-68" r="26" b="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TextBox 148"/>
              <p:cNvSpPr txBox="1"/>
              <p:nvPr/>
            </p:nvSpPr>
            <p:spPr>
              <a:xfrm>
                <a:off x="10056593" y="2865743"/>
                <a:ext cx="631840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𝒕𝒊𝒑</m:t>
                          </m:r>
                        </m:sub>
                      </m:sSub>
                    </m:oMath>
                  </m:oMathPara>
                </a14:m>
                <a:endParaRPr lang="en-US" b="1"/>
              </a:p>
            </p:txBody>
          </p:sp>
        </mc:Choice>
        <mc:Fallback>
          <p:sp>
            <p:nvSpPr>
              <p:cNvPr id="149" name="TextBox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6593" y="2865743"/>
                <a:ext cx="631840" cy="394210"/>
              </a:xfrm>
              <a:prstGeom prst="rect">
                <a:avLst/>
              </a:prstGeom>
              <a:blipFill rotWithShape="1">
                <a:blip r:embed="rId5"/>
                <a:stretch>
                  <a:fillRect l="-16" t="-158" r="18" b="1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5" name="TextBox 164"/>
          <p:cNvSpPr txBox="1"/>
          <p:nvPr/>
        </p:nvSpPr>
        <p:spPr>
          <a:xfrm>
            <a:off x="8932850" y="4958463"/>
            <a:ext cx="11483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400" b="1"/>
              <a:t>US/PA image</a:t>
            </a:r>
            <a:endParaRPr lang="en-US" sz="1400" b="1"/>
          </a:p>
        </p:txBody>
      </p:sp>
      <p:sp>
        <p:nvSpPr>
          <p:cNvPr id="166" name="TextBox 165"/>
          <p:cNvSpPr txBox="1"/>
          <p:nvPr/>
        </p:nvSpPr>
        <p:spPr>
          <a:xfrm>
            <a:off x="7902287" y="3259904"/>
            <a:ext cx="8335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400" b="1"/>
              <a:t>FL image</a:t>
            </a:r>
            <a:endParaRPr lang="en-US" sz="1400" b="1"/>
          </a:p>
        </p:txBody>
      </p:sp>
      <p:sp>
        <p:nvSpPr>
          <p:cNvPr id="167" name="TextBox 166"/>
          <p:cNvSpPr txBox="1"/>
          <p:nvPr/>
        </p:nvSpPr>
        <p:spPr>
          <a:xfrm rot="3259159">
            <a:off x="7276358" y="4600015"/>
            <a:ext cx="6607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050" b="1"/>
              <a:t>scanline</a:t>
            </a:r>
            <a:endParaRPr lang="en-US" sz="1050" b="1"/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Introduction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1505" y="2003425"/>
            <a:ext cx="697865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indent="-34290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2000" b="1">
                <a:solidFill>
                  <a:schemeClr val="tx1"/>
                </a:solidFill>
                <a:uFillTx/>
                <a:sym typeface="+mn-ea"/>
              </a:rPr>
              <a:t>Photoacoustic virtual marker Registration</a:t>
            </a:r>
            <a:endParaRPr lang="en-US" altLang="zh-CN" sz="2000" b="1">
              <a:solidFill>
                <a:schemeClr val="tx1"/>
              </a:solidFill>
              <a:uFillTx/>
              <a:sym typeface="+mn-ea"/>
            </a:endParaRPr>
          </a:p>
          <a:p>
            <a:pPr marL="342900" indent="-3429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>
                <a:sym typeface="+mn-ea"/>
              </a:rPr>
              <a:t>Visible spot in endoscope camera</a:t>
            </a:r>
            <a:endParaRPr lang="en-US" altLang="zh-CN" sz="2000" b="1">
              <a:solidFill>
                <a:schemeClr val="tx1"/>
              </a:solidFill>
              <a:uFillTx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>
                <a:solidFill>
                  <a:schemeClr val="tx1"/>
                </a:solidFill>
                <a:uFillTx/>
                <a:sym typeface="+mn-ea"/>
              </a:rPr>
              <a:t>Obtain point pairs in FL/US images</a:t>
            </a:r>
            <a:endParaRPr lang="en-US" altLang="zh-CN" sz="2000">
              <a:solidFill>
                <a:schemeClr val="tx1"/>
              </a:solidFill>
              <a:uFillTx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>
                <a:solidFill>
                  <a:schemeClr val="tx1"/>
                </a:solidFill>
                <a:uFillTx/>
                <a:sym typeface="+mn-ea"/>
              </a:rPr>
              <a:t>H</a:t>
            </a:r>
            <a:r>
              <a:rPr lang="en-US" altLang="zh-CN" sz="2000">
                <a:solidFill>
                  <a:schemeClr val="tx1"/>
                </a:solidFill>
                <a:uFillTx/>
                <a:sym typeface="+mn-ea"/>
              </a:rPr>
              <a:t>igh laser power</a:t>
            </a:r>
            <a:endParaRPr lang="en-US" altLang="zh-CN" sz="2000">
              <a:solidFill>
                <a:schemeClr val="tx1"/>
              </a:solidFill>
              <a:uFillTx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>
                <a:solidFill>
                  <a:schemeClr val="tx1"/>
                </a:solidFill>
                <a:uFillTx/>
                <a:sym typeface="+mn-ea"/>
              </a:rPr>
              <a:t>Complex procedure </a:t>
            </a:r>
            <a:endParaRPr lang="en-US" altLang="zh-CN" sz="2000">
              <a:solidFill>
                <a:schemeClr val="tx1"/>
              </a:solidFill>
              <a:uFillTx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endParaRPr lang="en-US" altLang="zh-CN" sz="2000">
              <a:solidFill>
                <a:schemeClr val="tx1"/>
              </a:solidFill>
              <a:uFillTx/>
              <a:sym typeface="+mn-ea"/>
            </a:endParaRPr>
          </a:p>
          <a:p>
            <a:pPr marL="342900" indent="-342900"/>
            <a:endParaRPr lang="en-US" altLang="zh-CN" sz="2000">
              <a:solidFill>
                <a:schemeClr val="tx1"/>
              </a:solidFill>
              <a:uFillTx/>
              <a:sym typeface="+mn-ea"/>
            </a:endParaRPr>
          </a:p>
        </p:txBody>
      </p:sp>
      <p:sp>
        <p:nvSpPr>
          <p:cNvPr id="15" name="标题 14"/>
          <p:cNvSpPr>
            <a:spLocks noGrp="1"/>
          </p:cNvSpPr>
          <p:nvPr>
            <p:ph type="title"/>
          </p:nvPr>
        </p:nvSpPr>
        <p:spPr>
          <a:xfrm>
            <a:off x="611575" y="774135"/>
            <a:ext cx="10969200" cy="705600"/>
          </a:xfrm>
        </p:spPr>
        <p:txBody>
          <a:bodyPr/>
          <a:p>
            <a:r>
              <a:rPr lang="en-US" altLang="zh-CN" sz="2400" spc="0">
                <a:solidFill>
                  <a:schemeClr val="tx1"/>
                </a:solidFill>
                <a:uFillTx/>
              </a:rPr>
              <a:t>Motivation</a:t>
            </a:r>
            <a:endParaRPr lang="en-US" altLang="zh-CN" sz="2400" spc="0">
              <a:solidFill>
                <a:schemeClr val="tx1"/>
              </a:solidFill>
              <a:uFillTx/>
            </a:endParaRPr>
          </a:p>
        </p:txBody>
      </p:sp>
    </p:spTree>
    <p:custDataLst>
      <p:tags r:id="rId6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" name="Trapezoid 54"/>
          <p:cNvSpPr/>
          <p:nvPr/>
        </p:nvSpPr>
        <p:spPr>
          <a:xfrm>
            <a:off x="7944630" y="2508285"/>
            <a:ext cx="1508336" cy="1841430"/>
          </a:xfrm>
          <a:prstGeom prst="trapezoid">
            <a:avLst>
              <a:gd name="adj" fmla="val 39633"/>
            </a:avLst>
          </a:prstGeom>
          <a:solidFill>
            <a:schemeClr val="accent3">
              <a:lumMod val="40000"/>
              <a:lumOff val="6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7614035" y="4045108"/>
            <a:ext cx="2215661" cy="1494693"/>
          </a:xfrm>
          <a:custGeom>
            <a:avLst/>
            <a:gdLst>
              <a:gd name="connsiteX0" fmla="*/ 861646 w 2215661"/>
              <a:gd name="connsiteY0" fmla="*/ 0 h 1494693"/>
              <a:gd name="connsiteX1" fmla="*/ 861646 w 2215661"/>
              <a:gd name="connsiteY1" fmla="*/ 0 h 1494693"/>
              <a:gd name="connsiteX2" fmla="*/ 712177 w 2215661"/>
              <a:gd name="connsiteY2" fmla="*/ 26377 h 1494693"/>
              <a:gd name="connsiteX3" fmla="*/ 668215 w 2215661"/>
              <a:gd name="connsiteY3" fmla="*/ 35169 h 1494693"/>
              <a:gd name="connsiteX4" fmla="*/ 606669 w 2215661"/>
              <a:gd name="connsiteY4" fmla="*/ 43962 h 1494693"/>
              <a:gd name="connsiteX5" fmla="*/ 580292 w 2215661"/>
              <a:gd name="connsiteY5" fmla="*/ 52754 h 1494693"/>
              <a:gd name="connsiteX6" fmla="*/ 492369 w 2215661"/>
              <a:gd name="connsiteY6" fmla="*/ 79131 h 1494693"/>
              <a:gd name="connsiteX7" fmla="*/ 457200 w 2215661"/>
              <a:gd name="connsiteY7" fmla="*/ 96716 h 1494693"/>
              <a:gd name="connsiteX8" fmla="*/ 404446 w 2215661"/>
              <a:gd name="connsiteY8" fmla="*/ 114300 h 1494693"/>
              <a:gd name="connsiteX9" fmla="*/ 351692 w 2215661"/>
              <a:gd name="connsiteY9" fmla="*/ 149469 h 1494693"/>
              <a:gd name="connsiteX10" fmla="*/ 334107 w 2215661"/>
              <a:gd name="connsiteY10" fmla="*/ 175846 h 1494693"/>
              <a:gd name="connsiteX11" fmla="*/ 281354 w 2215661"/>
              <a:gd name="connsiteY11" fmla="*/ 219808 h 1494693"/>
              <a:gd name="connsiteX12" fmla="*/ 263769 w 2215661"/>
              <a:gd name="connsiteY12" fmla="*/ 246185 h 1494693"/>
              <a:gd name="connsiteX13" fmla="*/ 211015 w 2215661"/>
              <a:gd name="connsiteY13" fmla="*/ 272562 h 1494693"/>
              <a:gd name="connsiteX14" fmla="*/ 184638 w 2215661"/>
              <a:gd name="connsiteY14" fmla="*/ 290146 h 1494693"/>
              <a:gd name="connsiteX15" fmla="*/ 158261 w 2215661"/>
              <a:gd name="connsiteY15" fmla="*/ 298939 h 1494693"/>
              <a:gd name="connsiteX16" fmla="*/ 105507 w 2215661"/>
              <a:gd name="connsiteY16" fmla="*/ 334108 h 1494693"/>
              <a:gd name="connsiteX17" fmla="*/ 52754 w 2215661"/>
              <a:gd name="connsiteY17" fmla="*/ 378069 h 1494693"/>
              <a:gd name="connsiteX18" fmla="*/ 17584 w 2215661"/>
              <a:gd name="connsiteY18" fmla="*/ 430823 h 1494693"/>
              <a:gd name="connsiteX19" fmla="*/ 0 w 2215661"/>
              <a:gd name="connsiteY19" fmla="*/ 483577 h 1494693"/>
              <a:gd name="connsiteX20" fmla="*/ 8792 w 2215661"/>
              <a:gd name="connsiteY20" fmla="*/ 659423 h 1494693"/>
              <a:gd name="connsiteX21" fmla="*/ 17584 w 2215661"/>
              <a:gd name="connsiteY21" fmla="*/ 703385 h 1494693"/>
              <a:gd name="connsiteX22" fmla="*/ 35169 w 2215661"/>
              <a:gd name="connsiteY22" fmla="*/ 764931 h 1494693"/>
              <a:gd name="connsiteX23" fmla="*/ 43961 w 2215661"/>
              <a:gd name="connsiteY23" fmla="*/ 800100 h 1494693"/>
              <a:gd name="connsiteX24" fmla="*/ 61546 w 2215661"/>
              <a:gd name="connsiteY24" fmla="*/ 852854 h 1494693"/>
              <a:gd name="connsiteX25" fmla="*/ 79130 w 2215661"/>
              <a:gd name="connsiteY25" fmla="*/ 914400 h 1494693"/>
              <a:gd name="connsiteX26" fmla="*/ 114300 w 2215661"/>
              <a:gd name="connsiteY26" fmla="*/ 984739 h 1494693"/>
              <a:gd name="connsiteX27" fmla="*/ 158261 w 2215661"/>
              <a:gd name="connsiteY27" fmla="*/ 1099039 h 1494693"/>
              <a:gd name="connsiteX28" fmla="*/ 167054 w 2215661"/>
              <a:gd name="connsiteY28" fmla="*/ 1125416 h 1494693"/>
              <a:gd name="connsiteX29" fmla="*/ 202223 w 2215661"/>
              <a:gd name="connsiteY29" fmla="*/ 1178169 h 1494693"/>
              <a:gd name="connsiteX30" fmla="*/ 219807 w 2215661"/>
              <a:gd name="connsiteY30" fmla="*/ 1204546 h 1494693"/>
              <a:gd name="connsiteX31" fmla="*/ 246184 w 2215661"/>
              <a:gd name="connsiteY31" fmla="*/ 1257300 h 1494693"/>
              <a:gd name="connsiteX32" fmla="*/ 298938 w 2215661"/>
              <a:gd name="connsiteY32" fmla="*/ 1292469 h 1494693"/>
              <a:gd name="connsiteX33" fmla="*/ 351692 w 2215661"/>
              <a:gd name="connsiteY33" fmla="*/ 1336431 h 1494693"/>
              <a:gd name="connsiteX34" fmla="*/ 430823 w 2215661"/>
              <a:gd name="connsiteY34" fmla="*/ 1397977 h 1494693"/>
              <a:gd name="connsiteX35" fmla="*/ 483577 w 2215661"/>
              <a:gd name="connsiteY35" fmla="*/ 1433146 h 1494693"/>
              <a:gd name="connsiteX36" fmla="*/ 509954 w 2215661"/>
              <a:gd name="connsiteY36" fmla="*/ 1450731 h 1494693"/>
              <a:gd name="connsiteX37" fmla="*/ 536330 w 2215661"/>
              <a:gd name="connsiteY37" fmla="*/ 1459523 h 1494693"/>
              <a:gd name="connsiteX38" fmla="*/ 597877 w 2215661"/>
              <a:gd name="connsiteY38" fmla="*/ 1494693 h 1494693"/>
              <a:gd name="connsiteX39" fmla="*/ 738554 w 2215661"/>
              <a:gd name="connsiteY39" fmla="*/ 1477108 h 1494693"/>
              <a:gd name="connsiteX40" fmla="*/ 773723 w 2215661"/>
              <a:gd name="connsiteY40" fmla="*/ 1459523 h 1494693"/>
              <a:gd name="connsiteX41" fmla="*/ 826477 w 2215661"/>
              <a:gd name="connsiteY41" fmla="*/ 1450731 h 1494693"/>
              <a:gd name="connsiteX42" fmla="*/ 861646 w 2215661"/>
              <a:gd name="connsiteY42" fmla="*/ 1441939 h 1494693"/>
              <a:gd name="connsiteX43" fmla="*/ 905607 w 2215661"/>
              <a:gd name="connsiteY43" fmla="*/ 1433146 h 1494693"/>
              <a:gd name="connsiteX44" fmla="*/ 931984 w 2215661"/>
              <a:gd name="connsiteY44" fmla="*/ 1424354 h 1494693"/>
              <a:gd name="connsiteX45" fmla="*/ 967154 w 2215661"/>
              <a:gd name="connsiteY45" fmla="*/ 1415562 h 1494693"/>
              <a:gd name="connsiteX46" fmla="*/ 1151792 w 2215661"/>
              <a:gd name="connsiteY46" fmla="*/ 1424354 h 1494693"/>
              <a:gd name="connsiteX47" fmla="*/ 1266092 w 2215661"/>
              <a:gd name="connsiteY47" fmla="*/ 1441939 h 1494693"/>
              <a:gd name="connsiteX48" fmla="*/ 1371600 w 2215661"/>
              <a:gd name="connsiteY48" fmla="*/ 1459523 h 1494693"/>
              <a:gd name="connsiteX49" fmla="*/ 1661746 w 2215661"/>
              <a:gd name="connsiteY49" fmla="*/ 1450731 h 1494693"/>
              <a:gd name="connsiteX50" fmla="*/ 1688123 w 2215661"/>
              <a:gd name="connsiteY50" fmla="*/ 1441939 h 1494693"/>
              <a:gd name="connsiteX51" fmla="*/ 1758461 w 2215661"/>
              <a:gd name="connsiteY51" fmla="*/ 1433146 h 1494693"/>
              <a:gd name="connsiteX52" fmla="*/ 1811215 w 2215661"/>
              <a:gd name="connsiteY52" fmla="*/ 1406769 h 1494693"/>
              <a:gd name="connsiteX53" fmla="*/ 1837592 w 2215661"/>
              <a:gd name="connsiteY53" fmla="*/ 1397977 h 1494693"/>
              <a:gd name="connsiteX54" fmla="*/ 1863969 w 2215661"/>
              <a:gd name="connsiteY54" fmla="*/ 1371600 h 1494693"/>
              <a:gd name="connsiteX55" fmla="*/ 1899138 w 2215661"/>
              <a:gd name="connsiteY55" fmla="*/ 1318846 h 1494693"/>
              <a:gd name="connsiteX56" fmla="*/ 1916723 w 2215661"/>
              <a:gd name="connsiteY56" fmla="*/ 1292469 h 1494693"/>
              <a:gd name="connsiteX57" fmla="*/ 1951892 w 2215661"/>
              <a:gd name="connsiteY57" fmla="*/ 1239716 h 1494693"/>
              <a:gd name="connsiteX58" fmla="*/ 1978269 w 2215661"/>
              <a:gd name="connsiteY58" fmla="*/ 1213339 h 1494693"/>
              <a:gd name="connsiteX59" fmla="*/ 1995854 w 2215661"/>
              <a:gd name="connsiteY59" fmla="*/ 1160585 h 1494693"/>
              <a:gd name="connsiteX60" fmla="*/ 2013438 w 2215661"/>
              <a:gd name="connsiteY60" fmla="*/ 1107831 h 1494693"/>
              <a:gd name="connsiteX61" fmla="*/ 2066192 w 2215661"/>
              <a:gd name="connsiteY61" fmla="*/ 1019908 h 1494693"/>
              <a:gd name="connsiteX62" fmla="*/ 2083777 w 2215661"/>
              <a:gd name="connsiteY62" fmla="*/ 967154 h 1494693"/>
              <a:gd name="connsiteX63" fmla="*/ 2101361 w 2215661"/>
              <a:gd name="connsiteY63" fmla="*/ 940777 h 1494693"/>
              <a:gd name="connsiteX64" fmla="*/ 2110154 w 2215661"/>
              <a:gd name="connsiteY64" fmla="*/ 914400 h 1494693"/>
              <a:gd name="connsiteX65" fmla="*/ 2127738 w 2215661"/>
              <a:gd name="connsiteY65" fmla="*/ 879231 h 1494693"/>
              <a:gd name="connsiteX66" fmla="*/ 2162907 w 2215661"/>
              <a:gd name="connsiteY66" fmla="*/ 800100 h 1494693"/>
              <a:gd name="connsiteX67" fmla="*/ 2189284 w 2215661"/>
              <a:gd name="connsiteY67" fmla="*/ 738554 h 1494693"/>
              <a:gd name="connsiteX68" fmla="*/ 2206869 w 2215661"/>
              <a:gd name="connsiteY68" fmla="*/ 677008 h 1494693"/>
              <a:gd name="connsiteX69" fmla="*/ 2215661 w 2215661"/>
              <a:gd name="connsiteY69" fmla="*/ 650631 h 1494693"/>
              <a:gd name="connsiteX70" fmla="*/ 2198077 w 2215661"/>
              <a:gd name="connsiteY70" fmla="*/ 553916 h 1494693"/>
              <a:gd name="connsiteX71" fmla="*/ 2189284 w 2215661"/>
              <a:gd name="connsiteY71" fmla="*/ 527539 h 1494693"/>
              <a:gd name="connsiteX72" fmla="*/ 2162907 w 2215661"/>
              <a:gd name="connsiteY72" fmla="*/ 492369 h 1494693"/>
              <a:gd name="connsiteX73" fmla="*/ 2127738 w 2215661"/>
              <a:gd name="connsiteY73" fmla="*/ 439616 h 1494693"/>
              <a:gd name="connsiteX74" fmla="*/ 2083777 w 2215661"/>
              <a:gd name="connsiteY74" fmla="*/ 404446 h 1494693"/>
              <a:gd name="connsiteX75" fmla="*/ 2057400 w 2215661"/>
              <a:gd name="connsiteY75" fmla="*/ 386862 h 1494693"/>
              <a:gd name="connsiteX76" fmla="*/ 1978269 w 2215661"/>
              <a:gd name="connsiteY76" fmla="*/ 316523 h 1494693"/>
              <a:gd name="connsiteX77" fmla="*/ 1951892 w 2215661"/>
              <a:gd name="connsiteY77" fmla="*/ 307731 h 1494693"/>
              <a:gd name="connsiteX78" fmla="*/ 1916723 w 2215661"/>
              <a:gd name="connsiteY78" fmla="*/ 281354 h 1494693"/>
              <a:gd name="connsiteX79" fmla="*/ 1890346 w 2215661"/>
              <a:gd name="connsiteY79" fmla="*/ 272562 h 1494693"/>
              <a:gd name="connsiteX80" fmla="*/ 1863969 w 2215661"/>
              <a:gd name="connsiteY80" fmla="*/ 254977 h 1494693"/>
              <a:gd name="connsiteX81" fmla="*/ 1828800 w 2215661"/>
              <a:gd name="connsiteY81" fmla="*/ 237393 h 1494693"/>
              <a:gd name="connsiteX82" fmla="*/ 1784838 w 2215661"/>
              <a:gd name="connsiteY82" fmla="*/ 211016 h 1494693"/>
              <a:gd name="connsiteX83" fmla="*/ 1732084 w 2215661"/>
              <a:gd name="connsiteY83" fmla="*/ 193431 h 1494693"/>
              <a:gd name="connsiteX84" fmla="*/ 1679330 w 2215661"/>
              <a:gd name="connsiteY84" fmla="*/ 158262 h 1494693"/>
              <a:gd name="connsiteX85" fmla="*/ 1617784 w 2215661"/>
              <a:gd name="connsiteY85" fmla="*/ 140677 h 1494693"/>
              <a:gd name="connsiteX86" fmla="*/ 1591407 w 2215661"/>
              <a:gd name="connsiteY86" fmla="*/ 123093 h 1494693"/>
              <a:gd name="connsiteX87" fmla="*/ 1565030 w 2215661"/>
              <a:gd name="connsiteY87" fmla="*/ 114300 h 1494693"/>
              <a:gd name="connsiteX88" fmla="*/ 1512277 w 2215661"/>
              <a:gd name="connsiteY88" fmla="*/ 79131 h 1494693"/>
              <a:gd name="connsiteX89" fmla="*/ 1450730 w 2215661"/>
              <a:gd name="connsiteY89" fmla="*/ 52754 h 1494693"/>
              <a:gd name="connsiteX90" fmla="*/ 1397977 w 2215661"/>
              <a:gd name="connsiteY90" fmla="*/ 35169 h 1494693"/>
              <a:gd name="connsiteX91" fmla="*/ 914400 w 2215661"/>
              <a:gd name="connsiteY91" fmla="*/ 26377 h 1494693"/>
              <a:gd name="connsiteX92" fmla="*/ 808892 w 2215661"/>
              <a:gd name="connsiteY92" fmla="*/ 17585 h 1494693"/>
              <a:gd name="connsiteX93" fmla="*/ 773723 w 2215661"/>
              <a:gd name="connsiteY93" fmla="*/ 8793 h 1494693"/>
              <a:gd name="connsiteX94" fmla="*/ 861646 w 2215661"/>
              <a:gd name="connsiteY94" fmla="*/ 0 h 149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2215661" h="1494693">
                <a:moveTo>
                  <a:pt x="861646" y="0"/>
                </a:moveTo>
                <a:lnTo>
                  <a:pt x="861646" y="0"/>
                </a:lnTo>
                <a:cubicBezTo>
                  <a:pt x="811823" y="8792"/>
                  <a:pt x="761787" y="16455"/>
                  <a:pt x="712177" y="26377"/>
                </a:cubicBezTo>
                <a:cubicBezTo>
                  <a:pt x="697523" y="29308"/>
                  <a:pt x="682956" y="32712"/>
                  <a:pt x="668215" y="35169"/>
                </a:cubicBezTo>
                <a:cubicBezTo>
                  <a:pt x="647773" y="38576"/>
                  <a:pt x="627184" y="41031"/>
                  <a:pt x="606669" y="43962"/>
                </a:cubicBezTo>
                <a:cubicBezTo>
                  <a:pt x="597877" y="46893"/>
                  <a:pt x="589203" y="50208"/>
                  <a:pt x="580292" y="52754"/>
                </a:cubicBezTo>
                <a:cubicBezTo>
                  <a:pt x="550842" y="61168"/>
                  <a:pt x="520229" y="65201"/>
                  <a:pt x="492369" y="79131"/>
                </a:cubicBezTo>
                <a:cubicBezTo>
                  <a:pt x="480646" y="84993"/>
                  <a:pt x="469369" y="91848"/>
                  <a:pt x="457200" y="96716"/>
                </a:cubicBezTo>
                <a:cubicBezTo>
                  <a:pt x="439990" y="103600"/>
                  <a:pt x="404446" y="114300"/>
                  <a:pt x="404446" y="114300"/>
                </a:cubicBezTo>
                <a:cubicBezTo>
                  <a:pt x="386861" y="126023"/>
                  <a:pt x="363415" y="131884"/>
                  <a:pt x="351692" y="149469"/>
                </a:cubicBezTo>
                <a:cubicBezTo>
                  <a:pt x="345830" y="158261"/>
                  <a:pt x="341579" y="168374"/>
                  <a:pt x="334107" y="175846"/>
                </a:cubicBezTo>
                <a:cubicBezTo>
                  <a:pt x="264948" y="245005"/>
                  <a:pt x="353368" y="133389"/>
                  <a:pt x="281354" y="219808"/>
                </a:cubicBezTo>
                <a:cubicBezTo>
                  <a:pt x="274589" y="227926"/>
                  <a:pt x="271241" y="238713"/>
                  <a:pt x="263769" y="246185"/>
                </a:cubicBezTo>
                <a:cubicBezTo>
                  <a:pt x="238574" y="271379"/>
                  <a:pt x="239616" y="258261"/>
                  <a:pt x="211015" y="272562"/>
                </a:cubicBezTo>
                <a:cubicBezTo>
                  <a:pt x="201564" y="277288"/>
                  <a:pt x="194089" y="285420"/>
                  <a:pt x="184638" y="290146"/>
                </a:cubicBezTo>
                <a:cubicBezTo>
                  <a:pt x="176348" y="294291"/>
                  <a:pt x="166363" y="294438"/>
                  <a:pt x="158261" y="298939"/>
                </a:cubicBezTo>
                <a:cubicBezTo>
                  <a:pt x="139787" y="309203"/>
                  <a:pt x="120451" y="319164"/>
                  <a:pt x="105507" y="334108"/>
                </a:cubicBezTo>
                <a:cubicBezTo>
                  <a:pt x="71658" y="367957"/>
                  <a:pt x="89476" y="353588"/>
                  <a:pt x="52754" y="378069"/>
                </a:cubicBezTo>
                <a:cubicBezTo>
                  <a:pt x="41031" y="395654"/>
                  <a:pt x="24267" y="410773"/>
                  <a:pt x="17584" y="430823"/>
                </a:cubicBezTo>
                <a:lnTo>
                  <a:pt x="0" y="483577"/>
                </a:lnTo>
                <a:cubicBezTo>
                  <a:pt x="2931" y="542192"/>
                  <a:pt x="4112" y="600921"/>
                  <a:pt x="8792" y="659423"/>
                </a:cubicBezTo>
                <a:cubicBezTo>
                  <a:pt x="9984" y="674320"/>
                  <a:pt x="14342" y="688797"/>
                  <a:pt x="17584" y="703385"/>
                </a:cubicBezTo>
                <a:cubicBezTo>
                  <a:pt x="31325" y="765218"/>
                  <a:pt x="20485" y="713536"/>
                  <a:pt x="35169" y="764931"/>
                </a:cubicBezTo>
                <a:cubicBezTo>
                  <a:pt x="38489" y="776550"/>
                  <a:pt x="40489" y="788526"/>
                  <a:pt x="43961" y="800100"/>
                </a:cubicBezTo>
                <a:cubicBezTo>
                  <a:pt x="49287" y="817854"/>
                  <a:pt x="56220" y="835100"/>
                  <a:pt x="61546" y="852854"/>
                </a:cubicBezTo>
                <a:cubicBezTo>
                  <a:pt x="67471" y="872603"/>
                  <a:pt x="70440" y="895282"/>
                  <a:pt x="79130" y="914400"/>
                </a:cubicBezTo>
                <a:cubicBezTo>
                  <a:pt x="89977" y="938264"/>
                  <a:pt x="106010" y="959870"/>
                  <a:pt x="114300" y="984739"/>
                </a:cubicBezTo>
                <a:cubicBezTo>
                  <a:pt x="176654" y="1171799"/>
                  <a:pt x="113237" y="993982"/>
                  <a:pt x="158261" y="1099039"/>
                </a:cubicBezTo>
                <a:cubicBezTo>
                  <a:pt x="161912" y="1107558"/>
                  <a:pt x="162553" y="1117314"/>
                  <a:pt x="167054" y="1125416"/>
                </a:cubicBezTo>
                <a:cubicBezTo>
                  <a:pt x="177318" y="1143890"/>
                  <a:pt x="190500" y="1160585"/>
                  <a:pt x="202223" y="1178169"/>
                </a:cubicBezTo>
                <a:cubicBezTo>
                  <a:pt x="208084" y="1186961"/>
                  <a:pt x="216465" y="1194521"/>
                  <a:pt x="219807" y="1204546"/>
                </a:cubicBezTo>
                <a:cubicBezTo>
                  <a:pt x="226078" y="1223359"/>
                  <a:pt x="230144" y="1243265"/>
                  <a:pt x="246184" y="1257300"/>
                </a:cubicBezTo>
                <a:cubicBezTo>
                  <a:pt x="262089" y="1271217"/>
                  <a:pt x="283994" y="1277525"/>
                  <a:pt x="298938" y="1292469"/>
                </a:cubicBezTo>
                <a:cubicBezTo>
                  <a:pt x="375998" y="1369529"/>
                  <a:pt x="278246" y="1275226"/>
                  <a:pt x="351692" y="1336431"/>
                </a:cubicBezTo>
                <a:cubicBezTo>
                  <a:pt x="434332" y="1405299"/>
                  <a:pt x="297494" y="1309091"/>
                  <a:pt x="430823" y="1397977"/>
                </a:cubicBezTo>
                <a:lnTo>
                  <a:pt x="483577" y="1433146"/>
                </a:lnTo>
                <a:cubicBezTo>
                  <a:pt x="492369" y="1439008"/>
                  <a:pt x="499929" y="1447389"/>
                  <a:pt x="509954" y="1450731"/>
                </a:cubicBezTo>
                <a:cubicBezTo>
                  <a:pt x="518746" y="1453662"/>
                  <a:pt x="527812" y="1455872"/>
                  <a:pt x="536330" y="1459523"/>
                </a:cubicBezTo>
                <a:cubicBezTo>
                  <a:pt x="567566" y="1472910"/>
                  <a:pt x="571386" y="1477032"/>
                  <a:pt x="597877" y="1494693"/>
                </a:cubicBezTo>
                <a:cubicBezTo>
                  <a:pt x="613424" y="1493138"/>
                  <a:pt x="711290" y="1485287"/>
                  <a:pt x="738554" y="1477108"/>
                </a:cubicBezTo>
                <a:cubicBezTo>
                  <a:pt x="751108" y="1473342"/>
                  <a:pt x="761169" y="1463289"/>
                  <a:pt x="773723" y="1459523"/>
                </a:cubicBezTo>
                <a:cubicBezTo>
                  <a:pt x="790798" y="1454400"/>
                  <a:pt x="808996" y="1454227"/>
                  <a:pt x="826477" y="1450731"/>
                </a:cubicBezTo>
                <a:cubicBezTo>
                  <a:pt x="838326" y="1448361"/>
                  <a:pt x="849850" y="1444560"/>
                  <a:pt x="861646" y="1441939"/>
                </a:cubicBezTo>
                <a:cubicBezTo>
                  <a:pt x="876234" y="1438697"/>
                  <a:pt x="891109" y="1436771"/>
                  <a:pt x="905607" y="1433146"/>
                </a:cubicBezTo>
                <a:cubicBezTo>
                  <a:pt x="914598" y="1430898"/>
                  <a:pt x="923073" y="1426900"/>
                  <a:pt x="931984" y="1424354"/>
                </a:cubicBezTo>
                <a:cubicBezTo>
                  <a:pt x="943603" y="1421034"/>
                  <a:pt x="955431" y="1418493"/>
                  <a:pt x="967154" y="1415562"/>
                </a:cubicBezTo>
                <a:cubicBezTo>
                  <a:pt x="1028700" y="1418493"/>
                  <a:pt x="1090333" y="1419964"/>
                  <a:pt x="1151792" y="1424354"/>
                </a:cubicBezTo>
                <a:cubicBezTo>
                  <a:pt x="1175603" y="1426055"/>
                  <a:pt x="1240539" y="1438008"/>
                  <a:pt x="1266092" y="1441939"/>
                </a:cubicBezTo>
                <a:cubicBezTo>
                  <a:pt x="1360626" y="1456483"/>
                  <a:pt x="1294197" y="1444043"/>
                  <a:pt x="1371600" y="1459523"/>
                </a:cubicBezTo>
                <a:cubicBezTo>
                  <a:pt x="1468315" y="1456592"/>
                  <a:pt x="1565135" y="1456098"/>
                  <a:pt x="1661746" y="1450731"/>
                </a:cubicBezTo>
                <a:cubicBezTo>
                  <a:pt x="1671000" y="1450217"/>
                  <a:pt x="1679005" y="1443597"/>
                  <a:pt x="1688123" y="1441939"/>
                </a:cubicBezTo>
                <a:cubicBezTo>
                  <a:pt x="1711370" y="1437712"/>
                  <a:pt x="1735015" y="1436077"/>
                  <a:pt x="1758461" y="1433146"/>
                </a:cubicBezTo>
                <a:cubicBezTo>
                  <a:pt x="1824760" y="1411047"/>
                  <a:pt x="1743038" y="1440857"/>
                  <a:pt x="1811215" y="1406769"/>
                </a:cubicBezTo>
                <a:cubicBezTo>
                  <a:pt x="1819504" y="1402624"/>
                  <a:pt x="1828800" y="1400908"/>
                  <a:pt x="1837592" y="1397977"/>
                </a:cubicBezTo>
                <a:cubicBezTo>
                  <a:pt x="1846384" y="1389185"/>
                  <a:pt x="1856335" y="1381415"/>
                  <a:pt x="1863969" y="1371600"/>
                </a:cubicBezTo>
                <a:cubicBezTo>
                  <a:pt x="1876944" y="1354918"/>
                  <a:pt x="1887415" y="1336431"/>
                  <a:pt x="1899138" y="1318846"/>
                </a:cubicBezTo>
                <a:lnTo>
                  <a:pt x="1916723" y="1292469"/>
                </a:lnTo>
                <a:cubicBezTo>
                  <a:pt x="1916725" y="1292467"/>
                  <a:pt x="1951891" y="1239717"/>
                  <a:pt x="1951892" y="1239716"/>
                </a:cubicBezTo>
                <a:lnTo>
                  <a:pt x="1978269" y="1213339"/>
                </a:lnTo>
                <a:lnTo>
                  <a:pt x="1995854" y="1160585"/>
                </a:lnTo>
                <a:cubicBezTo>
                  <a:pt x="2001715" y="1143000"/>
                  <a:pt x="2003156" y="1123254"/>
                  <a:pt x="2013438" y="1107831"/>
                </a:cubicBezTo>
                <a:cubicBezTo>
                  <a:pt x="2034078" y="1076871"/>
                  <a:pt x="2052675" y="1053701"/>
                  <a:pt x="2066192" y="1019908"/>
                </a:cubicBezTo>
                <a:cubicBezTo>
                  <a:pt x="2073076" y="1002698"/>
                  <a:pt x="2073495" y="982577"/>
                  <a:pt x="2083777" y="967154"/>
                </a:cubicBezTo>
                <a:cubicBezTo>
                  <a:pt x="2089638" y="958362"/>
                  <a:pt x="2096635" y="950228"/>
                  <a:pt x="2101361" y="940777"/>
                </a:cubicBezTo>
                <a:cubicBezTo>
                  <a:pt x="2105506" y="932487"/>
                  <a:pt x="2106503" y="922919"/>
                  <a:pt x="2110154" y="914400"/>
                </a:cubicBezTo>
                <a:cubicBezTo>
                  <a:pt x="2115317" y="902353"/>
                  <a:pt x="2122870" y="891400"/>
                  <a:pt x="2127738" y="879231"/>
                </a:cubicBezTo>
                <a:cubicBezTo>
                  <a:pt x="2159127" y="800758"/>
                  <a:pt x="2129077" y="850847"/>
                  <a:pt x="2162907" y="800100"/>
                </a:cubicBezTo>
                <a:cubicBezTo>
                  <a:pt x="2181207" y="726907"/>
                  <a:pt x="2158925" y="799272"/>
                  <a:pt x="2189284" y="738554"/>
                </a:cubicBezTo>
                <a:cubicBezTo>
                  <a:pt x="2196314" y="724495"/>
                  <a:pt x="2203111" y="690162"/>
                  <a:pt x="2206869" y="677008"/>
                </a:cubicBezTo>
                <a:cubicBezTo>
                  <a:pt x="2209415" y="668097"/>
                  <a:pt x="2212730" y="659423"/>
                  <a:pt x="2215661" y="650631"/>
                </a:cubicBezTo>
                <a:cubicBezTo>
                  <a:pt x="2208547" y="600829"/>
                  <a:pt x="2209920" y="595367"/>
                  <a:pt x="2198077" y="553916"/>
                </a:cubicBezTo>
                <a:cubicBezTo>
                  <a:pt x="2195531" y="545005"/>
                  <a:pt x="2193882" y="535586"/>
                  <a:pt x="2189284" y="527539"/>
                </a:cubicBezTo>
                <a:cubicBezTo>
                  <a:pt x="2182014" y="514816"/>
                  <a:pt x="2171311" y="504374"/>
                  <a:pt x="2162907" y="492369"/>
                </a:cubicBezTo>
                <a:cubicBezTo>
                  <a:pt x="2150788" y="475056"/>
                  <a:pt x="2144241" y="452818"/>
                  <a:pt x="2127738" y="439616"/>
                </a:cubicBezTo>
                <a:cubicBezTo>
                  <a:pt x="2113084" y="427893"/>
                  <a:pt x="2098790" y="415706"/>
                  <a:pt x="2083777" y="404446"/>
                </a:cubicBezTo>
                <a:cubicBezTo>
                  <a:pt x="2075323" y="398106"/>
                  <a:pt x="2065518" y="393627"/>
                  <a:pt x="2057400" y="386862"/>
                </a:cubicBezTo>
                <a:cubicBezTo>
                  <a:pt x="2006117" y="344127"/>
                  <a:pt x="2056628" y="368762"/>
                  <a:pt x="1978269" y="316523"/>
                </a:cubicBezTo>
                <a:cubicBezTo>
                  <a:pt x="1970558" y="311382"/>
                  <a:pt x="1960684" y="310662"/>
                  <a:pt x="1951892" y="307731"/>
                </a:cubicBezTo>
                <a:cubicBezTo>
                  <a:pt x="1940169" y="298939"/>
                  <a:pt x="1929446" y="288624"/>
                  <a:pt x="1916723" y="281354"/>
                </a:cubicBezTo>
                <a:cubicBezTo>
                  <a:pt x="1908676" y="276756"/>
                  <a:pt x="1898635" y="276707"/>
                  <a:pt x="1890346" y="272562"/>
                </a:cubicBezTo>
                <a:cubicBezTo>
                  <a:pt x="1880894" y="267836"/>
                  <a:pt x="1873144" y="260220"/>
                  <a:pt x="1863969" y="254977"/>
                </a:cubicBezTo>
                <a:cubicBezTo>
                  <a:pt x="1852589" y="248474"/>
                  <a:pt x="1840257" y="243758"/>
                  <a:pt x="1828800" y="237393"/>
                </a:cubicBezTo>
                <a:cubicBezTo>
                  <a:pt x="1813861" y="229094"/>
                  <a:pt x="1800396" y="218088"/>
                  <a:pt x="1784838" y="211016"/>
                </a:cubicBezTo>
                <a:cubicBezTo>
                  <a:pt x="1767964" y="203346"/>
                  <a:pt x="1732084" y="193431"/>
                  <a:pt x="1732084" y="193431"/>
                </a:cubicBezTo>
                <a:cubicBezTo>
                  <a:pt x="1714499" y="181708"/>
                  <a:pt x="1699833" y="163388"/>
                  <a:pt x="1679330" y="158262"/>
                </a:cubicBezTo>
                <a:cubicBezTo>
                  <a:pt x="1668066" y="155446"/>
                  <a:pt x="1630394" y="146982"/>
                  <a:pt x="1617784" y="140677"/>
                </a:cubicBezTo>
                <a:cubicBezTo>
                  <a:pt x="1608333" y="135951"/>
                  <a:pt x="1600858" y="127819"/>
                  <a:pt x="1591407" y="123093"/>
                </a:cubicBezTo>
                <a:cubicBezTo>
                  <a:pt x="1583117" y="118948"/>
                  <a:pt x="1573132" y="118801"/>
                  <a:pt x="1565030" y="114300"/>
                </a:cubicBezTo>
                <a:cubicBezTo>
                  <a:pt x="1546556" y="104036"/>
                  <a:pt x="1532326" y="85814"/>
                  <a:pt x="1512277" y="79131"/>
                </a:cubicBezTo>
                <a:cubicBezTo>
                  <a:pt x="1427390" y="50836"/>
                  <a:pt x="1559351" y="96204"/>
                  <a:pt x="1450730" y="52754"/>
                </a:cubicBezTo>
                <a:cubicBezTo>
                  <a:pt x="1433520" y="45870"/>
                  <a:pt x="1416510" y="35506"/>
                  <a:pt x="1397977" y="35169"/>
                </a:cubicBezTo>
                <a:lnTo>
                  <a:pt x="914400" y="26377"/>
                </a:lnTo>
                <a:cubicBezTo>
                  <a:pt x="879231" y="23446"/>
                  <a:pt x="843911" y="21962"/>
                  <a:pt x="808892" y="17585"/>
                </a:cubicBezTo>
                <a:cubicBezTo>
                  <a:pt x="796902" y="16086"/>
                  <a:pt x="762915" y="14197"/>
                  <a:pt x="773723" y="8793"/>
                </a:cubicBezTo>
                <a:cubicBezTo>
                  <a:pt x="789451" y="929"/>
                  <a:pt x="846992" y="1465"/>
                  <a:pt x="861646" y="0"/>
                </a:cubicBezTo>
                <a:close/>
              </a:path>
            </a:pathLst>
          </a:cu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Oval 4"/>
          <p:cNvSpPr/>
          <p:nvPr/>
        </p:nvSpPr>
        <p:spPr>
          <a:xfrm>
            <a:off x="8346726" y="5348882"/>
            <a:ext cx="674915" cy="67491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Arc 5"/>
          <p:cNvSpPr/>
          <p:nvPr/>
        </p:nvSpPr>
        <p:spPr>
          <a:xfrm rot="8306771">
            <a:off x="8297741" y="5345931"/>
            <a:ext cx="772886" cy="772886"/>
          </a:xfrm>
          <a:prstGeom prst="arc">
            <a:avLst>
              <a:gd name="adj1" fmla="val 14867519"/>
              <a:gd name="adj2" fmla="val 0"/>
            </a:avLst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682789" y="5686339"/>
            <a:ext cx="1144395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8684183" y="3786226"/>
            <a:ext cx="0" cy="189568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323635" y="5716569"/>
            <a:ext cx="901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Elevation, y</a:t>
            </a:r>
            <a:endParaRPr lang="en-US" sz="1200"/>
          </a:p>
        </p:txBody>
      </p:sp>
      <p:sp>
        <p:nvSpPr>
          <p:cNvPr id="11" name="TextBox 10"/>
          <p:cNvSpPr txBox="1"/>
          <p:nvPr/>
        </p:nvSpPr>
        <p:spPr>
          <a:xfrm>
            <a:off x="8101182" y="3685037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Axial, z</a:t>
            </a:r>
            <a:endParaRPr lang="en-US" sz="1200"/>
          </a:p>
        </p:txBody>
      </p:sp>
      <p:cxnSp>
        <p:nvCxnSpPr>
          <p:cNvPr id="13" name="Straight Arrow Connector 12"/>
          <p:cNvCxnSpPr>
            <a:stCxn id="6" idx="7"/>
          </p:cNvCxnSpPr>
          <p:nvPr/>
        </p:nvCxnSpPr>
        <p:spPr>
          <a:xfrm flipV="1">
            <a:off x="8922167" y="4473190"/>
            <a:ext cx="751982" cy="974531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</p:cNvCxnSpPr>
          <p:nvPr/>
        </p:nvCxnSpPr>
        <p:spPr>
          <a:xfrm flipH="1" flipV="1">
            <a:off x="8682789" y="4135729"/>
            <a:ext cx="1395" cy="1213153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8739210" y="4135729"/>
            <a:ext cx="219509" cy="1213154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8798977" y="4217635"/>
            <a:ext cx="429337" cy="1140056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8862035" y="4321078"/>
            <a:ext cx="575741" cy="1066843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7673862" y="4482198"/>
            <a:ext cx="751982" cy="974531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8389927" y="4135729"/>
            <a:ext cx="219509" cy="1213154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8120332" y="4222139"/>
            <a:ext cx="429337" cy="1140056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7910870" y="4330086"/>
            <a:ext cx="575741" cy="1066843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500344" y="5723708"/>
            <a:ext cx="5212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 b="1"/>
              <a:t>TRUS</a:t>
            </a:r>
            <a:endParaRPr lang="en-US" sz="1200" b="1"/>
          </a:p>
        </p:txBody>
      </p:sp>
      <p:sp>
        <p:nvSpPr>
          <p:cNvPr id="45" name="Oval 44"/>
          <p:cNvSpPr/>
          <p:nvPr/>
        </p:nvSpPr>
        <p:spPr>
          <a:xfrm>
            <a:off x="9453441" y="4208303"/>
            <a:ext cx="128264" cy="1282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9651555" y="4073161"/>
            <a:ext cx="8226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Laser spot</a:t>
            </a:r>
            <a:endParaRPr lang="en-US" sz="1200"/>
          </a:p>
        </p:txBody>
      </p:sp>
      <p:sp>
        <p:nvSpPr>
          <p:cNvPr id="47" name="Rectangle 46"/>
          <p:cNvSpPr/>
          <p:nvPr/>
        </p:nvSpPr>
        <p:spPr>
          <a:xfrm>
            <a:off x="8604348" y="5347519"/>
            <a:ext cx="167054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8488304" y="1755020"/>
            <a:ext cx="429306" cy="730248"/>
            <a:chOff x="4427072" y="1684201"/>
            <a:chExt cx="429306" cy="730248"/>
          </a:xfrm>
        </p:grpSpPr>
        <p:grpSp>
          <p:nvGrpSpPr>
            <p:cNvPr id="49" name="Group 48"/>
            <p:cNvGrpSpPr/>
            <p:nvPr/>
          </p:nvGrpSpPr>
          <p:grpSpPr>
            <a:xfrm>
              <a:off x="4427072" y="1684201"/>
              <a:ext cx="429306" cy="730248"/>
              <a:chOff x="4427072" y="1628585"/>
              <a:chExt cx="429306" cy="730248"/>
            </a:xfrm>
          </p:grpSpPr>
          <p:sp>
            <p:nvSpPr>
              <p:cNvPr id="51" name="Rounded Rectangle 83"/>
              <p:cNvSpPr/>
              <p:nvPr/>
            </p:nvSpPr>
            <p:spPr>
              <a:xfrm>
                <a:off x="4427072" y="1628585"/>
                <a:ext cx="429306" cy="726505"/>
              </a:xfrm>
              <a:prstGeom prst="round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 rot="2832470" flipH="1">
                <a:off x="4561672" y="2200349"/>
                <a:ext cx="151788" cy="16517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TextBox 49"/>
            <p:cNvSpPr txBox="1"/>
            <p:nvPr/>
          </p:nvSpPr>
          <p:spPr>
            <a:xfrm>
              <a:off x="4454663" y="1856366"/>
              <a:ext cx="3658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sz="1600" b="1"/>
                <a:t>FL</a:t>
              </a:r>
              <a:endParaRPr lang="en-US" sz="1600" b="1"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 flipH="1">
            <a:off x="7969920" y="5681907"/>
            <a:ext cx="712869" cy="65189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 rot="19019227">
            <a:off x="7838624" y="6190800"/>
            <a:ext cx="7475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Lateral, x</a:t>
            </a:r>
            <a:endParaRPr lang="en-US" sz="1200"/>
          </a:p>
        </p:txBody>
      </p:sp>
      <p:grpSp>
        <p:nvGrpSpPr>
          <p:cNvPr id="108" name="Group 107"/>
          <p:cNvGrpSpPr/>
          <p:nvPr/>
        </p:nvGrpSpPr>
        <p:grpSpPr>
          <a:xfrm>
            <a:off x="8744414" y="1818460"/>
            <a:ext cx="907054" cy="1099754"/>
            <a:chOff x="2552006" y="1655025"/>
            <a:chExt cx="907054" cy="1099754"/>
          </a:xfrm>
        </p:grpSpPr>
        <p:cxnSp>
          <p:nvCxnSpPr>
            <p:cNvPr id="59" name="Straight Arrow Connector 58"/>
            <p:cNvCxnSpPr/>
            <p:nvPr/>
          </p:nvCxnSpPr>
          <p:spPr>
            <a:xfrm>
              <a:off x="2900349" y="2310939"/>
              <a:ext cx="43296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2900349" y="1823755"/>
              <a:ext cx="0" cy="487186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H="1">
              <a:off x="2615305" y="2310939"/>
              <a:ext cx="274649" cy="251155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3207068" y="2321067"/>
              <a:ext cx="2519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sz="1200"/>
                <a:t>x</a:t>
              </a:r>
              <a:endParaRPr lang="en-US" sz="120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864840" y="1655025"/>
              <a:ext cx="2455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sz="1200"/>
                <a:t>z</a:t>
              </a:r>
              <a:endParaRPr lang="en-US" sz="120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552006" y="2477780"/>
              <a:ext cx="2519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sz="1200"/>
                <a:t>y</a:t>
              </a:r>
              <a:endParaRPr lang="en-US" sz="120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10101591" y="1628282"/>
            <a:ext cx="1501831" cy="782693"/>
            <a:chOff x="4265923" y="808892"/>
            <a:chExt cx="1501831" cy="782693"/>
          </a:xfrm>
        </p:grpSpPr>
        <p:sp>
          <p:nvSpPr>
            <p:cNvPr id="94" name="Rounded Rectangle 93"/>
            <p:cNvSpPr/>
            <p:nvPr/>
          </p:nvSpPr>
          <p:spPr>
            <a:xfrm>
              <a:off x="4349262" y="808892"/>
              <a:ext cx="1418492" cy="782693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265923" y="1028272"/>
              <a:ext cx="1417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/>
                <a:t>da Vinci base</a:t>
              </a:r>
              <a:endParaRPr lang="en-US"/>
            </a:p>
          </p:txBody>
        </p:sp>
      </p:grpSp>
      <p:cxnSp>
        <p:nvCxnSpPr>
          <p:cNvPr id="97" name="Curved Connector 96"/>
          <p:cNvCxnSpPr/>
          <p:nvPr/>
        </p:nvCxnSpPr>
        <p:spPr>
          <a:xfrm rot="10800000" flipV="1">
            <a:off x="9136380" y="1621155"/>
            <a:ext cx="965200" cy="841375"/>
          </a:xfrm>
          <a:prstGeom prst="curvedConnector3">
            <a:avLst>
              <a:gd name="adj1" fmla="val 49934"/>
            </a:avLst>
          </a:prstGeom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10184577" y="1555915"/>
            <a:ext cx="432966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10184577" y="1068731"/>
            <a:ext cx="0" cy="487186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H="1">
            <a:off x="9899533" y="1555915"/>
            <a:ext cx="274649" cy="251155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0453813" y="1278916"/>
            <a:ext cx="2519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x</a:t>
            </a:r>
            <a:endParaRPr lang="en-US" sz="1200"/>
          </a:p>
        </p:txBody>
      </p:sp>
      <p:sp>
        <p:nvSpPr>
          <p:cNvPr id="114" name="TextBox 113"/>
          <p:cNvSpPr txBox="1"/>
          <p:nvPr/>
        </p:nvSpPr>
        <p:spPr>
          <a:xfrm>
            <a:off x="10145220" y="909975"/>
            <a:ext cx="2455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200"/>
              <a:t>z</a:t>
            </a:r>
            <a:endParaRPr lang="en-US" sz="1200"/>
          </a:p>
        </p:txBody>
      </p:sp>
      <p:sp>
        <p:nvSpPr>
          <p:cNvPr id="115" name="TextBox 114"/>
          <p:cNvSpPr txBox="1"/>
          <p:nvPr/>
        </p:nvSpPr>
        <p:spPr>
          <a:xfrm>
            <a:off x="9729361" y="1622033"/>
            <a:ext cx="251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y</a:t>
            </a:r>
            <a:endParaRPr lang="en-US" sz="1200"/>
          </a:p>
        </p:txBody>
      </p:sp>
      <p:sp>
        <p:nvSpPr>
          <p:cNvPr id="54" name="Can 8"/>
          <p:cNvSpPr/>
          <p:nvPr/>
        </p:nvSpPr>
        <p:spPr>
          <a:xfrm rot="8674886" flipH="1">
            <a:off x="9318625" y="3851910"/>
            <a:ext cx="108585" cy="481965"/>
          </a:xfrm>
          <a:prstGeom prst="can">
            <a:avLst/>
          </a:prstGeom>
          <a:solidFill>
            <a:srgbClr val="FF0000">
              <a:alpha val="50000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3" name="Can 8"/>
          <p:cNvSpPr/>
          <p:nvPr/>
        </p:nvSpPr>
        <p:spPr>
          <a:xfrm rot="8840813" flipH="1">
            <a:off x="9058275" y="3514090"/>
            <a:ext cx="183515" cy="432435"/>
          </a:xfrm>
          <a:prstGeom prst="can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cxnSp>
        <p:nvCxnSpPr>
          <p:cNvPr id="123" name="Curved Connector 122"/>
          <p:cNvCxnSpPr>
            <a:endCxn id="53" idx="3"/>
          </p:cNvCxnSpPr>
          <p:nvPr/>
        </p:nvCxnSpPr>
        <p:spPr>
          <a:xfrm rot="5400000">
            <a:off x="8568690" y="3025775"/>
            <a:ext cx="986790" cy="57785"/>
          </a:xfrm>
          <a:prstGeom prst="curvedConnector3">
            <a:avLst>
              <a:gd name="adj1" fmla="val 47523"/>
            </a:avLst>
          </a:prstGeom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44"/>
          <p:cNvSpPr/>
          <p:nvPr/>
        </p:nvSpPr>
        <p:spPr>
          <a:xfrm>
            <a:off x="6754157" y="2469662"/>
            <a:ext cx="2346551" cy="3204307"/>
          </a:xfrm>
          <a:custGeom>
            <a:avLst/>
            <a:gdLst>
              <a:gd name="connsiteX0" fmla="*/ 2346551 w 2346551"/>
              <a:gd name="connsiteY0" fmla="*/ 0 h 3204307"/>
              <a:gd name="connsiteX1" fmla="*/ 1936 w 2346551"/>
              <a:gd name="connsiteY1" fmla="*/ 1492738 h 3204307"/>
              <a:gd name="connsiteX2" fmla="*/ 1940151 w 2346551"/>
              <a:gd name="connsiteY2" fmla="*/ 3204307 h 3204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6551" h="3204307">
                <a:moveTo>
                  <a:pt x="2346551" y="0"/>
                </a:moveTo>
                <a:cubicBezTo>
                  <a:pt x="1208110" y="479343"/>
                  <a:pt x="69669" y="958687"/>
                  <a:pt x="1936" y="1492738"/>
                </a:cubicBezTo>
                <a:cubicBezTo>
                  <a:pt x="-65797" y="2026789"/>
                  <a:pt x="1664008" y="2886481"/>
                  <a:pt x="1940151" y="3204307"/>
                </a:cubicBezTo>
              </a:path>
            </a:pathLst>
          </a:custGeom>
          <a:noFill/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7" name="TextBox 146"/>
              <p:cNvSpPr txBox="1"/>
              <p:nvPr/>
            </p:nvSpPr>
            <p:spPr>
              <a:xfrm>
                <a:off x="6312125" y="3308486"/>
                <a:ext cx="691151" cy="3956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𝒓𝒆𝒈</m:t>
                          </m:r>
                        </m:sub>
                      </m:sSub>
                    </m:oMath>
                  </m:oMathPara>
                </a14:m>
                <a:endParaRPr lang="en-US" b="1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47" name="TextBox 1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2125" y="3308486"/>
                <a:ext cx="691151" cy="395621"/>
              </a:xfrm>
              <a:prstGeom prst="rect">
                <a:avLst/>
              </a:prstGeom>
              <a:blipFill rotWithShape="1">
                <a:blip r:embed="rId1"/>
                <a:stretch>
                  <a:fillRect l="-33" t="-34" r="72" b="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8" name="TextBox 147"/>
              <p:cNvSpPr txBox="1"/>
              <p:nvPr/>
            </p:nvSpPr>
            <p:spPr>
              <a:xfrm>
                <a:off x="9189231" y="1478532"/>
                <a:ext cx="5981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𝑭𝑳</m:t>
                          </m:r>
                        </m:sub>
                      </m:sSub>
                    </m:oMath>
                  </m:oMathPara>
                </a14:m>
                <a:endParaRPr lang="en-US" b="1"/>
              </a:p>
            </p:txBody>
          </p:sp>
        </mc:Choice>
        <mc:Fallback>
          <p:sp>
            <p:nvSpPr>
              <p:cNvPr id="148" name="TextBox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9231" y="1478532"/>
                <a:ext cx="598177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24" t="-68" r="26" b="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5" name="TextBox 164"/>
          <p:cNvSpPr txBox="1"/>
          <p:nvPr/>
        </p:nvSpPr>
        <p:spPr>
          <a:xfrm>
            <a:off x="9312580" y="4958463"/>
            <a:ext cx="11483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400" b="1"/>
              <a:t>US/PA image</a:t>
            </a:r>
            <a:endParaRPr lang="en-US" sz="1400" b="1"/>
          </a:p>
        </p:txBody>
      </p:sp>
      <p:sp>
        <p:nvSpPr>
          <p:cNvPr id="167" name="TextBox 166"/>
          <p:cNvSpPr txBox="1"/>
          <p:nvPr/>
        </p:nvSpPr>
        <p:spPr>
          <a:xfrm rot="3259159">
            <a:off x="7656088" y="4600015"/>
            <a:ext cx="6607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050" b="1"/>
              <a:t>scanline</a:t>
            </a:r>
            <a:endParaRPr lang="en-US" sz="1050" b="1"/>
          </a:p>
        </p:txBody>
      </p:sp>
      <p:cxnSp>
        <p:nvCxnSpPr>
          <p:cNvPr id="16" name="Curved Connector 122"/>
          <p:cNvCxnSpPr/>
          <p:nvPr/>
        </p:nvCxnSpPr>
        <p:spPr>
          <a:xfrm rot="16200000">
            <a:off x="8458835" y="4602480"/>
            <a:ext cx="1327785" cy="782320"/>
          </a:xfrm>
          <a:prstGeom prst="curvedConnector3">
            <a:avLst>
              <a:gd name="adj1" fmla="val 50000"/>
            </a:avLst>
          </a:prstGeom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903605" y="2362835"/>
            <a:ext cx="514667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Wingdings" panose="05000000000000000000" charset="0"/>
              <a:buChar char="Ø"/>
            </a:pPr>
            <a:r>
              <a:rPr lang="en-US" altLang="zh-CN" sz="2000" b="1">
                <a:sym typeface="+mn-ea"/>
              </a:rPr>
              <a:t>Novel Registration Algorithm</a:t>
            </a:r>
            <a:endParaRPr lang="en-US" altLang="zh-CN" sz="2000" b="1"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endParaRPr lang="en-US" altLang="zh-CN" sz="2000" b="1"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>
                <a:uFillTx/>
                <a:sym typeface="+mn-ea"/>
              </a:rPr>
              <a:t>Invisible spot in camera view</a:t>
            </a:r>
            <a:endParaRPr lang="en-US" altLang="zh-CN" sz="2000" b="1">
              <a:sym typeface="+mn-ea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altLang="zh-CN" sz="2000">
                <a:uFillTx/>
                <a:sym typeface="+mn-ea"/>
              </a:rPr>
              <a:t>Less laser power </a:t>
            </a:r>
            <a:endParaRPr lang="en-US" altLang="zh-CN" sz="2000">
              <a:solidFill>
                <a:schemeClr val="tx1"/>
              </a:solidFill>
              <a:uFillTx/>
              <a:sym typeface="+mn-ea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altLang="zh-CN" sz="2000">
                <a:uFillTx/>
                <a:sym typeface="+mn-ea"/>
              </a:rPr>
              <a:t>Simple process</a:t>
            </a:r>
            <a:endParaRPr lang="en-US" altLang="zh-CN" sz="2000">
              <a:uFillTx/>
              <a:sym typeface="+mn-ea"/>
            </a:endParaRPr>
          </a:p>
          <a:p>
            <a:pPr lvl="0" indent="0">
              <a:buFont typeface="Arial" panose="020B0604020202020204" pitchFamily="34" charset="0"/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Introduction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8258522" y="3129094"/>
            <a:ext cx="8335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400" b="1"/>
              <a:t>FL image</a:t>
            </a:r>
            <a:endParaRPr lang="en-US" sz="1400" b="1"/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611575" y="774135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400" spc="0">
                <a:solidFill>
                  <a:schemeClr val="tx1"/>
                </a:solidFill>
                <a:uFillTx/>
              </a:rPr>
              <a:t>S</a:t>
            </a:r>
            <a:r>
              <a:rPr lang="en-US" altLang="zh-CN" sz="2400" spc="0">
                <a:solidFill>
                  <a:schemeClr val="tx1"/>
                </a:solidFill>
                <a:uFillTx/>
              </a:rPr>
              <a:t>ystem Overview &amp; Motivation</a:t>
            </a:r>
            <a:endParaRPr lang="en-US" altLang="zh-CN" sz="2400" spc="0">
              <a:solidFill>
                <a:schemeClr val="tx1"/>
              </a:solidFill>
              <a:uFillTx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784930"/>
            <a:ext cx="10969200" cy="705600"/>
          </a:xfrm>
        </p:spPr>
        <p:txBody>
          <a:bodyPr/>
          <a:p>
            <a:r>
              <a:rPr lang="en-US" altLang="zh-CN" sz="2400" spc="0">
                <a:solidFill>
                  <a:schemeClr val="tx1"/>
                </a:solidFill>
                <a:uFillTx/>
              </a:rPr>
              <a:t>Goal</a:t>
            </a:r>
            <a:endParaRPr lang="en-US" altLang="zh-CN" sz="2400" spc="0">
              <a:solidFill>
                <a:schemeClr val="tx1"/>
              </a:solidFill>
              <a:uFillTx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 sz="2000" b="1" spc="0">
                <a:solidFill>
                  <a:schemeClr val="tx1"/>
                </a:solidFill>
                <a:uFillTx/>
                <a:sym typeface="+mn-ea"/>
              </a:rPr>
              <a:t>High-level Clinical Goal:</a:t>
            </a:r>
            <a:endParaRPr lang="en-US" altLang="zh-CN" sz="2000" b="1" spc="0">
              <a:solidFill>
                <a:schemeClr val="tx1"/>
              </a:solidFill>
              <a:uFillTx/>
              <a:sym typeface="+mn-ea"/>
            </a:endParaRPr>
          </a:p>
          <a:p>
            <a:pPr marL="0" indent="0">
              <a:buNone/>
            </a:pPr>
            <a:r>
              <a:rPr lang="en-US" altLang="zh-CN" sz="2000" spc="0">
                <a:solidFill>
                  <a:schemeClr val="tx1"/>
                </a:solidFill>
                <a:uFillTx/>
                <a:sym typeface="+mn-ea"/>
              </a:rPr>
              <a:t>Minimize the intraoperative trauma and post-operative complication in the nerve sparing radical prostatectomy.</a:t>
            </a:r>
            <a:endParaRPr lang="en-US" altLang="zh-CN" sz="2000" b="1" spc="0">
              <a:solidFill>
                <a:schemeClr val="tx1"/>
              </a:solidFill>
              <a:uFillTx/>
              <a:sym typeface="+mn-ea"/>
            </a:endParaRPr>
          </a:p>
          <a:p>
            <a:r>
              <a:rPr lang="en-US" altLang="zh-CN" sz="2000" b="1" spc="0">
                <a:solidFill>
                  <a:schemeClr val="tx1"/>
                </a:solidFill>
                <a:uFillTx/>
                <a:sym typeface="+mn-ea"/>
              </a:rPr>
              <a:t>Engineering Goals:</a:t>
            </a:r>
            <a:endParaRPr lang="en-US" altLang="zh-CN" sz="2000" b="1" spc="0">
              <a:solidFill>
                <a:schemeClr val="tx1"/>
              </a:solidFill>
              <a:uFillTx/>
              <a:sym typeface="+mn-ea"/>
            </a:endParaRPr>
          </a:p>
          <a:p>
            <a:pPr marL="0" indent="0">
              <a:buNone/>
            </a:pPr>
            <a:r>
              <a:rPr lang="en-US" altLang="zh-CN" sz="2000" spc="0">
                <a:solidFill>
                  <a:schemeClr val="tx1"/>
                </a:solidFill>
                <a:uFillTx/>
                <a:sym typeface="+mn-ea"/>
              </a:rPr>
              <a:t>1. Integration of the intraoperative guidance system with a GUI interface</a:t>
            </a:r>
            <a:endParaRPr lang="en-US" altLang="zh-CN" sz="2000" spc="0">
              <a:solidFill>
                <a:schemeClr val="tx1"/>
              </a:solidFill>
              <a:uFillTx/>
              <a:sym typeface="+mn-ea"/>
            </a:endParaRPr>
          </a:p>
          <a:p>
            <a:pPr marL="0" indent="0">
              <a:buNone/>
            </a:pPr>
            <a:r>
              <a:rPr lang="en-US" altLang="zh-CN" sz="2000" spc="0">
                <a:solidFill>
                  <a:schemeClr val="tx1"/>
                </a:solidFill>
                <a:uFillTx/>
              </a:rPr>
              <a:t>2. Registration of US transducer and camera without visible spots in camera</a:t>
            </a:r>
            <a:endParaRPr lang="en-US" altLang="zh-CN" sz="2000" spc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z="2000" spc="0">
                <a:solidFill>
                  <a:schemeClr val="tx1"/>
                </a:solidFill>
                <a:uFillTx/>
              </a:rPr>
              <a:t>3. Photoacoustic visual-servoing module improving the tool track </a:t>
            </a:r>
            <a:endParaRPr lang="en-US" altLang="zh-CN" sz="2000" spc="0">
              <a:solidFill>
                <a:schemeClr val="tx1"/>
              </a:solidFill>
              <a:uFillTx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Introduction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PLACING_PICTURE_USER_VIEWPORT" val="{&quot;height&quot;:5076,&quot;width&quot;:11844}"/>
</p:tagLst>
</file>

<file path=ppt/tags/tag67.xml><?xml version="1.0" encoding="utf-8"?>
<p:tagLst xmlns:p="http://schemas.openxmlformats.org/presentationml/2006/main">
  <p:tag name="KSO_WM_UNIT_PLACING_PICTURE_USER_VIEWPORT" val="{&quot;height&quot;:5076,&quot;width&quot;:11844}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2103</Words>
  <Application>WPS 演示</Application>
  <PresentationFormat>宽屏</PresentationFormat>
  <Paragraphs>162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微软雅黑</vt:lpstr>
      <vt:lpstr>Times New Roman</vt:lpstr>
      <vt:lpstr>Cambria Math</vt:lpstr>
      <vt:lpstr>Calibri</vt:lpstr>
      <vt:lpstr>Arial Unicode MS</vt:lpstr>
      <vt:lpstr>Office 主题​​</vt:lpstr>
      <vt:lpstr>Photoacoustic Image Based Intra-Operative Surgical Guidance System in a da Vinci Surgical Robot Platform</vt:lpstr>
      <vt:lpstr>PowerPoint 演示文稿</vt:lpstr>
      <vt:lpstr>PowerPoint 演示文稿</vt:lpstr>
      <vt:lpstr>System Overview </vt:lpstr>
      <vt:lpstr>Motivation</vt:lpstr>
      <vt:lpstr>Motivation</vt:lpstr>
      <vt:lpstr>PowerPoint 演示文稿</vt:lpstr>
      <vt:lpstr>Goal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WPS_140338665</cp:lastModifiedBy>
  <cp:revision>185</cp:revision>
  <dcterms:created xsi:type="dcterms:W3CDTF">2019-06-19T02:08:00Z</dcterms:created>
  <dcterms:modified xsi:type="dcterms:W3CDTF">2022-02-22T20:55:28Z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2052-11.1.0.11365</vt:lpwstr>
  </property>
  <property fmtid="{D5CDD505-2E9C-101B-9397-08002B2CF9AE}" pid="3" name="ICV">
    <vt:lpwstr>2042A67DB5854DA889EB975443FFF678</vt:lpwstr>
  </property>
</Properties>
</file>