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9" r:id="rId3"/>
    <p:sldId id="274" r:id="rId4"/>
    <p:sldId id="266" r:id="rId5"/>
    <p:sldId id="268" r:id="rId6"/>
    <p:sldId id="260" r:id="rId7"/>
    <p:sldId id="270" r:id="rId8"/>
    <p:sldId id="261" r:id="rId9"/>
    <p:sldId id="262" r:id="rId10"/>
    <p:sldId id="263" r:id="rId11"/>
    <p:sldId id="271" r:id="rId12"/>
    <p:sldId id="264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638" autoAdjust="0"/>
  </p:normalViewPr>
  <p:slideViewPr>
    <p:cSldViewPr snapToGrid="0">
      <p:cViewPr varScale="1">
        <p:scale>
          <a:sx n="63" d="100"/>
          <a:sy n="63" d="100"/>
        </p:scale>
        <p:origin x="10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32F61-E285-41E0-B27F-CF2AA1AD879D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5FCDD-5BF8-4CCF-9250-7B076746A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2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 dirty="0"/>
              <a:t>Vendor-dependent /ultrasound-agnostic</a:t>
            </a:r>
          </a:p>
          <a:p>
            <a:r>
              <a:rPr lang="en-US" altLang="zh-CN" dirty="0"/>
              <a:t>Vendor independent PA imaging system enabled with asynchronous laser source</a:t>
            </a:r>
            <a:endParaRPr lang="zh-CN" altLang="en-US" dirty="0"/>
          </a:p>
        </p:txBody>
      </p:sp>
      <p:sp>
        <p:nvSpPr>
          <p:cNvPr id="4100" name="日期占位符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3937F8AA-D562-4D25-96BA-18F13EB8AA5C}" type="datetime1">
              <a:rPr lang="zh-CN" altLang="en-US" smtClean="0">
                <a:solidFill>
                  <a:srgbClr val="000000"/>
                </a:solidFill>
              </a:rPr>
              <a:pPr/>
              <a:t>2017/3/28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101" name="灯片编号占位符 4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03B06167-BC92-4811-B150-71818999173A}" type="slidenum">
              <a:rPr lang="zh-CN" altLang="en-US" smtClean="0">
                <a:solidFill>
                  <a:srgbClr val="000000"/>
                </a:solidFill>
              </a:rPr>
              <a:pPr/>
              <a:t>1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115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 dirty="0"/>
              <a:t>Add two images to explain why PA is expensive (TOF) and why we want to use US probes</a:t>
            </a:r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8379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 dirty="0"/>
              <a:t>Stress what is </a:t>
            </a:r>
            <a:r>
              <a:rPr lang="en-US" altLang="zh-CN" dirty="0" err="1"/>
              <a:t>Tpulse</a:t>
            </a:r>
            <a:r>
              <a:rPr lang="en-US" altLang="zh-CN" dirty="0"/>
              <a:t> and </a:t>
            </a:r>
            <a:r>
              <a:rPr lang="en-US" altLang="zh-CN" dirty="0" err="1"/>
              <a:t>Tframe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PRF</a:t>
            </a:r>
          </a:p>
          <a:p>
            <a:r>
              <a:rPr lang="en-US" altLang="zh-CN" dirty="0"/>
              <a:t>Phase of </a:t>
            </a:r>
            <a:r>
              <a:rPr lang="en-US" altLang="zh-CN" dirty="0" err="1"/>
              <a:t>freq</a:t>
            </a:r>
            <a:endParaRPr lang="en-US" altLang="zh-CN" dirty="0"/>
          </a:p>
          <a:p>
            <a:r>
              <a:rPr lang="en-US" altLang="zh-CN" dirty="0"/>
              <a:t>Frequency of laser excitation</a:t>
            </a:r>
          </a:p>
          <a:p>
            <a:r>
              <a:rPr lang="en-US" altLang="zh-CN" dirty="0"/>
              <a:t>Variable 3. delay between frames. Reason1: electronics 2. delay 3 mode of US</a:t>
            </a:r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493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5636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Max: validation (pulse </a:t>
            </a:r>
            <a:r>
              <a:rPr lang="en-US" dirty="0" err="1"/>
              <a:t>freq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5FCDD-5BF8-4CCF-9250-7B076746A7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28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get ground truth, then simulate, then add noise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5FCDD-5BF8-4CCF-9250-7B076746A76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6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4579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4580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0B80C37C-FBAA-4867-AF6A-69C0AC735399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303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E3012-AB46-4893-926B-560891707432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EDFD-DCBD-45F9-BB8B-BC4DBCB3F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03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E3012-AB46-4893-926B-560891707432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EDFD-DCBD-45F9-BB8B-BC4DBCB3F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20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E3012-AB46-4893-926B-560891707432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EDFD-DCBD-45F9-BB8B-BC4DBCB3F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681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E3012-AB46-4893-926B-560891707432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EDFD-DCBD-45F9-BB8B-BC4DBCB3F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69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E3012-AB46-4893-926B-560891707432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EDFD-DCBD-45F9-BB8B-BC4DBCB3F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69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E3012-AB46-4893-926B-560891707432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EDFD-DCBD-45F9-BB8B-BC4DBCB3F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445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E3012-AB46-4893-926B-560891707432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EDFD-DCBD-45F9-BB8B-BC4DBCB3F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5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E3012-AB46-4893-926B-560891707432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EDFD-DCBD-45F9-BB8B-BC4DBCB3F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25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E3012-AB46-4893-926B-560891707432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EDFD-DCBD-45F9-BB8B-BC4DBCB3F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44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E3012-AB46-4893-926B-560891707432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EDFD-DCBD-45F9-BB8B-BC4DBCB3F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122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E3012-AB46-4893-926B-560891707432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EDFD-DCBD-45F9-BB8B-BC4DBCB3F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50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E3012-AB46-4893-926B-560891707432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9EDFD-DCBD-45F9-BB8B-BC4DBCB3F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694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0638" y="0"/>
            <a:ext cx="12192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 dirty="0">
              <a:solidFill>
                <a:srgbClr val="31CDA8"/>
              </a:solidFill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1104899"/>
            <a:ext cx="12192000" cy="1770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171450" y="1368425"/>
            <a:ext cx="118491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zh-CN" sz="36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+mj-ea"/>
              </a:rPr>
              <a:t>Vendor independent PA Imaging System Enabled with Asynchronous Laser source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3480" y="3980621"/>
            <a:ext cx="6526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Group 2: Yixuan Wu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Mentors: </a:t>
            </a:r>
            <a:r>
              <a:rPr lang="en-US" sz="2400" b="1" dirty="0" err="1">
                <a:solidFill>
                  <a:schemeClr val="bg1"/>
                </a:solidFill>
              </a:rPr>
              <a:t>Haichong</a:t>
            </a:r>
            <a:r>
              <a:rPr lang="en-US" sz="2400" b="1" dirty="0">
                <a:solidFill>
                  <a:schemeClr val="bg1"/>
                </a:solidFill>
              </a:rPr>
              <a:t> “Kai” Zhang, Emad </a:t>
            </a:r>
            <a:r>
              <a:rPr lang="en-US" sz="2400" b="1" dirty="0" err="1">
                <a:solidFill>
                  <a:schemeClr val="bg1"/>
                </a:solidFill>
              </a:rPr>
              <a:t>Boctor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332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80207" y="395069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619250" y="426134"/>
            <a:ext cx="10336213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Timeline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264021"/>
              </p:ext>
            </p:extLst>
          </p:nvPr>
        </p:nvGraphicFramePr>
        <p:xfrm>
          <a:off x="411163" y="1120114"/>
          <a:ext cx="5629420" cy="5719546"/>
        </p:xfrm>
        <a:graphic>
          <a:graphicData uri="http://schemas.openxmlformats.org/drawingml/2006/table">
            <a:tbl>
              <a:tblPr firstRow="1" firstCol="1" bandRow="1"/>
              <a:tblGrid>
                <a:gridCol w="3369391">
                  <a:extLst>
                    <a:ext uri="{9D8B030D-6E8A-4147-A177-3AD203B41FA5}">
                      <a16:colId xmlns:a16="http://schemas.microsoft.com/office/drawing/2014/main" val="229339473"/>
                    </a:ext>
                  </a:extLst>
                </a:gridCol>
                <a:gridCol w="1141057">
                  <a:extLst>
                    <a:ext uri="{9D8B030D-6E8A-4147-A177-3AD203B41FA5}">
                      <a16:colId xmlns:a16="http://schemas.microsoft.com/office/drawing/2014/main" val="2583206187"/>
                    </a:ext>
                  </a:extLst>
                </a:gridCol>
                <a:gridCol w="1118972">
                  <a:extLst>
                    <a:ext uri="{9D8B030D-6E8A-4147-A177-3AD203B41FA5}">
                      <a16:colId xmlns:a16="http://schemas.microsoft.com/office/drawing/2014/main" val="1391599277"/>
                    </a:ext>
                  </a:extLst>
                </a:gridCol>
              </a:tblGrid>
              <a:tr h="371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Milestone Name</a:t>
                      </a:r>
                    </a:p>
                  </a:txBody>
                  <a:tcPr marL="57680" marR="576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Date</a:t>
                      </a:r>
                    </a:p>
                  </a:txBody>
                  <a:tcPr marL="57680" marR="576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Status</a:t>
                      </a:r>
                    </a:p>
                  </a:txBody>
                  <a:tcPr marL="57680" marR="576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320502"/>
                  </a:ext>
                </a:extLst>
              </a:tr>
              <a:tr h="74345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Acquire PA real time re-beamforming algorithm + US Imaging SDK.</a:t>
                      </a:r>
                    </a:p>
                  </a:txBody>
                  <a:tcPr marL="57680" marR="576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Before 2/1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Done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4667089"/>
                  </a:ext>
                </a:extLst>
              </a:tr>
              <a:tr h="74345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Reading on PA imaging and document methods and algorithms.</a:t>
                      </a:r>
                    </a:p>
                  </a:txBody>
                  <a:tcPr marL="57680" marR="576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Before 2/1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Done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920270"/>
                  </a:ext>
                </a:extLst>
              </a:tr>
              <a:tr h="36845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k-wave installation and manual reading</a:t>
                      </a:r>
                    </a:p>
                  </a:txBody>
                  <a:tcPr marL="57680" marR="576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2/1 </a:t>
                      </a: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2/15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 progress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661626"/>
                  </a:ext>
                </a:extLst>
              </a:tr>
              <a:tr h="33033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Simulate and get ground truth data.</a:t>
                      </a:r>
                    </a:p>
                  </a:txBody>
                  <a:tcPr marL="57680" marR="576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2/10 – 2/24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 progress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13899"/>
                  </a:ext>
                </a:extLst>
              </a:tr>
              <a:tr h="148691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Develop brute-force searching algorithm to synchronize frames and laser pulses. Simulate PA imaging with k-wave tool box in Matlab.</a:t>
                      </a:r>
                    </a:p>
                  </a:txBody>
                  <a:tcPr marL="57680" marR="576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2/10 </a:t>
                      </a: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3/5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 progress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470116"/>
                  </a:ext>
                </a:extLst>
              </a:tr>
              <a:tr h="42937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Validate the algorithm and improve it.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3/6 </a:t>
                      </a:r>
                      <a:r>
                        <a:rPr lang="en-US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3/12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 started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720148"/>
                  </a:ext>
                </a:extLst>
              </a:tr>
              <a:tr h="74345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Add noise to frames and beamlines, validate the algorithm.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3/12-3/19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 started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2793479"/>
                  </a:ext>
                </a:extLst>
              </a:tr>
              <a:tr h="466952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Milestone.1 Simulation Completed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7776" marR="97776" marT="48888" marB="48888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35245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778890"/>
              </p:ext>
            </p:extLst>
          </p:nvPr>
        </p:nvGraphicFramePr>
        <p:xfrm>
          <a:off x="6149009" y="1120114"/>
          <a:ext cx="5681919" cy="5684116"/>
        </p:xfrm>
        <a:graphic>
          <a:graphicData uri="http://schemas.openxmlformats.org/drawingml/2006/table">
            <a:tbl>
              <a:tblPr firstRow="1" firstCol="1" bandRow="1"/>
              <a:tblGrid>
                <a:gridCol w="3326295">
                  <a:extLst>
                    <a:ext uri="{9D8B030D-6E8A-4147-A177-3AD203B41FA5}">
                      <a16:colId xmlns:a16="http://schemas.microsoft.com/office/drawing/2014/main" val="1731242700"/>
                    </a:ext>
                  </a:extLst>
                </a:gridCol>
                <a:gridCol w="1209049">
                  <a:extLst>
                    <a:ext uri="{9D8B030D-6E8A-4147-A177-3AD203B41FA5}">
                      <a16:colId xmlns:a16="http://schemas.microsoft.com/office/drawing/2014/main" val="4207585018"/>
                    </a:ext>
                  </a:extLst>
                </a:gridCol>
                <a:gridCol w="1146575">
                  <a:extLst>
                    <a:ext uri="{9D8B030D-6E8A-4147-A177-3AD203B41FA5}">
                      <a16:colId xmlns:a16="http://schemas.microsoft.com/office/drawing/2014/main" val="478855263"/>
                    </a:ext>
                  </a:extLst>
                </a:gridCol>
              </a:tblGrid>
              <a:tr h="35087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Milestone Name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Date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Status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473704"/>
                  </a:ext>
                </a:extLst>
              </a:tr>
              <a:tr h="67917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Set up </a:t>
                      </a:r>
                      <a:r>
                        <a:rPr lang="en-US" sz="1600" b="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Ultrosonix</a:t>
                      </a:r>
                      <a:r>
                        <a:rPr lang="en-US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SDK, QT creator, </a:t>
                      </a:r>
                      <a:r>
                        <a:rPr lang="en-US" sz="1600" b="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CMake</a:t>
                      </a:r>
                      <a:r>
                        <a:rPr lang="en-US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and open CV.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2/15 </a:t>
                      </a:r>
                      <a:r>
                        <a:rPr lang="en-US" sz="1600" b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600" b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3/26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 progress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7538346"/>
                  </a:ext>
                </a:extLst>
              </a:tr>
              <a:tr h="35811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Incorporate Matlab programs into C++</a:t>
                      </a:r>
                    </a:p>
                  </a:txBody>
                  <a:tcPr marL="57680" marR="576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3/6 </a:t>
                      </a: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4/9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 started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0197315"/>
                  </a:ext>
                </a:extLst>
              </a:tr>
              <a:tr h="466509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Milestone.2 C++ algorithm Completed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7776" marR="97776" marT="48888" marB="48888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1173221"/>
                  </a:ext>
                </a:extLst>
              </a:tr>
              <a:tr h="107433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Use phantoms to test the synchronization algorithm with clinical US scanner.</a:t>
                      </a:r>
                    </a:p>
                  </a:txBody>
                  <a:tcPr marL="57680" marR="576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4/9-4/16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 started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80007"/>
                  </a:ext>
                </a:extLst>
              </a:tr>
              <a:tr h="73621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Validate the synchronization algorithm via clinical US data </a:t>
                      </a:r>
                    </a:p>
                  </a:txBody>
                  <a:tcPr marL="57680" marR="576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4/9 - 4/16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 started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823374"/>
                  </a:ext>
                </a:extLst>
              </a:tr>
              <a:tr h="110431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Combine synchronization part and real-time part to achieve PA imaging on US platform</a:t>
                      </a:r>
                    </a:p>
                  </a:txBody>
                  <a:tcPr marL="57680" marR="576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4-16</a:t>
                      </a: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5/1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 started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72847"/>
                  </a:ext>
                </a:extLst>
              </a:tr>
              <a:tr h="45600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Milestone.3 Integration of synchronization &amp; real-time imaging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7776" marR="97776" marT="48888" marB="48888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755331"/>
                  </a:ext>
                </a:extLst>
              </a:tr>
              <a:tr h="3681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Prepare demo and final report/paper</a:t>
                      </a:r>
                    </a:p>
                  </a:txBody>
                  <a:tcPr marL="57680" marR="576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5/1 </a:t>
                      </a: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5/18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Not started</a:t>
                      </a:r>
                    </a:p>
                  </a:txBody>
                  <a:tcPr marL="57680" marR="57680" marT="0" marB="0" anchor="ctr" anchorCtr="1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2606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428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75" name="OTLSHAPE_T_92b0357ea0df48a3a6fedd271c849222_HorizontalConnector1"/>
          <p:cNvCxnSpPr/>
          <p:nvPr>
            <p:custDataLst>
              <p:tags r:id="rId2"/>
            </p:custDataLst>
          </p:nvPr>
        </p:nvCxnSpPr>
        <p:spPr>
          <a:xfrm>
            <a:off x="2437192" y="6407595"/>
            <a:ext cx="6763634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4" name="OTLSHAPE_T_ee3a506bfb0f485d9a4a1fe447f4c2a4_HorizontalConnector1"/>
          <p:cNvCxnSpPr/>
          <p:nvPr>
            <p:custDataLst>
              <p:tags r:id="rId3"/>
            </p:custDataLst>
          </p:nvPr>
        </p:nvCxnSpPr>
        <p:spPr>
          <a:xfrm>
            <a:off x="5305487" y="6140895"/>
            <a:ext cx="266614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3" name="OTLSHAPE_T_a100471315d04ba48dabfeeed5c9cf59_HorizontalConnector1"/>
          <p:cNvCxnSpPr/>
          <p:nvPr>
            <p:custDataLst>
              <p:tags r:id="rId4"/>
            </p:custDataLst>
          </p:nvPr>
        </p:nvCxnSpPr>
        <p:spPr>
          <a:xfrm>
            <a:off x="3629044" y="5874195"/>
            <a:ext cx="3768956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2" name="OTLSHAPE_T_d42007f2a47947fab045eb1d8e9d33fc_HorizontalConnector1"/>
          <p:cNvCxnSpPr/>
          <p:nvPr>
            <p:custDataLst>
              <p:tags r:id="rId5"/>
            </p:custDataLst>
          </p:nvPr>
        </p:nvCxnSpPr>
        <p:spPr>
          <a:xfrm>
            <a:off x="4910008" y="5607495"/>
            <a:ext cx="2487992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1" name="OTLSHAPE_T_0f5582792d0c4305b297d7f6480f3c86_HorizontalConnector1"/>
          <p:cNvCxnSpPr/>
          <p:nvPr>
            <p:custDataLst>
              <p:tags r:id="rId6"/>
            </p:custDataLst>
          </p:nvPr>
        </p:nvCxnSpPr>
        <p:spPr>
          <a:xfrm>
            <a:off x="2494766" y="5340795"/>
            <a:ext cx="211705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0" name="OTLSHAPE_T_bdac3523aee04bbb806dce23c71fe696_HorizontalConnector1"/>
          <p:cNvCxnSpPr/>
          <p:nvPr>
            <p:custDataLst>
              <p:tags r:id="rId7"/>
            </p:custDataLst>
          </p:nvPr>
        </p:nvCxnSpPr>
        <p:spPr>
          <a:xfrm>
            <a:off x="2985366" y="5074095"/>
            <a:ext cx="69465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9" name="OTLSHAPE_T_07b53fbb4ae54a2f986673ea90b18bda_HorizontalConnector1"/>
          <p:cNvCxnSpPr/>
          <p:nvPr>
            <p:custDataLst>
              <p:tags r:id="rId8"/>
            </p:custDataLst>
          </p:nvPr>
        </p:nvCxnSpPr>
        <p:spPr>
          <a:xfrm>
            <a:off x="3440280" y="4807395"/>
            <a:ext cx="1745162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8" name="OTLSHAPE_T_4091841a30914c5fb78f7111d2385949_HorizontalConnector1"/>
          <p:cNvCxnSpPr/>
          <p:nvPr>
            <p:custDataLst>
              <p:tags r:id="rId9"/>
            </p:custDataLst>
          </p:nvPr>
        </p:nvCxnSpPr>
        <p:spPr>
          <a:xfrm>
            <a:off x="2451924" y="4540695"/>
            <a:ext cx="2159893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7" name="OTLSHAPE_T_7d99ea41847741339b376f7b4ddc8f2e_HorizontalConnector1"/>
          <p:cNvCxnSpPr/>
          <p:nvPr>
            <p:custDataLst>
              <p:tags r:id="rId10"/>
            </p:custDataLst>
          </p:nvPr>
        </p:nvCxnSpPr>
        <p:spPr>
          <a:xfrm>
            <a:off x="2318362" y="4273995"/>
            <a:ext cx="326736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6" name="OTLSHAPE_T_e50a3cb50fad40418ca8bbc902ad6c1e_HorizontalConnector1"/>
          <p:cNvCxnSpPr/>
          <p:nvPr>
            <p:custDataLst>
              <p:tags r:id="rId11"/>
            </p:custDataLst>
          </p:nvPr>
        </p:nvCxnSpPr>
        <p:spPr>
          <a:xfrm>
            <a:off x="1657412" y="3533839"/>
            <a:ext cx="250167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5" name="OTLSHAPE_M_ee5ae7881d4c43f5aa794946dd153b81_Connector1"/>
          <p:cNvCxnSpPr>
            <a:cxnSpLocks/>
          </p:cNvCxnSpPr>
          <p:nvPr>
            <p:custDataLst>
              <p:tags r:id="rId12"/>
            </p:custDataLst>
          </p:nvPr>
        </p:nvCxnSpPr>
        <p:spPr>
          <a:xfrm>
            <a:off x="9289122" y="748581"/>
            <a:ext cx="0" cy="737891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4" name="OTLSHAPE_M_ce8909640229493fa37324f26f0b18ea_Connector1"/>
          <p:cNvCxnSpPr>
            <a:cxnSpLocks/>
          </p:cNvCxnSpPr>
          <p:nvPr>
            <p:custDataLst>
              <p:tags r:id="rId13"/>
            </p:custDataLst>
          </p:nvPr>
        </p:nvCxnSpPr>
        <p:spPr>
          <a:xfrm>
            <a:off x="6339045" y="855586"/>
            <a:ext cx="0" cy="630886"/>
          </a:xfrm>
          <a:prstGeom prst="line">
            <a:avLst/>
          </a:prstGeom>
          <a:ln w="9525" cap="flat" cmpd="sng" algn="ctr">
            <a:solidFill>
              <a:srgbClr val="02B2E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3" name="OTLSHAPE_M_6acea011c1504b77ada0c9a0ba12086f_Connector1"/>
          <p:cNvCxnSpPr>
            <a:cxnSpLocks/>
          </p:cNvCxnSpPr>
          <p:nvPr>
            <p:custDataLst>
              <p:tags r:id="rId14"/>
            </p:custDataLst>
          </p:nvPr>
        </p:nvCxnSpPr>
        <p:spPr>
          <a:xfrm>
            <a:off x="5765419" y="464281"/>
            <a:ext cx="0" cy="1022191"/>
          </a:xfrm>
          <a:prstGeom prst="line">
            <a:avLst/>
          </a:prstGeom>
          <a:ln w="9525" cap="flat" cmpd="sng" algn="ctr">
            <a:solidFill>
              <a:srgbClr val="EA161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4" name="OTLSHAPE_TB_00000000000000000000000000000000_LeftEndCaps"/>
          <p:cNvSpPr txBox="1"/>
          <p:nvPr>
            <p:custDataLst>
              <p:tags r:id="rId15"/>
            </p:custDataLst>
          </p:nvPr>
        </p:nvSpPr>
        <p:spPr>
          <a:xfrm>
            <a:off x="472248" y="1537441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>
                <a:solidFill>
                  <a:srgbClr val="C0504D"/>
                </a:solidFill>
                <a:latin typeface="Calibri" panose="020F0502020204030204" pitchFamily="34" charset="0"/>
              </a:rPr>
              <a:t>2017</a:t>
            </a:r>
            <a:endParaRPr lang="en-US" b="1" spc="-38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355" name="OTLSHAPE_TB_00000000000000000000000000000000_RightEndCaps"/>
          <p:cNvSpPr txBox="1"/>
          <p:nvPr>
            <p:custDataLst>
              <p:tags r:id="rId16"/>
            </p:custDataLst>
          </p:nvPr>
        </p:nvSpPr>
        <p:spPr>
          <a:xfrm>
            <a:off x="11565782" y="1537441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>
                <a:solidFill>
                  <a:srgbClr val="C0504D"/>
                </a:solidFill>
                <a:latin typeface="Calibri" panose="020F0502020204030204" pitchFamily="34" charset="0"/>
              </a:rPr>
              <a:t>2017</a:t>
            </a:r>
            <a:endParaRPr lang="en-US" b="1" spc="-38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356" name="OTLSHAPE_TB_00000000000000000000000000000000_ScaleContainer"/>
          <p:cNvSpPr/>
          <p:nvPr>
            <p:custDataLst>
              <p:tags r:id="rId17"/>
            </p:custDataLst>
          </p:nvPr>
        </p:nvSpPr>
        <p:spPr>
          <a:xfrm>
            <a:off x="1088113" y="1486472"/>
            <a:ext cx="10337800" cy="381000"/>
          </a:xfrm>
          <a:prstGeom prst="rect">
            <a:avLst/>
          </a:prstGeom>
          <a:solidFill>
            <a:srgbClr val="B2B2B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7" name="OTLSHAPE_TB_00000000000000000000000000000000_ElapsedTime"/>
          <p:cNvSpPr/>
          <p:nvPr>
            <p:custDataLst>
              <p:tags r:id="rId18"/>
            </p:custDataLst>
          </p:nvPr>
        </p:nvSpPr>
        <p:spPr>
          <a:xfrm>
            <a:off x="1088113" y="1791272"/>
            <a:ext cx="1524000" cy="76200"/>
          </a:xfrm>
          <a:prstGeom prst="rect">
            <a:avLst/>
          </a:prstGeom>
          <a:solidFill>
            <a:schemeClr val="accent4">
              <a:alpha val="7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9" name="OTLSHAPE_TB_00000000000000000000000000000000_TodayMarkerShape"/>
          <p:cNvSpPr/>
          <p:nvPr>
            <p:custDataLst>
              <p:tags r:id="rId19"/>
            </p:custDataLst>
          </p:nvPr>
        </p:nvSpPr>
        <p:spPr>
          <a:xfrm>
            <a:off x="2553387" y="1867472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0" name="OTLSHAPE_TB_00000000000000000000000000000000_TodayMarkerText"/>
          <p:cNvSpPr txBox="1"/>
          <p:nvPr>
            <p:custDataLst>
              <p:tags r:id="rId20"/>
            </p:custDataLst>
          </p:nvPr>
        </p:nvSpPr>
        <p:spPr>
          <a:xfrm>
            <a:off x="2427688" y="1994472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 spc="-1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61" name="OTLSHAPE_TB_00000000000000000000000000000000_TimescaleInterval1"/>
          <p:cNvSpPr txBox="1"/>
          <p:nvPr>
            <p:custDataLst>
              <p:tags r:id="rId21"/>
            </p:custDataLst>
          </p:nvPr>
        </p:nvSpPr>
        <p:spPr>
          <a:xfrm>
            <a:off x="1151613" y="1583945"/>
            <a:ext cx="4699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dk1"/>
                </a:solidFill>
                <a:latin typeface="Calibri" panose="020F0502020204030204" pitchFamily="34" charset="0"/>
              </a:rPr>
              <a:t>Week 1</a:t>
            </a:r>
            <a:endParaRPr lang="en-US" sz="1200" spc="-1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62" name="OTLSHAPE_TB_00000000000000000000000000000000_Separator1"/>
          <p:cNvCxnSpPr/>
          <p:nvPr>
            <p:custDataLst>
              <p:tags r:id="rId22"/>
            </p:custDataLst>
          </p:nvPr>
        </p:nvCxnSpPr>
        <p:spPr>
          <a:xfrm>
            <a:off x="2235365" y="1575372"/>
            <a:ext cx="0" cy="2032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3" name="OTLSHAPE_TB_00000000000000000000000000000000_TimescaleInterval2"/>
          <p:cNvSpPr txBox="1"/>
          <p:nvPr>
            <p:custDataLst>
              <p:tags r:id="rId23"/>
            </p:custDataLst>
          </p:nvPr>
        </p:nvSpPr>
        <p:spPr>
          <a:xfrm>
            <a:off x="2298866" y="1583945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dk1"/>
                </a:solidFill>
                <a:latin typeface="Calibri" panose="020F0502020204030204" pitchFamily="34" charset="0"/>
              </a:rPr>
              <a:t>3</a:t>
            </a:r>
            <a:endParaRPr lang="en-US" sz="1200" spc="-2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64" name="OTLSHAPE_TB_00000000000000000000000000000000_Separator2"/>
          <p:cNvCxnSpPr/>
          <p:nvPr>
            <p:custDataLst>
              <p:tags r:id="rId24"/>
            </p:custDataLst>
          </p:nvPr>
        </p:nvCxnSpPr>
        <p:spPr>
          <a:xfrm>
            <a:off x="3382617" y="1575372"/>
            <a:ext cx="0" cy="2032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5" name="OTLSHAPE_TB_00000000000000000000000000000000_TimescaleInterval3"/>
          <p:cNvSpPr txBox="1"/>
          <p:nvPr>
            <p:custDataLst>
              <p:tags r:id="rId25"/>
            </p:custDataLst>
          </p:nvPr>
        </p:nvSpPr>
        <p:spPr>
          <a:xfrm>
            <a:off x="3446118" y="1583945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dk1"/>
                </a:solidFill>
                <a:latin typeface="Calibri" panose="020F0502020204030204" pitchFamily="34" charset="0"/>
              </a:rPr>
              <a:t>5</a:t>
            </a:r>
            <a:endParaRPr lang="en-US" sz="1200" spc="-2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66" name="OTLSHAPE_TB_00000000000000000000000000000000_Separator3"/>
          <p:cNvCxnSpPr/>
          <p:nvPr>
            <p:custDataLst>
              <p:tags r:id="rId26"/>
            </p:custDataLst>
          </p:nvPr>
        </p:nvCxnSpPr>
        <p:spPr>
          <a:xfrm>
            <a:off x="4529869" y="1575372"/>
            <a:ext cx="0" cy="2032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7" name="OTLSHAPE_TB_00000000000000000000000000000000_TimescaleInterval4"/>
          <p:cNvSpPr txBox="1"/>
          <p:nvPr>
            <p:custDataLst>
              <p:tags r:id="rId27"/>
            </p:custDataLst>
          </p:nvPr>
        </p:nvSpPr>
        <p:spPr>
          <a:xfrm>
            <a:off x="4593370" y="1583945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dk1"/>
                </a:solidFill>
                <a:latin typeface="Calibri" panose="020F0502020204030204" pitchFamily="34" charset="0"/>
              </a:rPr>
              <a:t>7</a:t>
            </a:r>
            <a:endParaRPr lang="en-US" sz="1200" spc="-2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68" name="OTLSHAPE_TB_00000000000000000000000000000000_Separator4"/>
          <p:cNvCxnSpPr/>
          <p:nvPr>
            <p:custDataLst>
              <p:tags r:id="rId28"/>
            </p:custDataLst>
          </p:nvPr>
        </p:nvCxnSpPr>
        <p:spPr>
          <a:xfrm>
            <a:off x="5677121" y="1575372"/>
            <a:ext cx="0" cy="2032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9" name="OTLSHAPE_TB_00000000000000000000000000000000_TimescaleInterval5"/>
          <p:cNvSpPr txBox="1"/>
          <p:nvPr>
            <p:custDataLst>
              <p:tags r:id="rId29"/>
            </p:custDataLst>
          </p:nvPr>
        </p:nvSpPr>
        <p:spPr>
          <a:xfrm>
            <a:off x="5740622" y="1583945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dk1"/>
                </a:solidFill>
                <a:latin typeface="Calibri" panose="020F0502020204030204" pitchFamily="34" charset="0"/>
              </a:rPr>
              <a:t>9</a:t>
            </a:r>
            <a:endParaRPr lang="en-US" sz="1200" spc="-2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70" name="OTLSHAPE_TB_00000000000000000000000000000000_Separator5"/>
          <p:cNvCxnSpPr/>
          <p:nvPr>
            <p:custDataLst>
              <p:tags r:id="rId30"/>
            </p:custDataLst>
          </p:nvPr>
        </p:nvCxnSpPr>
        <p:spPr>
          <a:xfrm>
            <a:off x="6824373" y="1575372"/>
            <a:ext cx="0" cy="2032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1" name="OTLSHAPE_TB_00000000000000000000000000000000_TimescaleInterval6"/>
          <p:cNvSpPr txBox="1"/>
          <p:nvPr>
            <p:custDataLst>
              <p:tags r:id="rId31"/>
            </p:custDataLst>
          </p:nvPr>
        </p:nvSpPr>
        <p:spPr>
          <a:xfrm>
            <a:off x="6887874" y="1583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dk1"/>
                </a:solidFill>
                <a:latin typeface="Calibri" panose="020F0502020204030204" pitchFamily="34" charset="0"/>
              </a:rPr>
              <a:t>11</a:t>
            </a:r>
            <a:endParaRPr lang="en-US" sz="1200" spc="-2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72" name="OTLSHAPE_TB_00000000000000000000000000000000_Separator6"/>
          <p:cNvCxnSpPr/>
          <p:nvPr>
            <p:custDataLst>
              <p:tags r:id="rId32"/>
            </p:custDataLst>
          </p:nvPr>
        </p:nvCxnSpPr>
        <p:spPr>
          <a:xfrm>
            <a:off x="7971626" y="1575372"/>
            <a:ext cx="0" cy="2032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3" name="OTLSHAPE_TB_00000000000000000000000000000000_TimescaleInterval7"/>
          <p:cNvSpPr txBox="1"/>
          <p:nvPr>
            <p:custDataLst>
              <p:tags r:id="rId33"/>
            </p:custDataLst>
          </p:nvPr>
        </p:nvSpPr>
        <p:spPr>
          <a:xfrm>
            <a:off x="8035127" y="1583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dk1"/>
                </a:solidFill>
                <a:latin typeface="Calibri" panose="020F0502020204030204" pitchFamily="34" charset="0"/>
              </a:rPr>
              <a:t>13</a:t>
            </a:r>
            <a:endParaRPr lang="en-US" sz="1200" spc="-2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374" name="OTLSHAPE_TB_00000000000000000000000000000000_Separator7"/>
          <p:cNvCxnSpPr/>
          <p:nvPr>
            <p:custDataLst>
              <p:tags r:id="rId34"/>
            </p:custDataLst>
          </p:nvPr>
        </p:nvCxnSpPr>
        <p:spPr>
          <a:xfrm>
            <a:off x="9118878" y="1575372"/>
            <a:ext cx="0" cy="2032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5" name="OTLSHAPE_TB_00000000000000000000000000000000_TimescaleInterval8"/>
          <p:cNvSpPr txBox="1"/>
          <p:nvPr>
            <p:custDataLst>
              <p:tags r:id="rId35"/>
            </p:custDataLst>
          </p:nvPr>
        </p:nvSpPr>
        <p:spPr>
          <a:xfrm>
            <a:off x="9182379" y="1583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dk1"/>
                </a:solidFill>
                <a:latin typeface="Calibri" panose="020F0502020204030204" pitchFamily="34" charset="0"/>
              </a:rPr>
              <a:t>15</a:t>
            </a:r>
            <a:endParaRPr lang="en-US" sz="1200" spc="-2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1161" name="OTLSHAPE_TB_00000000000000000000000000000000_Separator8"/>
          <p:cNvCxnSpPr/>
          <p:nvPr>
            <p:custDataLst>
              <p:tags r:id="rId36"/>
            </p:custDataLst>
          </p:nvPr>
        </p:nvCxnSpPr>
        <p:spPr>
          <a:xfrm>
            <a:off x="10266130" y="1575372"/>
            <a:ext cx="0" cy="2032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2" name="OTLSHAPE_TB_00000000000000000000000000000000_TimescaleInterval9"/>
          <p:cNvSpPr txBox="1"/>
          <p:nvPr>
            <p:custDataLst>
              <p:tags r:id="rId37"/>
            </p:custDataLst>
          </p:nvPr>
        </p:nvSpPr>
        <p:spPr>
          <a:xfrm>
            <a:off x="10329632" y="1583945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dk1"/>
                </a:solidFill>
                <a:latin typeface="Calibri" panose="020F0502020204030204" pitchFamily="34" charset="0"/>
              </a:rPr>
              <a:t>17</a:t>
            </a:r>
            <a:endParaRPr lang="en-US" sz="1200" spc="-2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76" name="OTLSHAPE_M_6acea011c1504b77ada0c9a0ba12086f_Title"/>
          <p:cNvSpPr txBox="1"/>
          <p:nvPr>
            <p:custDataLst>
              <p:tags r:id="rId38"/>
            </p:custDataLst>
          </p:nvPr>
        </p:nvSpPr>
        <p:spPr>
          <a:xfrm>
            <a:off x="5987669" y="169869"/>
            <a:ext cx="2298202" cy="35295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b="1" spc="-6" dirty="0">
                <a:solidFill>
                  <a:schemeClr val="dk1"/>
                </a:solidFill>
                <a:latin typeface="Calibri" panose="020F0502020204030204" pitchFamily="34" charset="0"/>
              </a:rPr>
              <a:t>Simulation completed</a:t>
            </a:r>
          </a:p>
        </p:txBody>
      </p:sp>
      <p:sp>
        <p:nvSpPr>
          <p:cNvPr id="1177" name="OTLSHAPE_M_6acea011c1504b77ada0c9a0ba12086f_Date"/>
          <p:cNvSpPr txBox="1"/>
          <p:nvPr>
            <p:custDataLst>
              <p:tags r:id="rId39"/>
            </p:custDataLst>
          </p:nvPr>
        </p:nvSpPr>
        <p:spPr>
          <a:xfrm>
            <a:off x="5987669" y="535528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1F497E"/>
                </a:solidFill>
                <a:latin typeface="Calibri" panose="020F0502020204030204" pitchFamily="34" charset="0"/>
              </a:rPr>
              <a:t>3/19/2017</a:t>
            </a:r>
            <a:endParaRPr lang="en-US" sz="1000" spc="-8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178" name="OTLSHAPE_M_6acea011c1504b77ada0c9a0ba12086f_Shape"/>
          <p:cNvSpPr/>
          <p:nvPr>
            <p:custDataLst>
              <p:tags r:id="rId40"/>
            </p:custDataLst>
          </p:nvPr>
        </p:nvSpPr>
        <p:spPr>
          <a:xfrm rot="16200000">
            <a:off x="5790819" y="464281"/>
            <a:ext cx="165100" cy="165100"/>
          </a:xfrm>
          <a:prstGeom prst="flowChartMerg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9" name="OTLSHAPE_M_ce8909640229493fa37324f26f0b18ea_Title"/>
          <p:cNvSpPr txBox="1"/>
          <p:nvPr>
            <p:custDataLst>
              <p:tags r:id="rId41"/>
            </p:custDataLst>
          </p:nvPr>
        </p:nvSpPr>
        <p:spPr>
          <a:xfrm>
            <a:off x="6561295" y="776715"/>
            <a:ext cx="160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C++ algorithm incorporated</a:t>
            </a:r>
            <a:endParaRPr lang="en-US" sz="11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80" name="OTLSHAPE_M_ce8909640229493fa37324f26f0b18ea_Date"/>
          <p:cNvSpPr txBox="1"/>
          <p:nvPr>
            <p:custDataLst>
              <p:tags r:id="rId42"/>
            </p:custDataLst>
          </p:nvPr>
        </p:nvSpPr>
        <p:spPr>
          <a:xfrm>
            <a:off x="6561295" y="959934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1F497E"/>
                </a:solidFill>
                <a:latin typeface="Calibri" panose="020F0502020204030204" pitchFamily="34" charset="0"/>
              </a:rPr>
              <a:t>3/26/2017</a:t>
            </a:r>
            <a:endParaRPr lang="en-US" sz="1000" spc="-8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181" name="OTLSHAPE_M_ce8909640229493fa37324f26f0b18ea_Shape"/>
          <p:cNvSpPr/>
          <p:nvPr>
            <p:custDataLst>
              <p:tags r:id="rId43"/>
            </p:custDataLst>
          </p:nvPr>
        </p:nvSpPr>
        <p:spPr>
          <a:xfrm rot="16200000">
            <a:off x="6364445" y="888687"/>
            <a:ext cx="165100" cy="165100"/>
          </a:xfrm>
          <a:prstGeom prst="flowChartMerg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2" name="OTLSHAPE_M_ee5ae7881d4c43f5aa794946dd153b81_Title"/>
          <p:cNvSpPr txBox="1"/>
          <p:nvPr>
            <p:custDataLst>
              <p:tags r:id="rId44"/>
            </p:custDataLst>
          </p:nvPr>
        </p:nvSpPr>
        <p:spPr>
          <a:xfrm>
            <a:off x="9511372" y="578063"/>
            <a:ext cx="2476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Combination of synchronization algorithm and real-time imaging</a:t>
            </a:r>
            <a:endParaRPr lang="en-US" sz="11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83" name="OTLSHAPE_M_ee5ae7881d4c43f5aa794946dd153b81_Date"/>
          <p:cNvSpPr txBox="1"/>
          <p:nvPr>
            <p:custDataLst>
              <p:tags r:id="rId45"/>
            </p:custDataLst>
          </p:nvPr>
        </p:nvSpPr>
        <p:spPr>
          <a:xfrm>
            <a:off x="9511372" y="93180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1F497E"/>
                </a:solidFill>
                <a:latin typeface="Calibri" panose="020F0502020204030204" pitchFamily="34" charset="0"/>
              </a:rPr>
              <a:t>5/1/2017</a:t>
            </a:r>
            <a:endParaRPr lang="en-US" sz="1000" spc="-8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280" name="OTLSHAPE_M_ee5ae7881d4c43f5aa794946dd153b81_Shape"/>
          <p:cNvSpPr/>
          <p:nvPr>
            <p:custDataLst>
              <p:tags r:id="rId46"/>
            </p:custDataLst>
          </p:nvPr>
        </p:nvSpPr>
        <p:spPr>
          <a:xfrm rot="16200000">
            <a:off x="9314522" y="775294"/>
            <a:ext cx="165100" cy="165100"/>
          </a:xfrm>
          <a:prstGeom prst="flowChartMerg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1" name="OTLSHAPE_T_5f6af5b1ec1a41b4839c3bf74e688057_Shape"/>
          <p:cNvSpPr/>
          <p:nvPr>
            <p:custDataLst>
              <p:tags r:id="rId47"/>
            </p:custDataLst>
          </p:nvPr>
        </p:nvSpPr>
        <p:spPr>
          <a:xfrm>
            <a:off x="1170060" y="2537905"/>
            <a:ext cx="8255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2" name="OTLSHAPE_T_5f6af5b1ec1a41b4839c3bf74e688057_ShapePercentage" hidden="1"/>
          <p:cNvSpPr/>
          <p:nvPr>
            <p:custDataLst>
              <p:tags r:id="rId48"/>
            </p:custDataLst>
          </p:nvPr>
        </p:nvSpPr>
        <p:spPr>
          <a:xfrm>
            <a:off x="1015312" y="409943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6" name="OTLSHAPE_T_5f6af5b1ec1a41b4839c3bf74e688057_Duration" hidden="1"/>
          <p:cNvSpPr txBox="1"/>
          <p:nvPr>
            <p:custDataLst>
              <p:tags r:id="rId49"/>
            </p:custDataLst>
          </p:nvPr>
        </p:nvSpPr>
        <p:spPr>
          <a:xfrm>
            <a:off x="0" y="394525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 days</a:t>
            </a:r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377" name="OTLSHAPE_T_5f6af5b1ec1a41b4839c3bf74e688057_TextPercentage" hidden="1"/>
          <p:cNvSpPr txBox="1"/>
          <p:nvPr>
            <p:custDataLst>
              <p:tags r:id="rId50"/>
            </p:custDataLst>
          </p:nvPr>
        </p:nvSpPr>
        <p:spPr>
          <a:xfrm>
            <a:off x="0" y="41002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378" name="OTLSHAPE_T_5f6af5b1ec1a41b4839c3bf74e688057_StartDate" hidden="1"/>
          <p:cNvSpPr txBox="1"/>
          <p:nvPr>
            <p:custDataLst>
              <p:tags r:id="rId51"/>
            </p:custDataLst>
          </p:nvPr>
        </p:nvSpPr>
        <p:spPr>
          <a:xfrm>
            <a:off x="0" y="41002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379" name="OTLSHAPE_T_5f6af5b1ec1a41b4839c3bf74e688057_EndDate" hidden="1"/>
          <p:cNvSpPr txBox="1"/>
          <p:nvPr>
            <p:custDataLst>
              <p:tags r:id="rId52"/>
            </p:custDataLst>
          </p:nvPr>
        </p:nvSpPr>
        <p:spPr>
          <a:xfrm>
            <a:off x="0" y="41002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380" name="OTLSHAPE_T_5f6af5b1ec1a41b4839c3bf74e688057_JoinedDate"/>
          <p:cNvSpPr txBox="1"/>
          <p:nvPr>
            <p:custDataLst>
              <p:tags r:id="rId53"/>
            </p:custDataLst>
          </p:nvPr>
        </p:nvSpPr>
        <p:spPr>
          <a:xfrm>
            <a:off x="2040326" y="2561993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 panose="020F0502020204030204" pitchFamily="34" charset="0"/>
              </a:rPr>
              <a:t>1/23/2017 - 2/1/2017</a:t>
            </a:r>
            <a:endParaRPr lang="en-US" sz="1000" spc="-6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381" name="OTLSHAPE_T_5f6af5b1ec1a41b4839c3bf74e688057_Title"/>
          <p:cNvSpPr txBox="1"/>
          <p:nvPr>
            <p:custDataLst>
              <p:tags r:id="rId54"/>
            </p:custDataLst>
          </p:nvPr>
        </p:nvSpPr>
        <p:spPr>
          <a:xfrm>
            <a:off x="281748" y="2383727"/>
            <a:ext cx="8890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Acquire SPARE algorithm + US Imaging SDK</a:t>
            </a:r>
            <a:endParaRPr lang="en-US" sz="11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82" name="OTLSHAPE_T_eecbc71b7b704d259940313537d93a2e_Shape"/>
          <p:cNvSpPr/>
          <p:nvPr>
            <p:custDataLst>
              <p:tags r:id="rId55"/>
            </p:custDataLst>
          </p:nvPr>
        </p:nvSpPr>
        <p:spPr>
          <a:xfrm>
            <a:off x="1170060" y="3027702"/>
            <a:ext cx="8255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3" name="OTLSHAPE_T_eecbc71b7b704d259940313537d93a2e_ShapePercentage" hidden="1"/>
          <p:cNvSpPr/>
          <p:nvPr>
            <p:custDataLst>
              <p:tags r:id="rId56"/>
            </p:custDataLst>
          </p:nvPr>
        </p:nvSpPr>
        <p:spPr>
          <a:xfrm>
            <a:off x="1015312" y="458923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4" name="OTLSHAPE_T_eecbc71b7b704d259940313537d93a2e_Duration" hidden="1"/>
          <p:cNvSpPr txBox="1"/>
          <p:nvPr>
            <p:custDataLst>
              <p:tags r:id="rId57"/>
            </p:custDataLst>
          </p:nvPr>
        </p:nvSpPr>
        <p:spPr>
          <a:xfrm>
            <a:off x="0" y="4520311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 days</a:t>
            </a:r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385" name="OTLSHAPE_T_eecbc71b7b704d259940313537d93a2e_TextPercentage" hidden="1"/>
          <p:cNvSpPr txBox="1"/>
          <p:nvPr>
            <p:custDataLst>
              <p:tags r:id="rId58"/>
            </p:custDataLst>
          </p:nvPr>
        </p:nvSpPr>
        <p:spPr>
          <a:xfrm>
            <a:off x="0" y="467533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386" name="OTLSHAPE_T_eecbc71b7b704d259940313537d93a2e_StartDate" hidden="1"/>
          <p:cNvSpPr txBox="1"/>
          <p:nvPr>
            <p:custDataLst>
              <p:tags r:id="rId59"/>
            </p:custDataLst>
          </p:nvPr>
        </p:nvSpPr>
        <p:spPr>
          <a:xfrm>
            <a:off x="0" y="467533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387" name="OTLSHAPE_T_eecbc71b7b704d259940313537d93a2e_EndDate" hidden="1"/>
          <p:cNvSpPr txBox="1"/>
          <p:nvPr>
            <p:custDataLst>
              <p:tags r:id="rId60"/>
            </p:custDataLst>
          </p:nvPr>
        </p:nvSpPr>
        <p:spPr>
          <a:xfrm>
            <a:off x="0" y="467533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388" name="OTLSHAPE_T_eecbc71b7b704d259940313537d93a2e_JoinedDate"/>
          <p:cNvSpPr txBox="1"/>
          <p:nvPr>
            <p:custDataLst>
              <p:tags r:id="rId61"/>
            </p:custDataLst>
          </p:nvPr>
        </p:nvSpPr>
        <p:spPr>
          <a:xfrm>
            <a:off x="2040326" y="3051789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 panose="020F0502020204030204" pitchFamily="34" charset="0"/>
              </a:rPr>
              <a:t>1/23/2017 - 2/1/2017</a:t>
            </a:r>
            <a:endParaRPr lang="en-US" sz="1000" spc="-6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389" name="OTLSHAPE_T_eecbc71b7b704d259940313537d93a2e_Title"/>
          <p:cNvSpPr txBox="1"/>
          <p:nvPr>
            <p:custDataLst>
              <p:tags r:id="rId62"/>
            </p:custDataLst>
          </p:nvPr>
        </p:nvSpPr>
        <p:spPr>
          <a:xfrm>
            <a:off x="281748" y="2958783"/>
            <a:ext cx="889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Reading and documentation</a:t>
            </a:r>
            <a:endParaRPr lang="en-US" sz="1100" b="1" spc="-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90" name="OTLSHAPE_T_e50a3cb50fad40418ca8bbc902ad6c1e_Shape"/>
          <p:cNvSpPr/>
          <p:nvPr>
            <p:custDataLst>
              <p:tags r:id="rId63"/>
            </p:custDataLst>
          </p:nvPr>
        </p:nvSpPr>
        <p:spPr>
          <a:xfrm>
            <a:off x="1907579" y="3432239"/>
            <a:ext cx="4191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1" name="OTLSHAPE_T_e50a3cb50fad40418ca8bbc902ad6c1e_ShapePercentage" hidden="1"/>
          <p:cNvSpPr/>
          <p:nvPr>
            <p:custDataLst>
              <p:tags r:id="rId64"/>
            </p:custDataLst>
          </p:nvPr>
        </p:nvSpPr>
        <p:spPr>
          <a:xfrm>
            <a:off x="1752831" y="4993767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2" name="OTLSHAPE_T_e50a3cb50fad40418ca8bbc902ad6c1e_Duration" hidden="1"/>
          <p:cNvSpPr txBox="1"/>
          <p:nvPr>
            <p:custDataLst>
              <p:tags r:id="rId65"/>
            </p:custDataLst>
          </p:nvPr>
        </p:nvSpPr>
        <p:spPr>
          <a:xfrm>
            <a:off x="0" y="492484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3 days</a:t>
            </a:r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393" name="OTLSHAPE_T_e50a3cb50fad40418ca8bbc902ad6c1e_TextPercentage" hidden="1"/>
          <p:cNvSpPr txBox="1"/>
          <p:nvPr>
            <p:custDataLst>
              <p:tags r:id="rId66"/>
            </p:custDataLst>
          </p:nvPr>
        </p:nvSpPr>
        <p:spPr>
          <a:xfrm>
            <a:off x="0" y="50798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394" name="OTLSHAPE_T_e50a3cb50fad40418ca8bbc902ad6c1e_StartDate" hidden="1"/>
          <p:cNvSpPr txBox="1"/>
          <p:nvPr>
            <p:custDataLst>
              <p:tags r:id="rId67"/>
            </p:custDataLst>
          </p:nvPr>
        </p:nvSpPr>
        <p:spPr>
          <a:xfrm>
            <a:off x="0" y="50798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395" name="OTLSHAPE_T_e50a3cb50fad40418ca8bbc902ad6c1e_EndDate" hidden="1"/>
          <p:cNvSpPr txBox="1"/>
          <p:nvPr>
            <p:custDataLst>
              <p:tags r:id="rId68"/>
            </p:custDataLst>
          </p:nvPr>
        </p:nvSpPr>
        <p:spPr>
          <a:xfrm>
            <a:off x="0" y="507987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396" name="OTLSHAPE_T_e50a3cb50fad40418ca8bbc902ad6c1e_JoinedDate"/>
          <p:cNvSpPr txBox="1"/>
          <p:nvPr>
            <p:custDataLst>
              <p:tags r:id="rId69"/>
            </p:custDataLst>
          </p:nvPr>
        </p:nvSpPr>
        <p:spPr>
          <a:xfrm>
            <a:off x="2368112" y="3456327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 panose="020F0502020204030204" pitchFamily="34" charset="0"/>
              </a:rPr>
              <a:t>2/1/2017 - 2/5/2017</a:t>
            </a:r>
            <a:endParaRPr lang="en-US" sz="1000" spc="-6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397" name="OTLSHAPE_T_e50a3cb50fad40418ca8bbc902ad6c1e_Title"/>
          <p:cNvSpPr txBox="1"/>
          <p:nvPr>
            <p:custDataLst>
              <p:tags r:id="rId70"/>
            </p:custDataLst>
          </p:nvPr>
        </p:nvSpPr>
        <p:spPr>
          <a:xfrm>
            <a:off x="281748" y="3363320"/>
            <a:ext cx="1384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k-wave installation and manual reading</a:t>
            </a:r>
            <a:endParaRPr lang="en-US" sz="11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98" name="OTLSHAPE_T_81f57f893aab40f3ac94b312dbdb3ee4_Shape"/>
          <p:cNvSpPr/>
          <p:nvPr>
            <p:custDataLst>
              <p:tags r:id="rId71"/>
            </p:custDataLst>
          </p:nvPr>
        </p:nvSpPr>
        <p:spPr>
          <a:xfrm>
            <a:off x="2645099" y="3836776"/>
            <a:ext cx="19685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9" name="OTLSHAPE_T_81f57f893aab40f3ac94b312dbdb3ee4_ShapePercentage" hidden="1"/>
          <p:cNvSpPr/>
          <p:nvPr>
            <p:custDataLst>
              <p:tags r:id="rId72"/>
            </p:custDataLst>
          </p:nvPr>
        </p:nvSpPr>
        <p:spPr>
          <a:xfrm>
            <a:off x="2490351" y="5398304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0" name="OTLSHAPE_T_81f57f893aab40f3ac94b312dbdb3ee4_Duration" hidden="1"/>
          <p:cNvSpPr txBox="1"/>
          <p:nvPr>
            <p:custDataLst>
              <p:tags r:id="rId73"/>
            </p:custDataLst>
          </p:nvPr>
        </p:nvSpPr>
        <p:spPr>
          <a:xfrm>
            <a:off x="0" y="532938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16 days</a:t>
            </a:r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01" name="OTLSHAPE_T_81f57f893aab40f3ac94b312dbdb3ee4_TextPercentage" hidden="1"/>
          <p:cNvSpPr txBox="1"/>
          <p:nvPr>
            <p:custDataLst>
              <p:tags r:id="rId74"/>
            </p:custDataLst>
          </p:nvPr>
        </p:nvSpPr>
        <p:spPr>
          <a:xfrm>
            <a:off x="0" y="54844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02" name="OTLSHAPE_T_81f57f893aab40f3ac94b312dbdb3ee4_StartDate" hidden="1"/>
          <p:cNvSpPr txBox="1"/>
          <p:nvPr>
            <p:custDataLst>
              <p:tags r:id="rId75"/>
            </p:custDataLst>
          </p:nvPr>
        </p:nvSpPr>
        <p:spPr>
          <a:xfrm>
            <a:off x="0" y="54844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03" name="OTLSHAPE_T_81f57f893aab40f3ac94b312dbdb3ee4_EndDate" hidden="1"/>
          <p:cNvSpPr txBox="1"/>
          <p:nvPr>
            <p:custDataLst>
              <p:tags r:id="rId76"/>
            </p:custDataLst>
          </p:nvPr>
        </p:nvSpPr>
        <p:spPr>
          <a:xfrm>
            <a:off x="0" y="54844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04" name="OTLSHAPE_T_81f57f893aab40f3ac94b312dbdb3ee4_JoinedDate"/>
          <p:cNvSpPr txBox="1"/>
          <p:nvPr>
            <p:custDataLst>
              <p:tags r:id="rId77"/>
            </p:custDataLst>
          </p:nvPr>
        </p:nvSpPr>
        <p:spPr>
          <a:xfrm>
            <a:off x="4662617" y="3860864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 panose="020F0502020204030204" pitchFamily="34" charset="0"/>
              </a:rPr>
              <a:t>2/10/2017 - 3/5/2017</a:t>
            </a:r>
            <a:endParaRPr lang="en-US" sz="1000" spc="-6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05" name="OTLSHAPE_T_81f57f893aab40f3ac94b312dbdb3ee4_Title"/>
          <p:cNvSpPr txBox="1"/>
          <p:nvPr>
            <p:custDataLst>
              <p:tags r:id="rId78"/>
            </p:custDataLst>
          </p:nvPr>
        </p:nvSpPr>
        <p:spPr>
          <a:xfrm>
            <a:off x="281748" y="3767858"/>
            <a:ext cx="2336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Develop/simulate brute-force searching algorithm in Matlab</a:t>
            </a:r>
            <a:endParaRPr lang="en-US" sz="11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06" name="OTLSHAPE_T_7d99ea41847741339b376f7b4ddc8f2e_Shape"/>
          <p:cNvSpPr/>
          <p:nvPr>
            <p:custDataLst>
              <p:tags r:id="rId79"/>
            </p:custDataLst>
          </p:nvPr>
        </p:nvSpPr>
        <p:spPr>
          <a:xfrm>
            <a:off x="2645099" y="4172395"/>
            <a:ext cx="12319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7" name="OTLSHAPE_T_7d99ea41847741339b376f7b4ddc8f2e_ShapePercentage" hidden="1"/>
          <p:cNvSpPr/>
          <p:nvPr>
            <p:custDataLst>
              <p:tags r:id="rId80"/>
            </p:custDataLst>
          </p:nvPr>
        </p:nvSpPr>
        <p:spPr>
          <a:xfrm>
            <a:off x="2490351" y="573392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8" name="OTLSHAPE_T_7d99ea41847741339b376f7b4ddc8f2e_Duration" hidden="1"/>
          <p:cNvSpPr txBox="1"/>
          <p:nvPr>
            <p:custDataLst>
              <p:tags r:id="rId81"/>
            </p:custDataLst>
          </p:nvPr>
        </p:nvSpPr>
        <p:spPr>
          <a:xfrm>
            <a:off x="0" y="5733923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11 days</a:t>
            </a:r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09" name="OTLSHAPE_T_7d99ea41847741339b376f7b4ddc8f2e_TextPercentage" hidden="1"/>
          <p:cNvSpPr txBox="1"/>
          <p:nvPr>
            <p:custDataLst>
              <p:tags r:id="rId82"/>
            </p:custDataLst>
          </p:nvPr>
        </p:nvSpPr>
        <p:spPr>
          <a:xfrm>
            <a:off x="0" y="58889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10" name="OTLSHAPE_T_7d99ea41847741339b376f7b4ddc8f2e_StartDate" hidden="1"/>
          <p:cNvSpPr txBox="1"/>
          <p:nvPr>
            <p:custDataLst>
              <p:tags r:id="rId83"/>
            </p:custDataLst>
          </p:nvPr>
        </p:nvSpPr>
        <p:spPr>
          <a:xfrm>
            <a:off x="0" y="58889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11" name="OTLSHAPE_T_7d99ea41847741339b376f7b4ddc8f2e_EndDate" hidden="1"/>
          <p:cNvSpPr txBox="1"/>
          <p:nvPr>
            <p:custDataLst>
              <p:tags r:id="rId84"/>
            </p:custDataLst>
          </p:nvPr>
        </p:nvSpPr>
        <p:spPr>
          <a:xfrm>
            <a:off x="0" y="58889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12" name="OTLSHAPE_T_7d99ea41847741339b376f7b4ddc8f2e_JoinedDate"/>
          <p:cNvSpPr txBox="1"/>
          <p:nvPr>
            <p:custDataLst>
              <p:tags r:id="rId85"/>
            </p:custDataLst>
          </p:nvPr>
        </p:nvSpPr>
        <p:spPr>
          <a:xfrm>
            <a:off x="3925097" y="4196483"/>
            <a:ext cx="1206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 panose="020F0502020204030204" pitchFamily="34" charset="0"/>
              </a:rPr>
              <a:t>2/10/2017 - 2/24/2017</a:t>
            </a:r>
            <a:endParaRPr lang="en-US" sz="1000" spc="-6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13" name="OTLSHAPE_T_7d99ea41847741339b376f7b4ddc8f2e_Title"/>
          <p:cNvSpPr txBox="1"/>
          <p:nvPr>
            <p:custDataLst>
              <p:tags r:id="rId86"/>
            </p:custDataLst>
          </p:nvPr>
        </p:nvSpPr>
        <p:spPr>
          <a:xfrm>
            <a:off x="281748" y="4188736"/>
            <a:ext cx="204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Simulate and get ground truth data</a:t>
            </a:r>
            <a:endParaRPr lang="en-US" sz="11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14" name="OTLSHAPE_T_4091841a30914c5fb78f7111d2385949_Shape"/>
          <p:cNvSpPr/>
          <p:nvPr>
            <p:custDataLst>
              <p:tags r:id="rId87"/>
            </p:custDataLst>
          </p:nvPr>
        </p:nvSpPr>
        <p:spPr>
          <a:xfrm>
            <a:off x="4611817" y="4439095"/>
            <a:ext cx="584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5" name="OTLSHAPE_T_4091841a30914c5fb78f7111d2385949_ShapePercentage" hidden="1"/>
          <p:cNvSpPr/>
          <p:nvPr>
            <p:custDataLst>
              <p:tags r:id="rId88"/>
            </p:custDataLst>
          </p:nvPr>
        </p:nvSpPr>
        <p:spPr>
          <a:xfrm>
            <a:off x="4457069" y="600062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6" name="OTLSHAPE_T_4091841a30914c5fb78f7111d2385949_Duration" hidden="1"/>
          <p:cNvSpPr txBox="1"/>
          <p:nvPr>
            <p:custDataLst>
              <p:tags r:id="rId89"/>
            </p:custDataLst>
          </p:nvPr>
        </p:nvSpPr>
        <p:spPr>
          <a:xfrm>
            <a:off x="0" y="6000623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5 days</a:t>
            </a:r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17" name="OTLSHAPE_T_4091841a30914c5fb78f7111d2385949_TextPercentage" hidden="1"/>
          <p:cNvSpPr txBox="1"/>
          <p:nvPr>
            <p:custDataLst>
              <p:tags r:id="rId90"/>
            </p:custDataLst>
          </p:nvPr>
        </p:nvSpPr>
        <p:spPr>
          <a:xfrm>
            <a:off x="0" y="61556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18" name="OTLSHAPE_T_4091841a30914c5fb78f7111d2385949_StartDate" hidden="1"/>
          <p:cNvSpPr txBox="1"/>
          <p:nvPr>
            <p:custDataLst>
              <p:tags r:id="rId91"/>
            </p:custDataLst>
          </p:nvPr>
        </p:nvSpPr>
        <p:spPr>
          <a:xfrm>
            <a:off x="0" y="61556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19" name="OTLSHAPE_T_4091841a30914c5fb78f7111d2385949_EndDate" hidden="1"/>
          <p:cNvSpPr txBox="1"/>
          <p:nvPr>
            <p:custDataLst>
              <p:tags r:id="rId92"/>
            </p:custDataLst>
          </p:nvPr>
        </p:nvSpPr>
        <p:spPr>
          <a:xfrm>
            <a:off x="0" y="61556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20" name="OTLSHAPE_T_4091841a30914c5fb78f7111d2385949_JoinedDate"/>
          <p:cNvSpPr txBox="1"/>
          <p:nvPr>
            <p:custDataLst>
              <p:tags r:id="rId93"/>
            </p:custDataLst>
          </p:nvPr>
        </p:nvSpPr>
        <p:spPr>
          <a:xfrm>
            <a:off x="5236243" y="4463183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 panose="020F0502020204030204" pitchFamily="34" charset="0"/>
              </a:rPr>
              <a:t>3/6/2017 - 3/12/2017</a:t>
            </a:r>
            <a:endParaRPr lang="en-US" sz="1000" spc="-6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21" name="OTLSHAPE_T_4091841a30914c5fb78f7111d2385949_Title"/>
          <p:cNvSpPr txBox="1"/>
          <p:nvPr>
            <p:custDataLst>
              <p:tags r:id="rId94"/>
            </p:custDataLst>
          </p:nvPr>
        </p:nvSpPr>
        <p:spPr>
          <a:xfrm>
            <a:off x="281748" y="4455436"/>
            <a:ext cx="217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Validate the algorithm and improve it</a:t>
            </a:r>
            <a:endParaRPr lang="en-US" sz="1100" b="1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22" name="OTLSHAPE_T_07b53fbb4ae54a2f986673ea90b18bda_Shape"/>
          <p:cNvSpPr/>
          <p:nvPr>
            <p:custDataLst>
              <p:tags r:id="rId95"/>
            </p:custDataLst>
          </p:nvPr>
        </p:nvSpPr>
        <p:spPr>
          <a:xfrm>
            <a:off x="5185443" y="4705795"/>
            <a:ext cx="5842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3" name="OTLSHAPE_T_07b53fbb4ae54a2f986673ea90b18bda_ShapePercentage" hidden="1"/>
          <p:cNvSpPr/>
          <p:nvPr>
            <p:custDataLst>
              <p:tags r:id="rId96"/>
            </p:custDataLst>
          </p:nvPr>
        </p:nvSpPr>
        <p:spPr>
          <a:xfrm>
            <a:off x="5030695" y="626732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4" name="OTLSHAPE_T_07b53fbb4ae54a2f986673ea90b18bda_Duration" hidden="1"/>
          <p:cNvSpPr txBox="1"/>
          <p:nvPr>
            <p:custDataLst>
              <p:tags r:id="rId97"/>
            </p:custDataLst>
          </p:nvPr>
        </p:nvSpPr>
        <p:spPr>
          <a:xfrm>
            <a:off x="0" y="6267323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5 days</a:t>
            </a:r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25" name="OTLSHAPE_T_07b53fbb4ae54a2f986673ea90b18bda_TextPercentage" hidden="1"/>
          <p:cNvSpPr txBox="1"/>
          <p:nvPr>
            <p:custDataLst>
              <p:tags r:id="rId98"/>
            </p:custDataLst>
          </p:nvPr>
        </p:nvSpPr>
        <p:spPr>
          <a:xfrm>
            <a:off x="0" y="64223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26" name="OTLSHAPE_T_07b53fbb4ae54a2f986673ea90b18bda_StartDate" hidden="1"/>
          <p:cNvSpPr txBox="1"/>
          <p:nvPr>
            <p:custDataLst>
              <p:tags r:id="rId99"/>
            </p:custDataLst>
          </p:nvPr>
        </p:nvSpPr>
        <p:spPr>
          <a:xfrm>
            <a:off x="0" y="64223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27" name="OTLSHAPE_T_07b53fbb4ae54a2f986673ea90b18bda_EndDate" hidden="1"/>
          <p:cNvSpPr txBox="1"/>
          <p:nvPr>
            <p:custDataLst>
              <p:tags r:id="rId100"/>
            </p:custDataLst>
          </p:nvPr>
        </p:nvSpPr>
        <p:spPr>
          <a:xfrm>
            <a:off x="0" y="64223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28" name="OTLSHAPE_T_07b53fbb4ae54a2f986673ea90b18bda_JoinedDate"/>
          <p:cNvSpPr txBox="1"/>
          <p:nvPr>
            <p:custDataLst>
              <p:tags r:id="rId101"/>
            </p:custDataLst>
          </p:nvPr>
        </p:nvSpPr>
        <p:spPr>
          <a:xfrm>
            <a:off x="5809869" y="4729883"/>
            <a:ext cx="1206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 panose="020F0502020204030204" pitchFamily="34" charset="0"/>
              </a:rPr>
              <a:t>3/13/2017 - 3/19/2017</a:t>
            </a:r>
            <a:endParaRPr lang="en-US" sz="1000" spc="-6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29" name="OTLSHAPE_T_07b53fbb4ae54a2f986673ea90b18bda_Title"/>
          <p:cNvSpPr txBox="1"/>
          <p:nvPr>
            <p:custDataLst>
              <p:tags r:id="rId102"/>
            </p:custDataLst>
          </p:nvPr>
        </p:nvSpPr>
        <p:spPr>
          <a:xfrm>
            <a:off x="281748" y="4722136"/>
            <a:ext cx="316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Add noise to frames and beamlines, validate in Matlab</a:t>
            </a:r>
            <a:endParaRPr lang="en-US" sz="11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30" name="OTLSHAPE_T_bdac3523aee04bbb806dce23c71fe696_Shape"/>
          <p:cNvSpPr/>
          <p:nvPr>
            <p:custDataLst>
              <p:tags r:id="rId103"/>
            </p:custDataLst>
          </p:nvPr>
        </p:nvSpPr>
        <p:spPr>
          <a:xfrm>
            <a:off x="3054831" y="4972495"/>
            <a:ext cx="32893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1" name="OTLSHAPE_T_bdac3523aee04bbb806dce23c71fe696_ShapePercentage" hidden="1"/>
          <p:cNvSpPr/>
          <p:nvPr>
            <p:custDataLst>
              <p:tags r:id="rId104"/>
            </p:custDataLst>
          </p:nvPr>
        </p:nvSpPr>
        <p:spPr>
          <a:xfrm>
            <a:off x="2900083" y="653402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2" name="OTLSHAPE_T_bdac3523aee04bbb806dce23c71fe696_Duration" hidden="1"/>
          <p:cNvSpPr txBox="1"/>
          <p:nvPr>
            <p:custDataLst>
              <p:tags r:id="rId105"/>
            </p:custDataLst>
          </p:nvPr>
        </p:nvSpPr>
        <p:spPr>
          <a:xfrm>
            <a:off x="0" y="6534023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28 days</a:t>
            </a:r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33" name="OTLSHAPE_T_bdac3523aee04bbb806dce23c71fe696_TextPercentage" hidden="1"/>
          <p:cNvSpPr txBox="1"/>
          <p:nvPr>
            <p:custDataLst>
              <p:tags r:id="rId106"/>
            </p:custDataLst>
          </p:nvPr>
        </p:nvSpPr>
        <p:spPr>
          <a:xfrm>
            <a:off x="0" y="66890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34" name="OTLSHAPE_T_bdac3523aee04bbb806dce23c71fe696_StartDate" hidden="1"/>
          <p:cNvSpPr txBox="1"/>
          <p:nvPr>
            <p:custDataLst>
              <p:tags r:id="rId107"/>
            </p:custDataLst>
          </p:nvPr>
        </p:nvSpPr>
        <p:spPr>
          <a:xfrm>
            <a:off x="0" y="66890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35" name="OTLSHAPE_T_bdac3523aee04bbb806dce23c71fe696_EndDate" hidden="1"/>
          <p:cNvSpPr txBox="1"/>
          <p:nvPr>
            <p:custDataLst>
              <p:tags r:id="rId108"/>
            </p:custDataLst>
          </p:nvPr>
        </p:nvSpPr>
        <p:spPr>
          <a:xfrm>
            <a:off x="0" y="66890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36" name="OTLSHAPE_T_bdac3523aee04bbb806dce23c71fe696_JoinedDate"/>
          <p:cNvSpPr txBox="1"/>
          <p:nvPr>
            <p:custDataLst>
              <p:tags r:id="rId109"/>
            </p:custDataLst>
          </p:nvPr>
        </p:nvSpPr>
        <p:spPr>
          <a:xfrm>
            <a:off x="6383495" y="4996583"/>
            <a:ext cx="1206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 panose="020F0502020204030204" pitchFamily="34" charset="0"/>
              </a:rPr>
              <a:t>2/15/2017 - 3/26/2017</a:t>
            </a:r>
            <a:endParaRPr lang="en-US" sz="1000" spc="-6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37" name="OTLSHAPE_T_bdac3523aee04bbb806dce23c71fe696_Title"/>
          <p:cNvSpPr txBox="1"/>
          <p:nvPr>
            <p:custDataLst>
              <p:tags r:id="rId110"/>
            </p:custDataLst>
          </p:nvPr>
        </p:nvSpPr>
        <p:spPr>
          <a:xfrm>
            <a:off x="281748" y="4988836"/>
            <a:ext cx="2705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Set up Ultrosonix SDK, QT creator and open CV</a:t>
            </a:r>
            <a:endParaRPr lang="en-US" sz="11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38" name="OTLSHAPE_T_0f5582792d0c4305b297d7f6480f3c86_Shape"/>
          <p:cNvSpPr/>
          <p:nvPr>
            <p:custDataLst>
              <p:tags r:id="rId111"/>
            </p:custDataLst>
          </p:nvPr>
        </p:nvSpPr>
        <p:spPr>
          <a:xfrm>
            <a:off x="4611817" y="5239195"/>
            <a:ext cx="28702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9" name="OTLSHAPE_T_0f5582792d0c4305b297d7f6480f3c86_ShapePercentage" hidden="1"/>
          <p:cNvSpPr/>
          <p:nvPr>
            <p:custDataLst>
              <p:tags r:id="rId112"/>
            </p:custDataLst>
          </p:nvPr>
        </p:nvSpPr>
        <p:spPr>
          <a:xfrm>
            <a:off x="4457069" y="680072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0" name="OTLSHAPE_T_0f5582792d0c4305b297d7f6480f3c86_Duration" hidden="1"/>
          <p:cNvSpPr txBox="1"/>
          <p:nvPr>
            <p:custDataLst>
              <p:tags r:id="rId113"/>
            </p:custDataLst>
          </p:nvPr>
        </p:nvSpPr>
        <p:spPr>
          <a:xfrm>
            <a:off x="0" y="6800723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25 days</a:t>
            </a:r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41" name="OTLSHAPE_T_0f5582792d0c4305b297d7f6480f3c86_TextPercentage" hidden="1"/>
          <p:cNvSpPr txBox="1"/>
          <p:nvPr>
            <p:custDataLst>
              <p:tags r:id="rId114"/>
            </p:custDataLst>
          </p:nvPr>
        </p:nvSpPr>
        <p:spPr>
          <a:xfrm>
            <a:off x="0" y="69557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42" name="OTLSHAPE_T_0f5582792d0c4305b297d7f6480f3c86_StartDate" hidden="1"/>
          <p:cNvSpPr txBox="1"/>
          <p:nvPr>
            <p:custDataLst>
              <p:tags r:id="rId115"/>
            </p:custDataLst>
          </p:nvPr>
        </p:nvSpPr>
        <p:spPr>
          <a:xfrm>
            <a:off x="0" y="69557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43" name="OTLSHAPE_T_0f5582792d0c4305b297d7f6480f3c86_EndDate" hidden="1"/>
          <p:cNvSpPr txBox="1"/>
          <p:nvPr>
            <p:custDataLst>
              <p:tags r:id="rId116"/>
            </p:custDataLst>
          </p:nvPr>
        </p:nvSpPr>
        <p:spPr>
          <a:xfrm>
            <a:off x="0" y="69557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44" name="OTLSHAPE_T_0f5582792d0c4305b297d7f6480f3c86_JoinedDate"/>
          <p:cNvSpPr txBox="1"/>
          <p:nvPr>
            <p:custDataLst>
              <p:tags r:id="rId117"/>
            </p:custDataLst>
          </p:nvPr>
        </p:nvSpPr>
        <p:spPr>
          <a:xfrm>
            <a:off x="7530747" y="5263283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 panose="020F0502020204030204" pitchFamily="34" charset="0"/>
              </a:rPr>
              <a:t>3/6/2017 - 4/9/2017</a:t>
            </a:r>
            <a:endParaRPr lang="en-US" sz="1000" spc="-6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45" name="OTLSHAPE_T_0f5582792d0c4305b297d7f6480f3c86_Title"/>
          <p:cNvSpPr txBox="1"/>
          <p:nvPr>
            <p:custDataLst>
              <p:tags r:id="rId118"/>
            </p:custDataLst>
          </p:nvPr>
        </p:nvSpPr>
        <p:spPr>
          <a:xfrm>
            <a:off x="281748" y="5255536"/>
            <a:ext cx="222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Incorporate Matlab programs into C++</a:t>
            </a:r>
            <a:endParaRPr lang="en-US" sz="11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46" name="OTLSHAPE_T_d42007f2a47947fab045eb1d8e9d33fc_Shape"/>
          <p:cNvSpPr/>
          <p:nvPr>
            <p:custDataLst>
              <p:tags r:id="rId119"/>
            </p:custDataLst>
          </p:nvPr>
        </p:nvSpPr>
        <p:spPr>
          <a:xfrm>
            <a:off x="7398000" y="5505895"/>
            <a:ext cx="6604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7" name="OTLSHAPE_T_d42007f2a47947fab045eb1d8e9d33fc_ShapePercentage" hidden="1"/>
          <p:cNvSpPr/>
          <p:nvPr>
            <p:custDataLst>
              <p:tags r:id="rId120"/>
            </p:custDataLst>
          </p:nvPr>
        </p:nvSpPr>
        <p:spPr>
          <a:xfrm>
            <a:off x="7243252" y="706742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8" name="OTLSHAPE_T_d42007f2a47947fab045eb1d8e9d33fc_Duration" hidden="1"/>
          <p:cNvSpPr txBox="1"/>
          <p:nvPr>
            <p:custDataLst>
              <p:tags r:id="rId121"/>
            </p:custDataLst>
          </p:nvPr>
        </p:nvSpPr>
        <p:spPr>
          <a:xfrm>
            <a:off x="0" y="7067423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5 days</a:t>
            </a:r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49" name="OTLSHAPE_T_d42007f2a47947fab045eb1d8e9d33fc_TextPercentage" hidden="1"/>
          <p:cNvSpPr txBox="1"/>
          <p:nvPr>
            <p:custDataLst>
              <p:tags r:id="rId122"/>
            </p:custDataLst>
          </p:nvPr>
        </p:nvSpPr>
        <p:spPr>
          <a:xfrm>
            <a:off x="0" y="72224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50" name="OTLSHAPE_T_d42007f2a47947fab045eb1d8e9d33fc_StartDate" hidden="1"/>
          <p:cNvSpPr txBox="1"/>
          <p:nvPr>
            <p:custDataLst>
              <p:tags r:id="rId123"/>
            </p:custDataLst>
          </p:nvPr>
        </p:nvSpPr>
        <p:spPr>
          <a:xfrm>
            <a:off x="0" y="72224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51" name="OTLSHAPE_T_d42007f2a47947fab045eb1d8e9d33fc_EndDate" hidden="1"/>
          <p:cNvSpPr txBox="1"/>
          <p:nvPr>
            <p:custDataLst>
              <p:tags r:id="rId124"/>
            </p:custDataLst>
          </p:nvPr>
        </p:nvSpPr>
        <p:spPr>
          <a:xfrm>
            <a:off x="0" y="72224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52" name="OTLSHAPE_T_d42007f2a47947fab045eb1d8e9d33fc_JoinedDate"/>
          <p:cNvSpPr txBox="1"/>
          <p:nvPr>
            <p:custDataLst>
              <p:tags r:id="rId125"/>
            </p:custDataLst>
          </p:nvPr>
        </p:nvSpPr>
        <p:spPr>
          <a:xfrm>
            <a:off x="8104374" y="5529983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 panose="020F0502020204030204" pitchFamily="34" charset="0"/>
              </a:rPr>
              <a:t>4/9/2017 - 4/16/2017</a:t>
            </a:r>
            <a:endParaRPr lang="en-US" sz="1000" spc="-6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53" name="OTLSHAPE_T_d42007f2a47947fab045eb1d8e9d33fc_Title"/>
          <p:cNvSpPr txBox="1"/>
          <p:nvPr>
            <p:custDataLst>
              <p:tags r:id="rId126"/>
            </p:custDataLst>
          </p:nvPr>
        </p:nvSpPr>
        <p:spPr>
          <a:xfrm>
            <a:off x="281748" y="5522236"/>
            <a:ext cx="463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Construct phantoms to test the synchronization algorithm on clinical US scanner</a:t>
            </a:r>
            <a:endParaRPr lang="en-US" sz="11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54" name="OTLSHAPE_T_a100471315d04ba48dabfeeed5c9cf59_Shape"/>
          <p:cNvSpPr/>
          <p:nvPr>
            <p:custDataLst>
              <p:tags r:id="rId127"/>
            </p:custDataLst>
          </p:nvPr>
        </p:nvSpPr>
        <p:spPr>
          <a:xfrm>
            <a:off x="7398000" y="5772595"/>
            <a:ext cx="660400" cy="203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5" name="OTLSHAPE_T_a100471315d04ba48dabfeeed5c9cf59_ShapePercentage" hidden="1"/>
          <p:cNvSpPr/>
          <p:nvPr>
            <p:custDataLst>
              <p:tags r:id="rId128"/>
            </p:custDataLst>
          </p:nvPr>
        </p:nvSpPr>
        <p:spPr>
          <a:xfrm>
            <a:off x="7243252" y="733412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6" name="OTLSHAPE_T_a100471315d04ba48dabfeeed5c9cf59_Duration" hidden="1"/>
          <p:cNvSpPr txBox="1"/>
          <p:nvPr>
            <p:custDataLst>
              <p:tags r:id="rId129"/>
            </p:custDataLst>
          </p:nvPr>
        </p:nvSpPr>
        <p:spPr>
          <a:xfrm>
            <a:off x="0" y="7334123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5 days</a:t>
            </a:r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57" name="OTLSHAPE_T_a100471315d04ba48dabfeeed5c9cf59_TextPercentage" hidden="1"/>
          <p:cNvSpPr txBox="1"/>
          <p:nvPr>
            <p:custDataLst>
              <p:tags r:id="rId130"/>
            </p:custDataLst>
          </p:nvPr>
        </p:nvSpPr>
        <p:spPr>
          <a:xfrm>
            <a:off x="0" y="74891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58" name="OTLSHAPE_T_a100471315d04ba48dabfeeed5c9cf59_StartDate" hidden="1"/>
          <p:cNvSpPr txBox="1"/>
          <p:nvPr>
            <p:custDataLst>
              <p:tags r:id="rId131"/>
            </p:custDataLst>
          </p:nvPr>
        </p:nvSpPr>
        <p:spPr>
          <a:xfrm>
            <a:off x="0" y="74891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59" name="OTLSHAPE_T_a100471315d04ba48dabfeeed5c9cf59_EndDate" hidden="1"/>
          <p:cNvSpPr txBox="1"/>
          <p:nvPr>
            <p:custDataLst>
              <p:tags r:id="rId132"/>
            </p:custDataLst>
          </p:nvPr>
        </p:nvSpPr>
        <p:spPr>
          <a:xfrm>
            <a:off x="0" y="74891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60" name="OTLSHAPE_T_a100471315d04ba48dabfeeed5c9cf59_JoinedDate"/>
          <p:cNvSpPr txBox="1"/>
          <p:nvPr>
            <p:custDataLst>
              <p:tags r:id="rId133"/>
            </p:custDataLst>
          </p:nvPr>
        </p:nvSpPr>
        <p:spPr>
          <a:xfrm>
            <a:off x="8104374" y="5796683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 panose="020F0502020204030204" pitchFamily="34" charset="0"/>
              </a:rPr>
              <a:t>4/9/2017 - 4/16/2017</a:t>
            </a:r>
            <a:endParaRPr lang="en-US" sz="1000" spc="-6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61" name="OTLSHAPE_T_a100471315d04ba48dabfeeed5c9cf59_Title"/>
          <p:cNvSpPr txBox="1"/>
          <p:nvPr>
            <p:custDataLst>
              <p:tags r:id="rId134"/>
            </p:custDataLst>
          </p:nvPr>
        </p:nvSpPr>
        <p:spPr>
          <a:xfrm>
            <a:off x="281748" y="5788936"/>
            <a:ext cx="335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Validate the synchronization algorithm via clinical US data</a:t>
            </a:r>
            <a:endParaRPr lang="en-US" sz="1100" b="1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62" name="OTLSHAPE_T_ee3a506bfb0f485d9a4a1fe447f4c2a4_Shape"/>
          <p:cNvSpPr/>
          <p:nvPr>
            <p:custDataLst>
              <p:tags r:id="rId135"/>
            </p:custDataLst>
          </p:nvPr>
        </p:nvSpPr>
        <p:spPr>
          <a:xfrm>
            <a:off x="7971627" y="6039295"/>
            <a:ext cx="13208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3" name="OTLSHAPE_T_ee3a506bfb0f485d9a4a1fe447f4c2a4_ShapePercentage" hidden="1"/>
          <p:cNvSpPr/>
          <p:nvPr>
            <p:custDataLst>
              <p:tags r:id="rId136"/>
            </p:custDataLst>
          </p:nvPr>
        </p:nvSpPr>
        <p:spPr>
          <a:xfrm>
            <a:off x="7816879" y="760082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4" name="OTLSHAPE_T_ee3a506bfb0f485d9a4a1fe447f4c2a4_Duration" hidden="1"/>
          <p:cNvSpPr txBox="1"/>
          <p:nvPr>
            <p:custDataLst>
              <p:tags r:id="rId137"/>
            </p:custDataLst>
          </p:nvPr>
        </p:nvSpPr>
        <p:spPr>
          <a:xfrm>
            <a:off x="0" y="7600823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11 days</a:t>
            </a:r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65" name="OTLSHAPE_T_ee3a506bfb0f485d9a4a1fe447f4c2a4_TextPercentage" hidden="1"/>
          <p:cNvSpPr txBox="1"/>
          <p:nvPr>
            <p:custDataLst>
              <p:tags r:id="rId138"/>
            </p:custDataLst>
          </p:nvPr>
        </p:nvSpPr>
        <p:spPr>
          <a:xfrm>
            <a:off x="0" y="77558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66" name="OTLSHAPE_T_ee3a506bfb0f485d9a4a1fe447f4c2a4_StartDate" hidden="1"/>
          <p:cNvSpPr txBox="1"/>
          <p:nvPr>
            <p:custDataLst>
              <p:tags r:id="rId139"/>
            </p:custDataLst>
          </p:nvPr>
        </p:nvSpPr>
        <p:spPr>
          <a:xfrm>
            <a:off x="0" y="77558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67" name="OTLSHAPE_T_ee3a506bfb0f485d9a4a1fe447f4c2a4_EndDate" hidden="1"/>
          <p:cNvSpPr txBox="1"/>
          <p:nvPr>
            <p:custDataLst>
              <p:tags r:id="rId140"/>
            </p:custDataLst>
          </p:nvPr>
        </p:nvSpPr>
        <p:spPr>
          <a:xfrm>
            <a:off x="0" y="77558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68" name="OTLSHAPE_T_ee3a506bfb0f485d9a4a1fe447f4c2a4_JoinedDate"/>
          <p:cNvSpPr txBox="1"/>
          <p:nvPr>
            <p:custDataLst>
              <p:tags r:id="rId141"/>
            </p:custDataLst>
          </p:nvPr>
        </p:nvSpPr>
        <p:spPr>
          <a:xfrm>
            <a:off x="9333572" y="6063383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 panose="020F0502020204030204" pitchFamily="34" charset="0"/>
              </a:rPr>
              <a:t>4/16/2017 - 5/1/2017</a:t>
            </a:r>
            <a:endParaRPr lang="en-US" sz="1000" spc="-6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69" name="OTLSHAPE_T_ee3a506bfb0f485d9a4a1fe447f4c2a4_Title"/>
          <p:cNvSpPr txBox="1"/>
          <p:nvPr>
            <p:custDataLst>
              <p:tags r:id="rId142"/>
            </p:custDataLst>
          </p:nvPr>
        </p:nvSpPr>
        <p:spPr>
          <a:xfrm>
            <a:off x="281748" y="6055636"/>
            <a:ext cx="502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Combine synchronization part and real-time part to achieve PA imaging on US platform</a:t>
            </a:r>
            <a:endParaRPr lang="en-US" sz="11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470" name="OTLSHAPE_T_92b0357ea0df48a3a6fedd271c849222_Shape"/>
          <p:cNvSpPr/>
          <p:nvPr>
            <p:custDataLst>
              <p:tags r:id="rId143"/>
            </p:custDataLst>
          </p:nvPr>
        </p:nvSpPr>
        <p:spPr>
          <a:xfrm>
            <a:off x="9200826" y="6305995"/>
            <a:ext cx="14859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1" name="OTLSHAPE_T_92b0357ea0df48a3a6fedd271c849222_ShapePercentage" hidden="1"/>
          <p:cNvSpPr/>
          <p:nvPr>
            <p:custDataLst>
              <p:tags r:id="rId144"/>
            </p:custDataLst>
          </p:nvPr>
        </p:nvSpPr>
        <p:spPr>
          <a:xfrm>
            <a:off x="9046078" y="786752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2" name="OTLSHAPE_T_92b0357ea0df48a3a6fedd271c849222_Duration" hidden="1"/>
          <p:cNvSpPr txBox="1"/>
          <p:nvPr>
            <p:custDataLst>
              <p:tags r:id="rId145"/>
            </p:custDataLst>
          </p:nvPr>
        </p:nvSpPr>
        <p:spPr>
          <a:xfrm>
            <a:off x="0" y="7867523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14 days</a:t>
            </a:r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73" name="OTLSHAPE_T_92b0357ea0df48a3a6fedd271c849222_TextPercentage" hidden="1"/>
          <p:cNvSpPr txBox="1"/>
          <p:nvPr>
            <p:custDataLst>
              <p:tags r:id="rId146"/>
            </p:custDataLst>
          </p:nvPr>
        </p:nvSpPr>
        <p:spPr>
          <a:xfrm>
            <a:off x="0" y="80225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474" name="OTLSHAPE_T_92b0357ea0df48a3a6fedd271c849222_StartDate" hidden="1"/>
          <p:cNvSpPr txBox="1"/>
          <p:nvPr>
            <p:custDataLst>
              <p:tags r:id="rId147"/>
            </p:custDataLst>
          </p:nvPr>
        </p:nvSpPr>
        <p:spPr>
          <a:xfrm>
            <a:off x="0" y="80225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75" name="OTLSHAPE_T_92b0357ea0df48a3a6fedd271c849222_EndDate" hidden="1"/>
          <p:cNvSpPr txBox="1"/>
          <p:nvPr>
            <p:custDataLst>
              <p:tags r:id="rId148"/>
            </p:custDataLst>
          </p:nvPr>
        </p:nvSpPr>
        <p:spPr>
          <a:xfrm>
            <a:off x="0" y="802254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76" name="OTLSHAPE_T_92b0357ea0df48a3a6fedd271c849222_JoinedDate"/>
          <p:cNvSpPr txBox="1"/>
          <p:nvPr>
            <p:custDataLst>
              <p:tags r:id="rId149"/>
            </p:custDataLst>
          </p:nvPr>
        </p:nvSpPr>
        <p:spPr>
          <a:xfrm>
            <a:off x="10726664" y="6330083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 panose="020F0502020204030204" pitchFamily="34" charset="0"/>
              </a:rPr>
              <a:t>5/1/2017 - 5/18/2017</a:t>
            </a:r>
            <a:endParaRPr lang="en-US" sz="1000" spc="-6" dirty="0">
              <a:solidFill>
                <a:srgbClr val="1F497E"/>
              </a:solidFill>
              <a:latin typeface="Calibri" panose="020F0502020204030204" pitchFamily="34" charset="0"/>
            </a:endParaRPr>
          </a:p>
        </p:txBody>
      </p:sp>
      <p:sp>
        <p:nvSpPr>
          <p:cNvPr id="1477" name="OTLSHAPE_T_92b0357ea0df48a3a6fedd271c849222_Title"/>
          <p:cNvSpPr txBox="1"/>
          <p:nvPr>
            <p:custDataLst>
              <p:tags r:id="rId150"/>
            </p:custDataLst>
          </p:nvPr>
        </p:nvSpPr>
        <p:spPr>
          <a:xfrm>
            <a:off x="281748" y="6322336"/>
            <a:ext cx="215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">
                <a:solidFill>
                  <a:schemeClr val="dk1"/>
                </a:solidFill>
                <a:latin typeface="Calibri" panose="020F0502020204030204" pitchFamily="34" charset="0"/>
              </a:rPr>
              <a:t>Prepare demo and final report/paper</a:t>
            </a:r>
            <a:endParaRPr lang="en-US" sz="1100" b="1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4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865" name="矩形 2"/>
          <p:cNvSpPr>
            <a:spLocks noChangeArrowheads="1"/>
          </p:cNvSpPr>
          <p:nvPr/>
        </p:nvSpPr>
        <p:spPr bwMode="auto">
          <a:xfrm>
            <a:off x="794275" y="240321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866" name="TextBox 5"/>
          <p:cNvSpPr txBox="1">
            <a:spLocks noChangeArrowheads="1"/>
          </p:cNvSpPr>
          <p:nvPr/>
        </p:nvSpPr>
        <p:spPr bwMode="auto">
          <a:xfrm>
            <a:off x="1633318" y="271386"/>
            <a:ext cx="3615897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Timeline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8" name="TextBox 1357"/>
          <p:cNvSpPr txBox="1"/>
          <p:nvPr/>
        </p:nvSpPr>
        <p:spPr>
          <a:xfrm>
            <a:off x="5978191" y="2175193"/>
            <a:ext cx="603195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Backup plan: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1. If delays are encountered in milestone 1, keep focusing on developing the synchronization algorithm. Make incorporation of Matlab program in C++ as a maximum deliverable.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2. Hardware problems may occur on US platform.  If delays occur in milestone 3, leave more time to tests and put off integration of synchronization and real-time imaging.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6481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80207" y="395069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619250" y="426134"/>
            <a:ext cx="10336213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Management Plan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163" y="1436468"/>
            <a:ext cx="1071309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Currently scheduling time with D</a:t>
            </a:r>
            <a:r>
              <a:rPr lang="en-US" altLang="zh-CN" sz="2800" b="1" dirty="0">
                <a:solidFill>
                  <a:schemeClr val="accent5">
                    <a:lumMod val="75000"/>
                  </a:schemeClr>
                </a:solidFill>
              </a:rPr>
              <a:t>r. </a:t>
            </a:r>
            <a:r>
              <a:rPr lang="en-US" altLang="zh-CN" sz="2800" b="1" dirty="0" err="1">
                <a:solidFill>
                  <a:schemeClr val="accent5">
                    <a:lumMod val="75000"/>
                  </a:schemeClr>
                </a:solidFill>
              </a:rPr>
              <a:t>Boctor</a:t>
            </a:r>
            <a:r>
              <a:rPr lang="en-US" altLang="zh-CN" sz="2800" b="1" dirty="0">
                <a:solidFill>
                  <a:schemeClr val="accent5">
                    <a:lumMod val="75000"/>
                  </a:schemeClr>
                </a:solidFill>
              </a:rPr>
              <a:t> to set a standing meeting schedule.</a:t>
            </a:r>
            <a:endParaRPr lang="en-US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Weekly meeting with mentor Kai.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Documentation on reading materials, programming diagrams, work status and so on.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Regularly check code and project status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Backup codes frequently</a:t>
            </a:r>
          </a:p>
        </p:txBody>
      </p:sp>
    </p:spTree>
    <p:extLst>
      <p:ext uri="{BB962C8B-B14F-4D97-AF65-F5344CB8AC3E}">
        <p14:creationId xmlns:p14="http://schemas.microsoft.com/office/powerpoint/2010/main" val="3078343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rgbClr val="F19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rgbClr val="FFC000"/>
              </a:solidFill>
            </a:endParaRPr>
          </a:p>
        </p:txBody>
      </p:sp>
      <p:sp>
        <p:nvSpPr>
          <p:cNvPr id="23555" name="矩形 2"/>
          <p:cNvSpPr>
            <a:spLocks noChangeArrowheads="1"/>
          </p:cNvSpPr>
          <p:nvPr/>
        </p:nvSpPr>
        <p:spPr bwMode="auto">
          <a:xfrm>
            <a:off x="604838" y="377825"/>
            <a:ext cx="8747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2.1</a:t>
            </a:r>
            <a:endParaRPr kumimoji="1" lang="zh-CN" altLang="en-US" sz="3600" b="1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23556" name="TextBox 5"/>
          <p:cNvSpPr txBox="1">
            <a:spLocks noChangeArrowheads="1"/>
          </p:cNvSpPr>
          <p:nvPr/>
        </p:nvSpPr>
        <p:spPr bwMode="auto">
          <a:xfrm>
            <a:off x="1619250" y="527050"/>
            <a:ext cx="10572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b="1">
                <a:solidFill>
                  <a:schemeClr val="accent2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可能带来的不利影响    </a:t>
            </a:r>
            <a:r>
              <a:rPr lang="zh-CN" altLang="en-US" sz="2000">
                <a:solidFill>
                  <a:schemeClr val="accent2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建立空中停机场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144588" y="1903413"/>
            <a:ext cx="3783012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zh-CN" altLang="en-US" sz="2000" b="1">
                <a:solidFill>
                  <a:schemeClr val="accent2"/>
                </a:solidFill>
                <a:latin typeface="宋体" panose="02010600030101010101" pitchFamily="2" charset="-122"/>
              </a:rPr>
              <a:t>    </a:t>
            </a:r>
            <a:r>
              <a:rPr lang="zh-CN" altLang="zh-CN" sz="2000" b="1">
                <a:solidFill>
                  <a:schemeClr val="accent2"/>
                </a:solidFill>
                <a:latin typeface="宋体" panose="02010600030101010101" pitchFamily="2" charset="-122"/>
              </a:rPr>
              <a:t>航空母舰实现了海上移动机场，根据这个我设想在空中建立一种能让</a:t>
            </a:r>
            <a:r>
              <a:rPr lang="en-US" altLang="zh-CN" sz="2000" b="1">
                <a:solidFill>
                  <a:schemeClr val="accent2"/>
                </a:solidFill>
                <a:latin typeface="宋体" panose="02010600030101010101" pitchFamily="2" charset="-122"/>
              </a:rPr>
              <a:t>HAV</a:t>
            </a:r>
            <a:r>
              <a:rPr lang="zh-CN" altLang="zh-CN" sz="2000" b="1">
                <a:solidFill>
                  <a:schemeClr val="accent2"/>
                </a:solidFill>
                <a:latin typeface="宋体" panose="02010600030101010101" pitchFamily="2" charset="-122"/>
              </a:rPr>
              <a:t>停留补充能源的地方——浮空飞艇。我们可以将浮空飞艇固定于空中。并且浮空飞艇有太阳能电能转化转置。</a:t>
            </a:r>
            <a:r>
              <a:rPr lang="en-US" altLang="zh-CN" sz="2000" b="1">
                <a:solidFill>
                  <a:schemeClr val="accent2"/>
                </a:solidFill>
                <a:latin typeface="宋体" panose="02010600030101010101" pitchFamily="2" charset="-122"/>
              </a:rPr>
              <a:t>HAV</a:t>
            </a:r>
            <a:r>
              <a:rPr lang="zh-CN" altLang="zh-CN" sz="2000" b="1">
                <a:solidFill>
                  <a:schemeClr val="accent2"/>
                </a:solidFill>
                <a:latin typeface="宋体" panose="02010600030101010101" pitchFamily="2" charset="-122"/>
              </a:rPr>
              <a:t>可以在空中固定的一些位置与浮空飞艇相结合，让浮空飞艇将已经收集的太阳能转入</a:t>
            </a:r>
            <a:r>
              <a:rPr lang="en-US" altLang="zh-CN" sz="2000" b="1">
                <a:solidFill>
                  <a:schemeClr val="accent2"/>
                </a:solidFill>
                <a:latin typeface="宋体" panose="02010600030101010101" pitchFamily="2" charset="-122"/>
              </a:rPr>
              <a:t>HAV</a:t>
            </a:r>
            <a:r>
              <a:rPr lang="zh-CN" altLang="zh-CN" sz="2000" b="1">
                <a:solidFill>
                  <a:schemeClr val="accent2"/>
                </a:solidFill>
                <a:latin typeface="宋体" panose="02010600030101010101" pitchFamily="2" charset="-122"/>
              </a:rPr>
              <a:t>中（这对于高空长航时的定义有些偏差），实现</a:t>
            </a:r>
            <a:r>
              <a:rPr lang="en-US" altLang="zh-CN" sz="2000" b="1">
                <a:solidFill>
                  <a:schemeClr val="accent2"/>
                </a:solidFill>
                <a:latin typeface="宋体" panose="02010600030101010101" pitchFamily="2" charset="-122"/>
              </a:rPr>
              <a:t>HAV</a:t>
            </a:r>
            <a:r>
              <a:rPr lang="zh-CN" altLang="zh-CN" sz="2000" b="1">
                <a:solidFill>
                  <a:schemeClr val="accent2"/>
                </a:solidFill>
                <a:latin typeface="宋体" panose="02010600030101010101" pitchFamily="2" charset="-122"/>
              </a:rPr>
              <a:t>在大气层中永久性地运动（在工作寿命之内）。</a:t>
            </a:r>
          </a:p>
        </p:txBody>
      </p:sp>
      <p:pic>
        <p:nvPicPr>
          <p:cNvPr id="23558" name="Picture 6" descr="201110~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300" y="1905000"/>
            <a:ext cx="4953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6604000" y="5537200"/>
            <a:ext cx="3987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sz="1600">
                <a:solidFill>
                  <a:schemeClr val="accent2"/>
                </a:solidFill>
                <a:latin typeface="Arial" panose="020B0604020202020204" pitchFamily="34" charset="0"/>
              </a:rPr>
              <a:t>未来的空中机场 飞行的航母</a:t>
            </a:r>
          </a:p>
        </p:txBody>
      </p:sp>
      <p:sp>
        <p:nvSpPr>
          <p:cNvPr id="3" name="矩形 1"/>
          <p:cNvSpPr/>
          <p:nvPr/>
        </p:nvSpPr>
        <p:spPr>
          <a:xfrm>
            <a:off x="20638" y="0"/>
            <a:ext cx="12192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rgbClr val="31CDA8"/>
              </a:solidFill>
            </a:endParaRPr>
          </a:p>
        </p:txBody>
      </p:sp>
      <p:sp>
        <p:nvSpPr>
          <p:cNvPr id="23561" name="文本框 2"/>
          <p:cNvSpPr txBox="1">
            <a:spLocks noChangeArrowheads="1"/>
          </p:cNvSpPr>
          <p:nvPr/>
        </p:nvSpPr>
        <p:spPr bwMode="auto">
          <a:xfrm>
            <a:off x="0" y="947738"/>
            <a:ext cx="12192000" cy="66675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3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</a:rPr>
              <a:t>Thank you</a:t>
            </a:r>
            <a:endParaRPr lang="en-US" altLang="zh-CN" sz="3600" dirty="0">
              <a:solidFill>
                <a:schemeClr val="accent5">
                  <a:lumMod val="75000"/>
                </a:schemeClr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116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5123" name="矩形 2"/>
          <p:cNvSpPr>
            <a:spLocks noChangeArrowheads="1"/>
          </p:cNvSpPr>
          <p:nvPr/>
        </p:nvSpPr>
        <p:spPr bwMode="auto">
          <a:xfrm>
            <a:off x="780207" y="395069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1619250" y="426134"/>
            <a:ext cx="10336213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Background, Specific Aims, and Significance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7339" y="3404055"/>
            <a:ext cx="4272976" cy="2846936"/>
            <a:chOff x="4981575" y="2676307"/>
            <a:chExt cx="3178016" cy="2117402"/>
          </a:xfrm>
        </p:grpSpPr>
        <p:sp>
          <p:nvSpPr>
            <p:cNvPr id="12" name="Rectangle 11"/>
            <p:cNvSpPr/>
            <p:nvPr/>
          </p:nvSpPr>
          <p:spPr>
            <a:xfrm>
              <a:off x="7426170" y="4028462"/>
              <a:ext cx="215424" cy="1136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" name="Trapezoid 12"/>
            <p:cNvSpPr/>
            <p:nvPr/>
          </p:nvSpPr>
          <p:spPr>
            <a:xfrm>
              <a:off x="5576887" y="3157142"/>
              <a:ext cx="204787" cy="242490"/>
            </a:xfrm>
            <a:prstGeom prst="trapezoid">
              <a:avLst/>
            </a:prstGeom>
            <a:gradFill flip="none" rotWithShape="1">
              <a:gsLst>
                <a:gs pos="0">
                  <a:schemeClr val="accent2">
                    <a:tint val="66000"/>
                    <a:satMod val="160000"/>
                  </a:schemeClr>
                </a:gs>
                <a:gs pos="50000">
                  <a:schemeClr val="accent2">
                    <a:tint val="44500"/>
                    <a:satMod val="160000"/>
                  </a:schemeClr>
                </a:gs>
                <a:gs pos="100000">
                  <a:schemeClr val="accent2"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047456" y="3399632"/>
              <a:ext cx="1263650" cy="635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5643563" y="3681414"/>
              <a:ext cx="71437" cy="71437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488781" y="3030142"/>
              <a:ext cx="381000" cy="127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7" name="Straight Arrow Connector 16"/>
            <p:cNvCxnSpPr>
              <a:cxnSpLocks/>
            </p:cNvCxnSpPr>
            <p:nvPr/>
          </p:nvCxnSpPr>
          <p:spPr>
            <a:xfrm flipH="1">
              <a:off x="5643562" y="3157142"/>
              <a:ext cx="1" cy="52427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5304631" y="4034632"/>
              <a:ext cx="127000" cy="5476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458817" y="4034632"/>
              <a:ext cx="127000" cy="5476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613003" y="4034632"/>
              <a:ext cx="127000" cy="5476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65006" y="4034632"/>
              <a:ext cx="127000" cy="5476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927526" y="4034632"/>
              <a:ext cx="127000" cy="5476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3" name="Straight Arrow Connector 22"/>
            <p:cNvCxnSpPr>
              <a:cxnSpLocks/>
              <a:endCxn id="18" idx="0"/>
            </p:cNvCxnSpPr>
            <p:nvPr/>
          </p:nvCxnSpPr>
          <p:spPr>
            <a:xfrm flipH="1">
              <a:off x="5368131" y="3717132"/>
              <a:ext cx="275432" cy="317500"/>
            </a:xfrm>
            <a:prstGeom prst="straightConnector1">
              <a:avLst/>
            </a:prstGeom>
            <a:ln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cxnSpLocks/>
              <a:stCxn id="15" idx="6"/>
            </p:cNvCxnSpPr>
            <p:nvPr/>
          </p:nvCxnSpPr>
          <p:spPr>
            <a:xfrm>
              <a:off x="5715000" y="3717133"/>
              <a:ext cx="276026" cy="317499"/>
            </a:xfrm>
            <a:prstGeom prst="straightConnector1">
              <a:avLst/>
            </a:prstGeom>
            <a:ln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cxnSpLocks/>
              <a:stCxn id="15" idx="3"/>
              <a:endCxn id="19" idx="0"/>
            </p:cNvCxnSpPr>
            <p:nvPr/>
          </p:nvCxnSpPr>
          <p:spPr>
            <a:xfrm flipH="1">
              <a:off x="5522317" y="3742389"/>
              <a:ext cx="131708" cy="292243"/>
            </a:xfrm>
            <a:prstGeom prst="straightConnector1">
              <a:avLst/>
            </a:prstGeom>
            <a:ln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cxnSpLocks/>
              <a:stCxn id="15" idx="5"/>
            </p:cNvCxnSpPr>
            <p:nvPr/>
          </p:nvCxnSpPr>
          <p:spPr>
            <a:xfrm>
              <a:off x="5704538" y="3742389"/>
              <a:ext cx="123968" cy="287012"/>
            </a:xfrm>
            <a:prstGeom prst="straightConnector1">
              <a:avLst/>
            </a:prstGeom>
            <a:ln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cxnSpLocks/>
              <a:stCxn id="15" idx="4"/>
              <a:endCxn id="14" idx="2"/>
            </p:cNvCxnSpPr>
            <p:nvPr/>
          </p:nvCxnSpPr>
          <p:spPr>
            <a:xfrm flipH="1">
              <a:off x="5679281" y="3752851"/>
              <a:ext cx="1" cy="281781"/>
            </a:xfrm>
            <a:prstGeom prst="straightConnector1">
              <a:avLst/>
            </a:prstGeom>
            <a:ln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cxnSpLocks/>
            </p:cNvCxnSpPr>
            <p:nvPr/>
          </p:nvCxnSpPr>
          <p:spPr>
            <a:xfrm flipH="1">
              <a:off x="5697039" y="3157142"/>
              <a:ext cx="1" cy="52427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6895941" y="3401617"/>
              <a:ext cx="1263650" cy="6350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959441" y="3461393"/>
              <a:ext cx="1134269" cy="51147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7490856" y="3681414"/>
              <a:ext cx="71437" cy="71437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2" name="Connector: Elbow 31"/>
            <p:cNvCxnSpPr>
              <a:cxnSpLocks/>
              <a:stCxn id="18" idx="2"/>
              <a:endCxn id="33" idx="1"/>
            </p:cNvCxnSpPr>
            <p:nvPr/>
          </p:nvCxnSpPr>
          <p:spPr>
            <a:xfrm rot="16200000" flipH="1">
              <a:off x="5515937" y="3941593"/>
              <a:ext cx="505459" cy="801071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6169202" y="4396009"/>
              <a:ext cx="889834" cy="3977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ysClr val="windowText" lastClr="000000"/>
                  </a:solidFill>
                </a:rPr>
                <a:t>Signal processor</a:t>
              </a:r>
            </a:p>
          </p:txBody>
        </p:sp>
        <p:sp>
          <p:nvSpPr>
            <p:cNvPr id="34" name="Rectangle 33"/>
            <p:cNvSpPr/>
            <p:nvPr/>
          </p:nvSpPr>
          <p:spPr>
            <a:xfrm flipV="1">
              <a:off x="7345721" y="4100907"/>
              <a:ext cx="376321" cy="4571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5" name="Straight Connector 34"/>
            <p:cNvCxnSpPr>
              <a:stCxn id="19" idx="2"/>
            </p:cNvCxnSpPr>
            <p:nvPr/>
          </p:nvCxnSpPr>
          <p:spPr>
            <a:xfrm>
              <a:off x="5522317" y="4089400"/>
              <a:ext cx="0" cy="5054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679281" y="4089399"/>
              <a:ext cx="0" cy="5054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826323" y="4089399"/>
              <a:ext cx="0" cy="5054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991026" y="4088773"/>
              <a:ext cx="0" cy="5054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or: Elbow 38"/>
            <p:cNvCxnSpPr>
              <a:stCxn id="33" idx="3"/>
              <a:endCxn id="34" idx="0"/>
            </p:cNvCxnSpPr>
            <p:nvPr/>
          </p:nvCxnSpPr>
          <p:spPr>
            <a:xfrm flipV="1">
              <a:off x="7059036" y="4146626"/>
              <a:ext cx="474846" cy="448233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5590716" y="2696132"/>
              <a:ext cx="152003" cy="175260"/>
            </a:xfrm>
            <a:prstGeom prst="line">
              <a:avLst/>
            </a:prstGeom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endCxn id="16" idx="0"/>
            </p:cNvCxnSpPr>
            <p:nvPr/>
          </p:nvCxnSpPr>
          <p:spPr>
            <a:xfrm>
              <a:off x="5676503" y="2783762"/>
              <a:ext cx="2778" cy="24638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cxnSpLocks/>
            </p:cNvCxnSpPr>
            <p:nvPr/>
          </p:nvCxnSpPr>
          <p:spPr>
            <a:xfrm flipV="1">
              <a:off x="5666717" y="2795765"/>
              <a:ext cx="644389" cy="246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6320892" y="2676307"/>
              <a:ext cx="1020521" cy="24073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Laser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211693" y="3155069"/>
              <a:ext cx="710415" cy="251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Monitor</a:t>
              </a:r>
              <a:endParaRPr lang="en-US" sz="12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722296" y="3461660"/>
              <a:ext cx="710415" cy="3433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Light absorber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693105" y="3133457"/>
              <a:ext cx="818027" cy="2060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Laser beam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981575" y="3590689"/>
              <a:ext cx="818027" cy="3433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Ultrasound wave</a:t>
              </a:r>
            </a:p>
          </p:txBody>
        </p:sp>
        <p:grpSp>
          <p:nvGrpSpPr>
            <p:cNvPr id="48" name="Group 47"/>
            <p:cNvGrpSpPr/>
            <p:nvPr/>
          </p:nvGrpSpPr>
          <p:grpSpPr>
            <a:xfrm rot="5400000">
              <a:off x="5981151" y="4168227"/>
              <a:ext cx="158328" cy="59463"/>
              <a:chOff x="8221980" y="1973580"/>
              <a:chExt cx="1546860" cy="810182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>
                <a:off x="8221980" y="2362200"/>
                <a:ext cx="5410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flipV="1">
                <a:off x="8763000" y="1973580"/>
                <a:ext cx="144780" cy="39624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cxnSpLocks/>
              </p:cNvCxnSpPr>
              <p:nvPr/>
            </p:nvCxnSpPr>
            <p:spPr>
              <a:xfrm>
                <a:off x="8907780" y="1973580"/>
                <a:ext cx="281940" cy="81018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cxnSpLocks/>
              </p:cNvCxnSpPr>
              <p:nvPr/>
            </p:nvCxnSpPr>
            <p:spPr>
              <a:xfrm flipV="1">
                <a:off x="9189720" y="2369820"/>
                <a:ext cx="114300" cy="41394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cxnSpLocks/>
              </p:cNvCxnSpPr>
              <p:nvPr/>
            </p:nvCxnSpPr>
            <p:spPr>
              <a:xfrm>
                <a:off x="9304020" y="2362200"/>
                <a:ext cx="4648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48"/>
            <p:cNvGrpSpPr/>
            <p:nvPr/>
          </p:nvGrpSpPr>
          <p:grpSpPr>
            <a:xfrm rot="5400000">
              <a:off x="5805891" y="4252047"/>
              <a:ext cx="158328" cy="59463"/>
              <a:chOff x="8221980" y="1973580"/>
              <a:chExt cx="1546860" cy="810182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>
                <a:off x="8221980" y="2362200"/>
                <a:ext cx="5410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flipV="1">
                <a:off x="8763000" y="1973580"/>
                <a:ext cx="144780" cy="39624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cxnSpLocks/>
              </p:cNvCxnSpPr>
              <p:nvPr/>
            </p:nvCxnSpPr>
            <p:spPr>
              <a:xfrm>
                <a:off x="8907780" y="1973580"/>
                <a:ext cx="281940" cy="81018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cxnSpLocks/>
              </p:cNvCxnSpPr>
              <p:nvPr/>
            </p:nvCxnSpPr>
            <p:spPr>
              <a:xfrm flipV="1">
                <a:off x="9189720" y="2369820"/>
                <a:ext cx="114300" cy="41394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cxnSpLocks/>
              </p:cNvCxnSpPr>
              <p:nvPr/>
            </p:nvCxnSpPr>
            <p:spPr>
              <a:xfrm>
                <a:off x="9304020" y="2362200"/>
                <a:ext cx="4648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/>
            <p:cNvGrpSpPr/>
            <p:nvPr/>
          </p:nvGrpSpPr>
          <p:grpSpPr>
            <a:xfrm rot="5400000">
              <a:off x="5645871" y="4335867"/>
              <a:ext cx="158328" cy="59463"/>
              <a:chOff x="8221980" y="1973580"/>
              <a:chExt cx="1546860" cy="810182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>
                <a:off x="8221980" y="2362200"/>
                <a:ext cx="5410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flipV="1">
                <a:off x="8763000" y="1973580"/>
                <a:ext cx="144780" cy="39624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cxnSpLocks/>
              </p:cNvCxnSpPr>
              <p:nvPr/>
            </p:nvCxnSpPr>
            <p:spPr>
              <a:xfrm>
                <a:off x="8907780" y="1973580"/>
                <a:ext cx="281940" cy="81018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cxnSpLocks/>
              </p:cNvCxnSpPr>
              <p:nvPr/>
            </p:nvCxnSpPr>
            <p:spPr>
              <a:xfrm flipV="1">
                <a:off x="9189720" y="2369820"/>
                <a:ext cx="114300" cy="41394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cxnSpLocks/>
              </p:cNvCxnSpPr>
              <p:nvPr/>
            </p:nvCxnSpPr>
            <p:spPr>
              <a:xfrm>
                <a:off x="9304020" y="2362200"/>
                <a:ext cx="4648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/>
            <p:cNvGrpSpPr/>
            <p:nvPr/>
          </p:nvGrpSpPr>
          <p:grpSpPr>
            <a:xfrm rot="5400000">
              <a:off x="5485851" y="4252047"/>
              <a:ext cx="158328" cy="59463"/>
              <a:chOff x="8221980" y="1973580"/>
              <a:chExt cx="1546860" cy="810182"/>
            </a:xfrm>
          </p:grpSpPr>
          <p:cxnSp>
            <p:nvCxnSpPr>
              <p:cNvPr id="58" name="Straight Connector 57"/>
              <p:cNvCxnSpPr/>
              <p:nvPr/>
            </p:nvCxnSpPr>
            <p:spPr>
              <a:xfrm>
                <a:off x="8221980" y="2362200"/>
                <a:ext cx="5410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flipV="1">
                <a:off x="8763000" y="1973580"/>
                <a:ext cx="144780" cy="39624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cxnSpLocks/>
              </p:cNvCxnSpPr>
              <p:nvPr/>
            </p:nvCxnSpPr>
            <p:spPr>
              <a:xfrm>
                <a:off x="8907780" y="1973580"/>
                <a:ext cx="281940" cy="81018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cxnSpLocks/>
              </p:cNvCxnSpPr>
              <p:nvPr/>
            </p:nvCxnSpPr>
            <p:spPr>
              <a:xfrm flipV="1">
                <a:off x="9189720" y="2369820"/>
                <a:ext cx="114300" cy="41394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cxnSpLocks/>
              </p:cNvCxnSpPr>
              <p:nvPr/>
            </p:nvCxnSpPr>
            <p:spPr>
              <a:xfrm>
                <a:off x="9304020" y="2362200"/>
                <a:ext cx="4648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/>
            <p:cNvGrpSpPr/>
            <p:nvPr/>
          </p:nvGrpSpPr>
          <p:grpSpPr>
            <a:xfrm rot="5400000">
              <a:off x="5341071" y="4175847"/>
              <a:ext cx="158328" cy="59463"/>
              <a:chOff x="8221980" y="1973580"/>
              <a:chExt cx="1546860" cy="810182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>
                <a:off x="8221980" y="2362200"/>
                <a:ext cx="5410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8763000" y="1973580"/>
                <a:ext cx="144780" cy="39624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cxnSpLocks/>
              </p:cNvCxnSpPr>
              <p:nvPr/>
            </p:nvCxnSpPr>
            <p:spPr>
              <a:xfrm>
                <a:off x="8907780" y="1973580"/>
                <a:ext cx="281940" cy="81018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cxnSpLocks/>
              </p:cNvCxnSpPr>
              <p:nvPr/>
            </p:nvCxnSpPr>
            <p:spPr>
              <a:xfrm flipV="1">
                <a:off x="9189720" y="2369820"/>
                <a:ext cx="114300" cy="41394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cxnSpLocks/>
              </p:cNvCxnSpPr>
              <p:nvPr/>
            </p:nvCxnSpPr>
            <p:spPr>
              <a:xfrm>
                <a:off x="9304020" y="2362200"/>
                <a:ext cx="4648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9" name="Group 78"/>
          <p:cNvGrpSpPr/>
          <p:nvPr/>
        </p:nvGrpSpPr>
        <p:grpSpPr>
          <a:xfrm>
            <a:off x="7557196" y="3436137"/>
            <a:ext cx="4184396" cy="2734699"/>
            <a:chOff x="8674576" y="2797883"/>
            <a:chExt cx="3112135" cy="2033926"/>
          </a:xfrm>
        </p:grpSpPr>
        <p:sp>
          <p:nvSpPr>
            <p:cNvPr id="80" name="Rectangle 79"/>
            <p:cNvSpPr/>
            <p:nvPr/>
          </p:nvSpPr>
          <p:spPr>
            <a:xfrm>
              <a:off x="11053290" y="4066562"/>
              <a:ext cx="215424" cy="1136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8674576" y="3437732"/>
              <a:ext cx="1263650" cy="635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9270683" y="3719514"/>
              <a:ext cx="71437" cy="71437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3" name="Straight Arrow Connector 82"/>
            <p:cNvCxnSpPr>
              <a:cxnSpLocks/>
              <a:stCxn id="84" idx="1"/>
            </p:cNvCxnSpPr>
            <p:nvPr/>
          </p:nvCxnSpPr>
          <p:spPr>
            <a:xfrm flipV="1">
              <a:off x="8931751" y="3715040"/>
              <a:ext cx="363505" cy="38507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84" name="Rectangle 83"/>
            <p:cNvSpPr/>
            <p:nvPr/>
          </p:nvSpPr>
          <p:spPr>
            <a:xfrm>
              <a:off x="8931751" y="4072732"/>
              <a:ext cx="127000" cy="5476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9085937" y="4072732"/>
              <a:ext cx="127000" cy="5476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9240123" y="4072732"/>
              <a:ext cx="127000" cy="5476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9392126" y="4072732"/>
              <a:ext cx="127000" cy="5476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9554646" y="4072732"/>
              <a:ext cx="127000" cy="5476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9" name="Straight Arrow Connector 88"/>
            <p:cNvCxnSpPr>
              <a:cxnSpLocks/>
              <a:endCxn id="84" idx="0"/>
            </p:cNvCxnSpPr>
            <p:nvPr/>
          </p:nvCxnSpPr>
          <p:spPr>
            <a:xfrm flipH="1">
              <a:off x="8995251" y="3755232"/>
              <a:ext cx="275432" cy="317500"/>
            </a:xfrm>
            <a:prstGeom prst="straightConnector1">
              <a:avLst/>
            </a:prstGeom>
            <a:ln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cxnSpLocks/>
              <a:stCxn id="82" idx="6"/>
            </p:cNvCxnSpPr>
            <p:nvPr/>
          </p:nvCxnSpPr>
          <p:spPr>
            <a:xfrm>
              <a:off x="9342120" y="3755233"/>
              <a:ext cx="276026" cy="317499"/>
            </a:xfrm>
            <a:prstGeom prst="straightConnector1">
              <a:avLst/>
            </a:prstGeom>
            <a:ln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>
              <a:cxnSpLocks/>
              <a:stCxn id="82" idx="3"/>
              <a:endCxn id="85" idx="0"/>
            </p:cNvCxnSpPr>
            <p:nvPr/>
          </p:nvCxnSpPr>
          <p:spPr>
            <a:xfrm flipH="1">
              <a:off x="9149437" y="3780489"/>
              <a:ext cx="131708" cy="292243"/>
            </a:xfrm>
            <a:prstGeom prst="straightConnector1">
              <a:avLst/>
            </a:prstGeom>
            <a:ln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cxnSpLocks/>
              <a:stCxn id="82" idx="5"/>
            </p:cNvCxnSpPr>
            <p:nvPr/>
          </p:nvCxnSpPr>
          <p:spPr>
            <a:xfrm>
              <a:off x="9331658" y="3780489"/>
              <a:ext cx="123968" cy="287012"/>
            </a:xfrm>
            <a:prstGeom prst="straightConnector1">
              <a:avLst/>
            </a:prstGeom>
            <a:ln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cxnSpLocks/>
              <a:stCxn id="82" idx="4"/>
              <a:endCxn id="81" idx="2"/>
            </p:cNvCxnSpPr>
            <p:nvPr/>
          </p:nvCxnSpPr>
          <p:spPr>
            <a:xfrm flipH="1">
              <a:off x="9306401" y="3790951"/>
              <a:ext cx="1" cy="281781"/>
            </a:xfrm>
            <a:prstGeom prst="straightConnector1">
              <a:avLst/>
            </a:prstGeom>
            <a:ln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>
              <a:cxnSpLocks/>
            </p:cNvCxnSpPr>
            <p:nvPr/>
          </p:nvCxnSpPr>
          <p:spPr>
            <a:xfrm flipH="1" flipV="1">
              <a:off x="9324160" y="3719514"/>
              <a:ext cx="333543" cy="34152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95" name="Rectangle 94"/>
            <p:cNvSpPr/>
            <p:nvPr/>
          </p:nvSpPr>
          <p:spPr>
            <a:xfrm>
              <a:off x="10523061" y="3439717"/>
              <a:ext cx="1263650" cy="6350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10586561" y="3499493"/>
              <a:ext cx="1134269" cy="51147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/>
            <p:nvPr/>
          </p:nvSpPr>
          <p:spPr>
            <a:xfrm>
              <a:off x="11117976" y="3719514"/>
              <a:ext cx="71437" cy="71437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8" name="Connector: Elbow 97"/>
            <p:cNvCxnSpPr>
              <a:cxnSpLocks/>
              <a:stCxn id="84" idx="2"/>
              <a:endCxn id="99" idx="1"/>
            </p:cNvCxnSpPr>
            <p:nvPr/>
          </p:nvCxnSpPr>
          <p:spPr>
            <a:xfrm rot="16200000" flipH="1">
              <a:off x="9143057" y="3979693"/>
              <a:ext cx="505459" cy="801071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Rectangle 98"/>
            <p:cNvSpPr/>
            <p:nvPr/>
          </p:nvSpPr>
          <p:spPr>
            <a:xfrm>
              <a:off x="9796322" y="4434109"/>
              <a:ext cx="889834" cy="3977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ysClr val="windowText" lastClr="000000"/>
                  </a:solidFill>
                </a:rPr>
                <a:t>Signal processor</a:t>
              </a:r>
            </a:p>
          </p:txBody>
        </p:sp>
        <p:sp>
          <p:nvSpPr>
            <p:cNvPr id="100" name="Rectangle 99"/>
            <p:cNvSpPr/>
            <p:nvPr/>
          </p:nvSpPr>
          <p:spPr>
            <a:xfrm flipV="1">
              <a:off x="10972841" y="4139007"/>
              <a:ext cx="376321" cy="4571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01" name="Straight Connector 100"/>
            <p:cNvCxnSpPr>
              <a:stCxn id="85" idx="2"/>
            </p:cNvCxnSpPr>
            <p:nvPr/>
          </p:nvCxnSpPr>
          <p:spPr>
            <a:xfrm>
              <a:off x="9149437" y="4127500"/>
              <a:ext cx="0" cy="5054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9306401" y="4127499"/>
              <a:ext cx="0" cy="5054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9453443" y="4127499"/>
              <a:ext cx="0" cy="5054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9618146" y="4126873"/>
              <a:ext cx="0" cy="5054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ctor: Elbow 104"/>
            <p:cNvCxnSpPr>
              <a:stCxn id="99" idx="3"/>
              <a:endCxn id="100" idx="0"/>
            </p:cNvCxnSpPr>
            <p:nvPr/>
          </p:nvCxnSpPr>
          <p:spPr>
            <a:xfrm flipV="1">
              <a:off x="10686156" y="4184726"/>
              <a:ext cx="474846" cy="448233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Box 105"/>
            <p:cNvSpPr txBox="1"/>
            <p:nvPr/>
          </p:nvSpPr>
          <p:spPr>
            <a:xfrm>
              <a:off x="10805793" y="3215549"/>
              <a:ext cx="710415" cy="251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Monitor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9563682" y="2797883"/>
              <a:ext cx="1709280" cy="2060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/>
                <a:t>Transmitted u</a:t>
              </a:r>
              <a:r>
                <a:rPr lang="en-US" sz="1200" b="1" dirty="0"/>
                <a:t>ltrasound wave</a:t>
              </a:r>
            </a:p>
          </p:txBody>
        </p:sp>
        <p:grpSp>
          <p:nvGrpSpPr>
            <p:cNvPr id="108" name="Group 107"/>
            <p:cNvGrpSpPr/>
            <p:nvPr/>
          </p:nvGrpSpPr>
          <p:grpSpPr>
            <a:xfrm rot="5400000">
              <a:off x="9608271" y="4206327"/>
              <a:ext cx="158328" cy="59463"/>
              <a:chOff x="8221980" y="1973580"/>
              <a:chExt cx="1546860" cy="810182"/>
            </a:xfrm>
          </p:grpSpPr>
          <p:cxnSp>
            <p:nvCxnSpPr>
              <p:cNvPr id="139" name="Straight Connector 138"/>
              <p:cNvCxnSpPr/>
              <p:nvPr/>
            </p:nvCxnSpPr>
            <p:spPr>
              <a:xfrm>
                <a:off x="8221980" y="2362200"/>
                <a:ext cx="5410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flipV="1">
                <a:off x="8763000" y="1973580"/>
                <a:ext cx="144780" cy="39624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cxnSpLocks/>
              </p:cNvCxnSpPr>
              <p:nvPr/>
            </p:nvCxnSpPr>
            <p:spPr>
              <a:xfrm>
                <a:off x="8907780" y="1973580"/>
                <a:ext cx="281940" cy="81018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>
                <a:cxnSpLocks/>
              </p:cNvCxnSpPr>
              <p:nvPr/>
            </p:nvCxnSpPr>
            <p:spPr>
              <a:xfrm flipV="1">
                <a:off x="9189720" y="2369820"/>
                <a:ext cx="114300" cy="41394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>
                <a:cxnSpLocks/>
              </p:cNvCxnSpPr>
              <p:nvPr/>
            </p:nvCxnSpPr>
            <p:spPr>
              <a:xfrm>
                <a:off x="9304020" y="2362200"/>
                <a:ext cx="4648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/>
            <p:cNvGrpSpPr/>
            <p:nvPr/>
          </p:nvGrpSpPr>
          <p:grpSpPr>
            <a:xfrm rot="5400000">
              <a:off x="9433011" y="4290147"/>
              <a:ext cx="158328" cy="59463"/>
              <a:chOff x="8221980" y="1973580"/>
              <a:chExt cx="1546860" cy="810182"/>
            </a:xfrm>
          </p:grpSpPr>
          <p:cxnSp>
            <p:nvCxnSpPr>
              <p:cNvPr id="134" name="Straight Connector 133"/>
              <p:cNvCxnSpPr/>
              <p:nvPr/>
            </p:nvCxnSpPr>
            <p:spPr>
              <a:xfrm>
                <a:off x="8221980" y="2362200"/>
                <a:ext cx="5410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flipV="1">
                <a:off x="8763000" y="1973580"/>
                <a:ext cx="144780" cy="39624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>
                <a:cxnSpLocks/>
              </p:cNvCxnSpPr>
              <p:nvPr/>
            </p:nvCxnSpPr>
            <p:spPr>
              <a:xfrm>
                <a:off x="8907780" y="1973580"/>
                <a:ext cx="281940" cy="81018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>
                <a:cxnSpLocks/>
              </p:cNvCxnSpPr>
              <p:nvPr/>
            </p:nvCxnSpPr>
            <p:spPr>
              <a:xfrm flipV="1">
                <a:off x="9189720" y="2369820"/>
                <a:ext cx="114300" cy="41394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>
                <a:cxnSpLocks/>
              </p:cNvCxnSpPr>
              <p:nvPr/>
            </p:nvCxnSpPr>
            <p:spPr>
              <a:xfrm>
                <a:off x="9304020" y="2362200"/>
                <a:ext cx="4648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Group 109"/>
            <p:cNvGrpSpPr/>
            <p:nvPr/>
          </p:nvGrpSpPr>
          <p:grpSpPr>
            <a:xfrm rot="5400000">
              <a:off x="9272991" y="4373967"/>
              <a:ext cx="158328" cy="59463"/>
              <a:chOff x="8221980" y="1973580"/>
              <a:chExt cx="1546860" cy="810182"/>
            </a:xfrm>
          </p:grpSpPr>
          <p:cxnSp>
            <p:nvCxnSpPr>
              <p:cNvPr id="129" name="Straight Connector 128"/>
              <p:cNvCxnSpPr/>
              <p:nvPr/>
            </p:nvCxnSpPr>
            <p:spPr>
              <a:xfrm>
                <a:off x="8221980" y="2362200"/>
                <a:ext cx="5410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 flipV="1">
                <a:off x="8763000" y="1973580"/>
                <a:ext cx="144780" cy="39624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>
                <a:cxnSpLocks/>
              </p:cNvCxnSpPr>
              <p:nvPr/>
            </p:nvCxnSpPr>
            <p:spPr>
              <a:xfrm>
                <a:off x="8907780" y="1973580"/>
                <a:ext cx="281940" cy="81018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>
                <a:cxnSpLocks/>
              </p:cNvCxnSpPr>
              <p:nvPr/>
            </p:nvCxnSpPr>
            <p:spPr>
              <a:xfrm flipV="1">
                <a:off x="9189720" y="2369820"/>
                <a:ext cx="114300" cy="41394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>
                <a:cxnSpLocks/>
              </p:cNvCxnSpPr>
              <p:nvPr/>
            </p:nvCxnSpPr>
            <p:spPr>
              <a:xfrm>
                <a:off x="9304020" y="2362200"/>
                <a:ext cx="4648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/>
            <p:cNvGrpSpPr/>
            <p:nvPr/>
          </p:nvGrpSpPr>
          <p:grpSpPr>
            <a:xfrm rot="5400000">
              <a:off x="9112971" y="4290147"/>
              <a:ext cx="158328" cy="59463"/>
              <a:chOff x="8221980" y="1973580"/>
              <a:chExt cx="1546860" cy="810182"/>
            </a:xfrm>
          </p:grpSpPr>
          <p:cxnSp>
            <p:nvCxnSpPr>
              <p:cNvPr id="124" name="Straight Connector 123"/>
              <p:cNvCxnSpPr/>
              <p:nvPr/>
            </p:nvCxnSpPr>
            <p:spPr>
              <a:xfrm>
                <a:off x="8221980" y="2362200"/>
                <a:ext cx="5410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flipV="1">
                <a:off x="8763000" y="1973580"/>
                <a:ext cx="144780" cy="39624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>
                <a:cxnSpLocks/>
              </p:cNvCxnSpPr>
              <p:nvPr/>
            </p:nvCxnSpPr>
            <p:spPr>
              <a:xfrm>
                <a:off x="8907780" y="1973580"/>
                <a:ext cx="281940" cy="81018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>
                <a:cxnSpLocks/>
              </p:cNvCxnSpPr>
              <p:nvPr/>
            </p:nvCxnSpPr>
            <p:spPr>
              <a:xfrm flipV="1">
                <a:off x="9189720" y="2369820"/>
                <a:ext cx="114300" cy="41394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>
                <a:cxnSpLocks/>
              </p:cNvCxnSpPr>
              <p:nvPr/>
            </p:nvCxnSpPr>
            <p:spPr>
              <a:xfrm>
                <a:off x="9304020" y="2362200"/>
                <a:ext cx="4648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2" name="Group 111"/>
            <p:cNvGrpSpPr/>
            <p:nvPr/>
          </p:nvGrpSpPr>
          <p:grpSpPr>
            <a:xfrm rot="5400000">
              <a:off x="8968191" y="4213947"/>
              <a:ext cx="158328" cy="59463"/>
              <a:chOff x="8221980" y="1973580"/>
              <a:chExt cx="1546860" cy="810182"/>
            </a:xfrm>
          </p:grpSpPr>
          <p:cxnSp>
            <p:nvCxnSpPr>
              <p:cNvPr id="119" name="Straight Connector 118"/>
              <p:cNvCxnSpPr/>
              <p:nvPr/>
            </p:nvCxnSpPr>
            <p:spPr>
              <a:xfrm>
                <a:off x="8221980" y="2362200"/>
                <a:ext cx="5410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/>
              <p:nvPr/>
            </p:nvCxnSpPr>
            <p:spPr>
              <a:xfrm flipV="1">
                <a:off x="8763000" y="1973580"/>
                <a:ext cx="144780" cy="39624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>
                <a:cxnSpLocks/>
              </p:cNvCxnSpPr>
              <p:nvPr/>
            </p:nvCxnSpPr>
            <p:spPr>
              <a:xfrm>
                <a:off x="8907780" y="1973580"/>
                <a:ext cx="281940" cy="81018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>
                <a:cxnSpLocks/>
              </p:cNvCxnSpPr>
              <p:nvPr/>
            </p:nvCxnSpPr>
            <p:spPr>
              <a:xfrm flipV="1">
                <a:off x="9189720" y="2369820"/>
                <a:ext cx="114300" cy="413942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>
                <a:cxnSpLocks/>
              </p:cNvCxnSpPr>
              <p:nvPr/>
            </p:nvCxnSpPr>
            <p:spPr>
              <a:xfrm>
                <a:off x="9304020" y="2362200"/>
                <a:ext cx="464820" cy="0"/>
              </a:xfrm>
              <a:prstGeom prst="line">
                <a:avLst/>
              </a:prstGeom>
              <a:ln w="952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3" name="Straight Arrow Connector 112"/>
            <p:cNvCxnSpPr>
              <a:cxnSpLocks/>
              <a:endCxn id="82" idx="7"/>
            </p:cNvCxnSpPr>
            <p:nvPr/>
          </p:nvCxnSpPr>
          <p:spPr>
            <a:xfrm flipH="1" flipV="1">
              <a:off x="9331658" y="3729976"/>
              <a:ext cx="156711" cy="33105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>
              <a:cxnSpLocks/>
            </p:cNvCxnSpPr>
            <p:nvPr/>
          </p:nvCxnSpPr>
          <p:spPr>
            <a:xfrm flipV="1">
              <a:off x="9128252" y="3707656"/>
              <a:ext cx="173607" cy="34527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>
              <a:cxnSpLocks/>
              <a:stCxn id="81" idx="2"/>
              <a:endCxn id="82" idx="0"/>
            </p:cNvCxnSpPr>
            <p:nvPr/>
          </p:nvCxnSpPr>
          <p:spPr>
            <a:xfrm flipV="1">
              <a:off x="9306401" y="3719514"/>
              <a:ext cx="1" cy="35321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>
              <a:cxnSpLocks/>
            </p:cNvCxnSpPr>
            <p:nvPr/>
          </p:nvCxnSpPr>
          <p:spPr>
            <a:xfrm flipH="1">
              <a:off x="8941423" y="2913299"/>
              <a:ext cx="431759" cy="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>
              <a:cxnSpLocks/>
            </p:cNvCxnSpPr>
            <p:nvPr/>
          </p:nvCxnSpPr>
          <p:spPr>
            <a:xfrm flipH="1" flipV="1">
              <a:off x="8941424" y="3148318"/>
              <a:ext cx="425699" cy="8824"/>
            </a:xfrm>
            <a:prstGeom prst="straightConnector1">
              <a:avLst/>
            </a:prstGeom>
            <a:ln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8" name="TextBox 117"/>
            <p:cNvSpPr txBox="1"/>
            <p:nvPr/>
          </p:nvSpPr>
          <p:spPr>
            <a:xfrm>
              <a:off x="9563682" y="3026335"/>
              <a:ext cx="1709280" cy="2060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/>
                <a:t>Received u</a:t>
              </a:r>
              <a:r>
                <a:rPr lang="en-US" sz="1200" b="1" dirty="0"/>
                <a:t>ltrasound wave</a:t>
              </a:r>
            </a:p>
          </p:txBody>
        </p:sp>
      </p:grpSp>
      <p:sp>
        <p:nvSpPr>
          <p:cNvPr id="7" name="Arrow: Right 6"/>
          <p:cNvSpPr/>
          <p:nvPr/>
        </p:nvSpPr>
        <p:spPr>
          <a:xfrm>
            <a:off x="5269013" y="4590064"/>
            <a:ext cx="1477052" cy="4749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746311" y="4376596"/>
            <a:ext cx="4525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804621"/>
              </p:ext>
            </p:extLst>
          </p:nvPr>
        </p:nvGraphicFramePr>
        <p:xfrm>
          <a:off x="421103" y="1311270"/>
          <a:ext cx="6037389" cy="17983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037913">
                  <a:extLst>
                    <a:ext uri="{9D8B030D-6E8A-4147-A177-3AD203B41FA5}">
                      <a16:colId xmlns:a16="http://schemas.microsoft.com/office/drawing/2014/main" val="4050000582"/>
                    </a:ext>
                  </a:extLst>
                </a:gridCol>
                <a:gridCol w="2999476">
                  <a:extLst>
                    <a:ext uri="{9D8B030D-6E8A-4147-A177-3AD203B41FA5}">
                      <a16:colId xmlns:a16="http://schemas.microsoft.com/office/drawing/2014/main" val="2691453153"/>
                    </a:ext>
                  </a:extLst>
                </a:gridCol>
              </a:tblGrid>
              <a:tr h="1854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Photoacoustic Imaging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18906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Advantage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Disadvantage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670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Deep penetration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High resolution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Safety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Hardware is expensive and vendor-variant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2131773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837774" y="3788952"/>
            <a:ext cx="2546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How to implement PA imaging on US platforms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747827" y="6293910"/>
            <a:ext cx="3488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Photoacoustic Imaging System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7854804" y="6293910"/>
            <a:ext cx="3488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Ultrasound Imaging System</a:t>
            </a:r>
          </a:p>
        </p:txBody>
      </p:sp>
      <p:sp>
        <p:nvSpPr>
          <p:cNvPr id="5135" name="TextBox 5134"/>
          <p:cNvSpPr txBox="1"/>
          <p:nvPr/>
        </p:nvSpPr>
        <p:spPr>
          <a:xfrm>
            <a:off x="6817477" y="1353049"/>
            <a:ext cx="5157911" cy="1717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Differences between US and PA systems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Time-of-flight of the US wave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US scanners don’t have frame triggers and laser triggers</a:t>
            </a:r>
          </a:p>
        </p:txBody>
      </p:sp>
    </p:spTree>
    <p:extLst>
      <p:ext uri="{BB962C8B-B14F-4D97-AF65-F5344CB8AC3E}">
        <p14:creationId xmlns:p14="http://schemas.microsoft.com/office/powerpoint/2010/main" val="2227195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80207" y="395069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619250" y="426134"/>
            <a:ext cx="10336213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Background, Specific Aims, and Significance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4616" y="1290100"/>
            <a:ext cx="2711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Beamforming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163" y="3260863"/>
            <a:ext cx="2711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Time-of-flight (TOF)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 rotWithShape="1">
          <a:blip r:embed="rId2"/>
          <a:srcRect b="52273"/>
          <a:stretch/>
        </p:blipFill>
        <p:spPr>
          <a:xfrm>
            <a:off x="2858019" y="1253873"/>
            <a:ext cx="5657400" cy="164378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42" name="Group 41"/>
          <p:cNvGrpSpPr/>
          <p:nvPr/>
        </p:nvGrpSpPr>
        <p:grpSpPr>
          <a:xfrm>
            <a:off x="411163" y="4091845"/>
            <a:ext cx="2968283" cy="2067759"/>
            <a:chOff x="7932015" y="1168627"/>
            <a:chExt cx="2968283" cy="2067759"/>
          </a:xfrm>
        </p:grpSpPr>
        <p:sp>
          <p:nvSpPr>
            <p:cNvPr id="43" name="Rectangle 42"/>
            <p:cNvSpPr/>
            <p:nvPr/>
          </p:nvSpPr>
          <p:spPr>
            <a:xfrm>
              <a:off x="8028545" y="1769391"/>
              <a:ext cx="1258697" cy="89354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/>
            <p:nvPr/>
          </p:nvSpPr>
          <p:spPr>
            <a:xfrm>
              <a:off x="8561430" y="2344958"/>
              <a:ext cx="184059" cy="19514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5" name="Straight Arrow Connector 44"/>
            <p:cNvCxnSpPr>
              <a:cxnSpLocks/>
              <a:endCxn id="44" idx="1"/>
            </p:cNvCxnSpPr>
            <p:nvPr/>
          </p:nvCxnSpPr>
          <p:spPr>
            <a:xfrm>
              <a:off x="8588385" y="1799816"/>
              <a:ext cx="0" cy="57372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cxnSpLocks/>
            </p:cNvCxnSpPr>
            <p:nvPr/>
          </p:nvCxnSpPr>
          <p:spPr>
            <a:xfrm flipV="1">
              <a:off x="8699596" y="1749497"/>
              <a:ext cx="0" cy="59546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46"/>
            <p:cNvSpPr/>
            <p:nvPr/>
          </p:nvSpPr>
          <p:spPr>
            <a:xfrm>
              <a:off x="9435986" y="1766675"/>
              <a:ext cx="1258697" cy="88969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/>
            <p:nvPr/>
          </p:nvSpPr>
          <p:spPr>
            <a:xfrm>
              <a:off x="9954587" y="2370257"/>
              <a:ext cx="184059" cy="19514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9" name="Straight Arrow Connector 48"/>
            <p:cNvCxnSpPr>
              <a:cxnSpLocks/>
            </p:cNvCxnSpPr>
            <p:nvPr/>
          </p:nvCxnSpPr>
          <p:spPr>
            <a:xfrm flipV="1">
              <a:off x="10051051" y="1731637"/>
              <a:ext cx="0" cy="61332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7932015" y="1168627"/>
              <a:ext cx="29682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accent5">
                      <a:lumMod val="75000"/>
                    </a:schemeClr>
                  </a:solidFill>
                </a:rPr>
                <a:t>Difference of time-of-flight (TOF)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014869" y="1410589"/>
              <a:ext cx="12927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accent5">
                      <a:lumMod val="75000"/>
                    </a:schemeClr>
                  </a:solidFill>
                </a:rPr>
                <a:t>US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9435985" y="1393377"/>
              <a:ext cx="12586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accent5">
                      <a:lumMod val="75000"/>
                    </a:schemeClr>
                  </a:solidFill>
                </a:rPr>
                <a:t>PA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8142926" y="1869282"/>
                  <a:ext cx="4144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b="1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sub>
                        </m:sSub>
                      </m:oMath>
                    </m:oMathPara>
                  </a14:m>
                  <a:endParaRPr lang="en-US" b="1" dirty="0">
                    <a:solidFill>
                      <a:schemeClr val="accent5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42926" y="1869282"/>
                  <a:ext cx="41445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8768293" y="1866811"/>
                  <a:ext cx="4144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sub>
                        </m:sSub>
                      </m:oMath>
                    </m:oMathPara>
                  </a14:m>
                  <a:endParaRPr lang="en-US" b="1" dirty="0">
                    <a:solidFill>
                      <a:schemeClr val="accent5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8293" y="1866811"/>
                  <a:ext cx="414452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47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10144584" y="1878533"/>
                  <a:ext cx="4144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b="1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sub>
                        </m:sSub>
                      </m:oMath>
                    </m:oMathPara>
                  </a14:m>
                  <a:endParaRPr lang="en-US" b="1" dirty="0">
                    <a:solidFill>
                      <a:schemeClr val="accent5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44584" y="1878533"/>
                  <a:ext cx="414452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7938489" y="2715602"/>
                  <a:ext cx="1415313" cy="5207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𝑻𝑶𝑭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6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sz="1600" b="1" i="1" dirty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𝑻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en-US" sz="1600" b="1" dirty="0">
                                <a:solidFill>
                                  <a:schemeClr val="tx1"/>
                                </a:solidFill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1600" b="1" i="1" dirty="0" smtClean="0">
                                    <a:solidFill>
                                      <a:schemeClr val="accent5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dirty="0">
                                    <a:solidFill>
                                      <a:schemeClr val="accent5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sz="1600" b="1" i="1" dirty="0">
                                    <a:solidFill>
                                      <a:schemeClr val="accent5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den>
                        </m:f>
                      </m:oMath>
                    </m:oMathPara>
                  </a14:m>
                  <a:endParaRPr lang="en-US" sz="1600" b="1" dirty="0">
                    <a:solidFill>
                      <a:schemeClr val="accent5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38489" y="2715602"/>
                  <a:ext cx="1415313" cy="520784"/>
                </a:xfrm>
                <a:prstGeom prst="rect">
                  <a:avLst/>
                </a:prstGeom>
                <a:blipFill>
                  <a:blip r:embed="rId6"/>
                  <a:stretch>
                    <a:fillRect b="-35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/>
                <p:cNvSpPr txBox="1"/>
                <p:nvPr/>
              </p:nvSpPr>
              <p:spPr>
                <a:xfrm>
                  <a:off x="9387906" y="2713673"/>
                  <a:ext cx="1415313" cy="5159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𝑻𝑶𝑭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600" b="1" i="1" dirty="0" smtClean="0">
                                    <a:solidFill>
                                      <a:schemeClr val="accent5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dirty="0">
                                    <a:solidFill>
                                      <a:schemeClr val="accent5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sz="1600" b="1" i="1" dirty="0">
                                    <a:solidFill>
                                      <a:schemeClr val="accent5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den>
                        </m:f>
                      </m:oMath>
                    </m:oMathPara>
                  </a14:m>
                  <a:endParaRPr lang="en-US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87906" y="2713673"/>
                  <a:ext cx="1415313" cy="515975"/>
                </a:xfrm>
                <a:prstGeom prst="rect">
                  <a:avLst/>
                </a:prstGeom>
                <a:blipFill>
                  <a:blip r:embed="rId7"/>
                  <a:stretch>
                    <a:fillRect b="-476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58" name="Picture 57"/>
          <p:cNvPicPr>
            <a:picLocks noChangeAspect="1"/>
          </p:cNvPicPr>
          <p:nvPr/>
        </p:nvPicPr>
        <p:blipFill rotWithShape="1">
          <a:blip r:embed="rId8"/>
          <a:srcRect l="12175" t="7062" b="4741"/>
          <a:stretch/>
        </p:blipFill>
        <p:spPr>
          <a:xfrm>
            <a:off x="6162082" y="4031631"/>
            <a:ext cx="2462040" cy="2433711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98225" y="3897027"/>
            <a:ext cx="2343968" cy="2702921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411163" y="6537120"/>
            <a:ext cx="6851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5">
                    <a:lumMod val="75000"/>
                  </a:schemeClr>
                </a:solidFill>
              </a:rPr>
              <a:t>1. Courtesy of http://beamforming-noise-cancellation.weebly.com/beamforming.html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8807005" y="2497543"/>
                <a:ext cx="286980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accent5">
                        <a:lumMod val="75000"/>
                      </a:schemeClr>
                    </a:solidFill>
                  </a:rPr>
                  <a:t>Delay-sum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</a:rPr>
                          <m:t>beamforming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en-US" sz="2000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7005" y="2497543"/>
                <a:ext cx="2869809" cy="400110"/>
              </a:xfrm>
              <a:prstGeom prst="rect">
                <a:avLst/>
              </a:prstGeom>
              <a:blipFill>
                <a:blip r:embed="rId10"/>
                <a:stretch>
                  <a:fillRect l="-1915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/>
          <p:cNvSpPr txBox="1"/>
          <p:nvPr/>
        </p:nvSpPr>
        <p:spPr>
          <a:xfrm>
            <a:off x="8829046" y="4165246"/>
            <a:ext cx="32689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Re-beamforming!</a:t>
            </a:r>
          </a:p>
          <a:p>
            <a:endParaRPr lang="en-US" sz="16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HAICHONG K. ZHANG, </a:t>
            </a:r>
          </a:p>
          <a:p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MUYINATU A. LEDIJU BELL, etc.</a:t>
            </a:r>
          </a:p>
          <a:p>
            <a:endParaRPr lang="en-US" sz="16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Synthetic-aperture based PA</a:t>
            </a:r>
          </a:p>
          <a:p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re-beamforming (SPARE) Approach</a:t>
            </a:r>
          </a:p>
        </p:txBody>
      </p:sp>
    </p:spTree>
    <p:extLst>
      <p:ext uri="{BB962C8B-B14F-4D97-AF65-F5344CB8AC3E}">
        <p14:creationId xmlns:p14="http://schemas.microsoft.com/office/powerpoint/2010/main" val="2397943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5123" name="矩形 2"/>
          <p:cNvSpPr>
            <a:spLocks noChangeArrowheads="1"/>
          </p:cNvSpPr>
          <p:nvPr/>
        </p:nvSpPr>
        <p:spPr bwMode="auto">
          <a:xfrm>
            <a:off x="780207" y="395069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1619250" y="426134"/>
            <a:ext cx="10336213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Background, Specific Aims, and Significance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0097" y="1213349"/>
            <a:ext cx="10855409" cy="52322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Two Challenges</a:t>
            </a:r>
          </a:p>
        </p:txBody>
      </p:sp>
      <p:cxnSp>
        <p:nvCxnSpPr>
          <p:cNvPr id="146" name="Straight Arrow Connector 145"/>
          <p:cNvCxnSpPr>
            <a:cxnSpLocks/>
          </p:cNvCxnSpPr>
          <p:nvPr/>
        </p:nvCxnSpPr>
        <p:spPr>
          <a:xfrm flipV="1">
            <a:off x="566854" y="2619951"/>
            <a:ext cx="0" cy="95541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or: Elbow 146"/>
          <p:cNvCxnSpPr>
            <a:cxnSpLocks/>
          </p:cNvCxnSpPr>
          <p:nvPr/>
        </p:nvCxnSpPr>
        <p:spPr>
          <a:xfrm flipV="1">
            <a:off x="566854" y="2906343"/>
            <a:ext cx="626832" cy="343042"/>
          </a:xfrm>
          <a:prstGeom prst="bentConnector3">
            <a:avLst>
              <a:gd name="adj1" fmla="val 7127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ctor: Elbow 147"/>
          <p:cNvCxnSpPr>
            <a:cxnSpLocks/>
          </p:cNvCxnSpPr>
          <p:nvPr/>
        </p:nvCxnSpPr>
        <p:spPr>
          <a:xfrm>
            <a:off x="1203183" y="2906343"/>
            <a:ext cx="626830" cy="343041"/>
          </a:xfrm>
          <a:prstGeom prst="bentConnector3">
            <a:avLst>
              <a:gd name="adj1" fmla="val 5152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or: Elbow 148"/>
          <p:cNvCxnSpPr>
            <a:cxnSpLocks/>
          </p:cNvCxnSpPr>
          <p:nvPr/>
        </p:nvCxnSpPr>
        <p:spPr>
          <a:xfrm flipV="1">
            <a:off x="1830013" y="2906343"/>
            <a:ext cx="587918" cy="343042"/>
          </a:xfrm>
          <a:prstGeom prst="bentConnector3">
            <a:avLst>
              <a:gd name="adj1" fmla="val 3379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or: Elbow 149"/>
          <p:cNvCxnSpPr>
            <a:cxnSpLocks/>
          </p:cNvCxnSpPr>
          <p:nvPr/>
        </p:nvCxnSpPr>
        <p:spPr>
          <a:xfrm>
            <a:off x="2417931" y="2906343"/>
            <a:ext cx="413853" cy="342377"/>
          </a:xfrm>
          <a:prstGeom prst="bentConnector3">
            <a:avLst>
              <a:gd name="adj1" fmla="val 3388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nector: Elbow 150"/>
          <p:cNvCxnSpPr>
            <a:cxnSpLocks/>
          </p:cNvCxnSpPr>
          <p:nvPr/>
        </p:nvCxnSpPr>
        <p:spPr>
          <a:xfrm flipV="1">
            <a:off x="2822955" y="2888780"/>
            <a:ext cx="587918" cy="359940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or: Elbow 151"/>
          <p:cNvCxnSpPr>
            <a:cxnSpLocks/>
          </p:cNvCxnSpPr>
          <p:nvPr/>
        </p:nvCxnSpPr>
        <p:spPr>
          <a:xfrm>
            <a:off x="3361489" y="2889986"/>
            <a:ext cx="525737" cy="342377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" name="Group 152"/>
          <p:cNvGrpSpPr/>
          <p:nvPr/>
        </p:nvGrpSpPr>
        <p:grpSpPr>
          <a:xfrm>
            <a:off x="566853" y="3901341"/>
            <a:ext cx="3525079" cy="955411"/>
            <a:chOff x="7003127" y="2954226"/>
            <a:chExt cx="2858380" cy="955411"/>
          </a:xfrm>
        </p:grpSpPr>
        <p:cxnSp>
          <p:nvCxnSpPr>
            <p:cNvPr id="194" name="Straight Arrow Connector 193"/>
            <p:cNvCxnSpPr/>
            <p:nvPr/>
          </p:nvCxnSpPr>
          <p:spPr>
            <a:xfrm flipV="1">
              <a:off x="7003127" y="2954226"/>
              <a:ext cx="0" cy="95541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>
              <a:cxnSpLocks/>
            </p:cNvCxnSpPr>
            <p:nvPr/>
          </p:nvCxnSpPr>
          <p:spPr>
            <a:xfrm>
              <a:off x="7003127" y="3433775"/>
              <a:ext cx="43991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6" name="Group 195"/>
            <p:cNvGrpSpPr/>
            <p:nvPr/>
          </p:nvGrpSpPr>
          <p:grpSpPr>
            <a:xfrm rot="16200000">
              <a:off x="7220371" y="3256387"/>
              <a:ext cx="819176" cy="373828"/>
              <a:chOff x="8014132" y="4115421"/>
              <a:chExt cx="60687" cy="158328"/>
            </a:xfrm>
          </p:grpSpPr>
          <p:grpSp>
            <p:nvGrpSpPr>
              <p:cNvPr id="216" name="Group 215"/>
              <p:cNvGrpSpPr/>
              <p:nvPr/>
            </p:nvGrpSpPr>
            <p:grpSpPr>
              <a:xfrm>
                <a:off x="8014132" y="4115421"/>
                <a:ext cx="59463" cy="158328"/>
                <a:chOff x="8014132" y="4115421"/>
                <a:chExt cx="59463" cy="158328"/>
              </a:xfrm>
            </p:grpSpPr>
            <p:cxnSp>
              <p:nvCxnSpPr>
                <p:cNvPr id="219" name="Straight Connector 218"/>
                <p:cNvCxnSpPr/>
                <p:nvPr/>
              </p:nvCxnSpPr>
              <p:spPr>
                <a:xfrm rot="5400000">
                  <a:off x="8017385" y="4143109"/>
                  <a:ext cx="55376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Straight Connector 219"/>
                <p:cNvCxnSpPr>
                  <a:cxnSpLocks/>
                </p:cNvCxnSpPr>
                <p:nvPr/>
              </p:nvCxnSpPr>
              <p:spPr>
                <a:xfrm rot="5400000">
                  <a:off x="8029435" y="4170314"/>
                  <a:ext cx="28858" cy="5946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/>
                <p:cNvCxnSpPr>
                  <a:cxnSpLocks/>
                </p:cNvCxnSpPr>
                <p:nvPr/>
              </p:nvCxnSpPr>
              <p:spPr>
                <a:xfrm rot="5400000">
                  <a:off x="8021285" y="4249961"/>
                  <a:ext cx="47576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7" name="Straight Connector 216"/>
              <p:cNvCxnSpPr/>
              <p:nvPr/>
            </p:nvCxnSpPr>
            <p:spPr>
              <a:xfrm>
                <a:off x="8043863" y="4167188"/>
                <a:ext cx="30956" cy="1905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>
                <a:off x="8014132" y="4214475"/>
                <a:ext cx="30941" cy="1169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7" name="Straight Connector 196"/>
            <p:cNvCxnSpPr>
              <a:cxnSpLocks/>
            </p:cNvCxnSpPr>
            <p:nvPr/>
          </p:nvCxnSpPr>
          <p:spPr>
            <a:xfrm>
              <a:off x="7816873" y="3431931"/>
              <a:ext cx="43991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8" name="Group 197"/>
            <p:cNvGrpSpPr/>
            <p:nvPr/>
          </p:nvGrpSpPr>
          <p:grpSpPr>
            <a:xfrm>
              <a:off x="8247586" y="3033713"/>
              <a:ext cx="813746" cy="819176"/>
              <a:chOff x="8247586" y="3033713"/>
              <a:chExt cx="813746" cy="819176"/>
            </a:xfrm>
          </p:grpSpPr>
          <p:cxnSp>
            <p:nvCxnSpPr>
              <p:cNvPr id="208" name="Straight Connector 207"/>
              <p:cNvCxnSpPr>
                <a:cxnSpLocks/>
              </p:cNvCxnSpPr>
              <p:nvPr/>
            </p:nvCxnSpPr>
            <p:spPr>
              <a:xfrm>
                <a:off x="8621414" y="3431931"/>
                <a:ext cx="439918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9" name="Group 208"/>
              <p:cNvGrpSpPr/>
              <p:nvPr/>
            </p:nvGrpSpPr>
            <p:grpSpPr>
              <a:xfrm rot="16200000">
                <a:off x="8024912" y="3256387"/>
                <a:ext cx="819176" cy="373828"/>
                <a:chOff x="8014132" y="4115421"/>
                <a:chExt cx="60687" cy="158328"/>
              </a:xfrm>
            </p:grpSpPr>
            <p:grpSp>
              <p:nvGrpSpPr>
                <p:cNvPr id="210" name="Group 209"/>
                <p:cNvGrpSpPr/>
                <p:nvPr/>
              </p:nvGrpSpPr>
              <p:grpSpPr>
                <a:xfrm>
                  <a:off x="8014132" y="4115421"/>
                  <a:ext cx="59463" cy="158328"/>
                  <a:chOff x="8014132" y="4115421"/>
                  <a:chExt cx="59463" cy="158328"/>
                </a:xfrm>
              </p:grpSpPr>
              <p:cxnSp>
                <p:nvCxnSpPr>
                  <p:cNvPr id="213" name="Straight Connector 212"/>
                  <p:cNvCxnSpPr/>
                  <p:nvPr/>
                </p:nvCxnSpPr>
                <p:spPr>
                  <a:xfrm rot="5400000">
                    <a:off x="8017385" y="4143109"/>
                    <a:ext cx="55376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/>
                  <p:cNvCxnSpPr>
                    <a:cxnSpLocks/>
                  </p:cNvCxnSpPr>
                  <p:nvPr/>
                </p:nvCxnSpPr>
                <p:spPr>
                  <a:xfrm rot="5400000">
                    <a:off x="8029435" y="4170314"/>
                    <a:ext cx="28858" cy="59463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Straight Connector 214"/>
                  <p:cNvCxnSpPr>
                    <a:cxnSpLocks/>
                  </p:cNvCxnSpPr>
                  <p:nvPr/>
                </p:nvCxnSpPr>
                <p:spPr>
                  <a:xfrm rot="5400000">
                    <a:off x="8021285" y="4249961"/>
                    <a:ext cx="47576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1" name="Straight Connector 210"/>
                <p:cNvCxnSpPr/>
                <p:nvPr/>
              </p:nvCxnSpPr>
              <p:spPr>
                <a:xfrm>
                  <a:off x="8043863" y="4167188"/>
                  <a:ext cx="30956" cy="1905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Straight Connector 211"/>
                <p:cNvCxnSpPr/>
                <p:nvPr/>
              </p:nvCxnSpPr>
              <p:spPr>
                <a:xfrm>
                  <a:off x="8014132" y="4214475"/>
                  <a:ext cx="30941" cy="1169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9" name="Group 198"/>
            <p:cNvGrpSpPr/>
            <p:nvPr/>
          </p:nvGrpSpPr>
          <p:grpSpPr>
            <a:xfrm>
              <a:off x="9047761" y="3033706"/>
              <a:ext cx="813746" cy="819176"/>
              <a:chOff x="8247586" y="3033713"/>
              <a:chExt cx="813746" cy="819176"/>
            </a:xfrm>
          </p:grpSpPr>
          <p:cxnSp>
            <p:nvCxnSpPr>
              <p:cNvPr id="200" name="Straight Connector 199"/>
              <p:cNvCxnSpPr>
                <a:cxnSpLocks/>
              </p:cNvCxnSpPr>
              <p:nvPr/>
            </p:nvCxnSpPr>
            <p:spPr>
              <a:xfrm>
                <a:off x="8621414" y="3431931"/>
                <a:ext cx="439918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>
              <a:xfrm rot="16200000">
                <a:off x="8024912" y="3256387"/>
                <a:ext cx="819176" cy="373828"/>
                <a:chOff x="8014132" y="4115421"/>
                <a:chExt cx="60687" cy="158328"/>
              </a:xfrm>
            </p:grpSpPr>
            <p:grpSp>
              <p:nvGrpSpPr>
                <p:cNvPr id="202" name="Group 201"/>
                <p:cNvGrpSpPr/>
                <p:nvPr/>
              </p:nvGrpSpPr>
              <p:grpSpPr>
                <a:xfrm>
                  <a:off x="8014132" y="4115421"/>
                  <a:ext cx="59463" cy="158328"/>
                  <a:chOff x="8014132" y="4115421"/>
                  <a:chExt cx="59463" cy="158328"/>
                </a:xfrm>
              </p:grpSpPr>
              <p:cxnSp>
                <p:nvCxnSpPr>
                  <p:cNvPr id="205" name="Straight Connector 204"/>
                  <p:cNvCxnSpPr/>
                  <p:nvPr/>
                </p:nvCxnSpPr>
                <p:spPr>
                  <a:xfrm rot="5400000">
                    <a:off x="8017385" y="4143109"/>
                    <a:ext cx="55376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/>
                  <p:cNvCxnSpPr>
                    <a:cxnSpLocks/>
                  </p:cNvCxnSpPr>
                  <p:nvPr/>
                </p:nvCxnSpPr>
                <p:spPr>
                  <a:xfrm rot="5400000">
                    <a:off x="8029435" y="4170314"/>
                    <a:ext cx="28858" cy="59463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/>
                  <p:cNvCxnSpPr>
                    <a:cxnSpLocks/>
                  </p:cNvCxnSpPr>
                  <p:nvPr/>
                </p:nvCxnSpPr>
                <p:spPr>
                  <a:xfrm rot="5400000">
                    <a:off x="8021285" y="4249961"/>
                    <a:ext cx="47576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3" name="Straight Connector 202"/>
                <p:cNvCxnSpPr/>
                <p:nvPr/>
              </p:nvCxnSpPr>
              <p:spPr>
                <a:xfrm>
                  <a:off x="8043863" y="4167188"/>
                  <a:ext cx="30956" cy="1905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traight Connector 203"/>
                <p:cNvCxnSpPr/>
                <p:nvPr/>
              </p:nvCxnSpPr>
              <p:spPr>
                <a:xfrm>
                  <a:off x="8014132" y="4214475"/>
                  <a:ext cx="30941" cy="1169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154" name="Straight Arrow Connector 153"/>
          <p:cNvCxnSpPr/>
          <p:nvPr/>
        </p:nvCxnSpPr>
        <p:spPr>
          <a:xfrm flipV="1">
            <a:off x="566853" y="5227400"/>
            <a:ext cx="0" cy="95541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>
            <a:cxnSpLocks/>
          </p:cNvCxnSpPr>
          <p:nvPr/>
        </p:nvCxnSpPr>
        <p:spPr>
          <a:xfrm flipV="1">
            <a:off x="566853" y="5705098"/>
            <a:ext cx="655241" cy="185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6" name="Group 155"/>
          <p:cNvGrpSpPr/>
          <p:nvPr/>
        </p:nvGrpSpPr>
        <p:grpSpPr>
          <a:xfrm rot="16200000">
            <a:off x="1043017" y="5485958"/>
            <a:ext cx="819176" cy="461021"/>
            <a:chOff x="8014132" y="4115421"/>
            <a:chExt cx="60687" cy="158328"/>
          </a:xfrm>
        </p:grpSpPr>
        <p:grpSp>
          <p:nvGrpSpPr>
            <p:cNvPr id="188" name="Group 187"/>
            <p:cNvGrpSpPr/>
            <p:nvPr/>
          </p:nvGrpSpPr>
          <p:grpSpPr>
            <a:xfrm>
              <a:off x="8014132" y="4115421"/>
              <a:ext cx="59463" cy="158328"/>
              <a:chOff x="8014132" y="4115421"/>
              <a:chExt cx="59463" cy="158328"/>
            </a:xfrm>
          </p:grpSpPr>
          <p:cxnSp>
            <p:nvCxnSpPr>
              <p:cNvPr id="191" name="Straight Connector 190"/>
              <p:cNvCxnSpPr/>
              <p:nvPr/>
            </p:nvCxnSpPr>
            <p:spPr>
              <a:xfrm rot="5400000">
                <a:off x="8017385" y="4143109"/>
                <a:ext cx="553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>
                <a:cxnSpLocks/>
              </p:cNvCxnSpPr>
              <p:nvPr/>
            </p:nvCxnSpPr>
            <p:spPr>
              <a:xfrm rot="5400000">
                <a:off x="8029435" y="4170314"/>
                <a:ext cx="28858" cy="5946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>
                <a:cxnSpLocks/>
              </p:cNvCxnSpPr>
              <p:nvPr/>
            </p:nvCxnSpPr>
            <p:spPr>
              <a:xfrm rot="5400000">
                <a:off x="8021285" y="4249961"/>
                <a:ext cx="475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9" name="Straight Connector 188"/>
            <p:cNvCxnSpPr/>
            <p:nvPr/>
          </p:nvCxnSpPr>
          <p:spPr>
            <a:xfrm>
              <a:off x="8043863" y="4167188"/>
              <a:ext cx="30956" cy="190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>
              <a:off x="8014132" y="4214475"/>
              <a:ext cx="30941" cy="1169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7" name="Straight Connector 156"/>
          <p:cNvCxnSpPr>
            <a:cxnSpLocks/>
          </p:cNvCxnSpPr>
          <p:nvPr/>
        </p:nvCxnSpPr>
        <p:spPr>
          <a:xfrm>
            <a:off x="1570400" y="5709868"/>
            <a:ext cx="3407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1" name="Group 180"/>
          <p:cNvGrpSpPr/>
          <p:nvPr/>
        </p:nvGrpSpPr>
        <p:grpSpPr>
          <a:xfrm rot="16200000">
            <a:off x="1750801" y="5448139"/>
            <a:ext cx="819176" cy="536651"/>
            <a:chOff x="8014132" y="4115421"/>
            <a:chExt cx="60687" cy="158328"/>
          </a:xfrm>
        </p:grpSpPr>
        <p:grpSp>
          <p:nvGrpSpPr>
            <p:cNvPr id="182" name="Group 181"/>
            <p:cNvGrpSpPr/>
            <p:nvPr/>
          </p:nvGrpSpPr>
          <p:grpSpPr>
            <a:xfrm>
              <a:off x="8014132" y="4115421"/>
              <a:ext cx="59463" cy="158328"/>
              <a:chOff x="8014132" y="4115421"/>
              <a:chExt cx="59463" cy="158328"/>
            </a:xfrm>
          </p:grpSpPr>
          <p:cxnSp>
            <p:nvCxnSpPr>
              <p:cNvPr id="185" name="Straight Connector 184"/>
              <p:cNvCxnSpPr/>
              <p:nvPr/>
            </p:nvCxnSpPr>
            <p:spPr>
              <a:xfrm rot="5400000">
                <a:off x="8017385" y="4143109"/>
                <a:ext cx="553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/>
              <p:cNvCxnSpPr>
                <a:cxnSpLocks/>
              </p:cNvCxnSpPr>
              <p:nvPr/>
            </p:nvCxnSpPr>
            <p:spPr>
              <a:xfrm rot="5400000">
                <a:off x="8029435" y="4170314"/>
                <a:ext cx="28858" cy="5946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>
                <a:cxnSpLocks/>
              </p:cNvCxnSpPr>
              <p:nvPr/>
            </p:nvCxnSpPr>
            <p:spPr>
              <a:xfrm rot="5400000">
                <a:off x="8021285" y="4249961"/>
                <a:ext cx="475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3" name="Straight Connector 182"/>
            <p:cNvCxnSpPr/>
            <p:nvPr/>
          </p:nvCxnSpPr>
          <p:spPr>
            <a:xfrm>
              <a:off x="8043863" y="4167188"/>
              <a:ext cx="30956" cy="190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>
              <a:off x="8014132" y="4214475"/>
              <a:ext cx="30941" cy="1169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/>
          <p:cNvGrpSpPr/>
          <p:nvPr/>
        </p:nvGrpSpPr>
        <p:grpSpPr>
          <a:xfrm>
            <a:off x="3318897" y="5285681"/>
            <a:ext cx="773035" cy="819042"/>
            <a:chOff x="8247588" y="3033716"/>
            <a:chExt cx="626830" cy="819042"/>
          </a:xfrm>
        </p:grpSpPr>
        <p:cxnSp>
          <p:nvCxnSpPr>
            <p:cNvPr id="172" name="Straight Connector 171"/>
            <p:cNvCxnSpPr>
              <a:cxnSpLocks/>
            </p:cNvCxnSpPr>
            <p:nvPr/>
          </p:nvCxnSpPr>
          <p:spPr>
            <a:xfrm>
              <a:off x="8621414" y="3431931"/>
              <a:ext cx="25300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3" name="Group 172"/>
            <p:cNvGrpSpPr/>
            <p:nvPr/>
          </p:nvGrpSpPr>
          <p:grpSpPr>
            <a:xfrm rot="16200000">
              <a:off x="8024981" y="3256323"/>
              <a:ext cx="819042" cy="373828"/>
              <a:chOff x="8014132" y="4115421"/>
              <a:chExt cx="60677" cy="158328"/>
            </a:xfrm>
          </p:grpSpPr>
          <p:grpSp>
            <p:nvGrpSpPr>
              <p:cNvPr id="174" name="Group 173"/>
              <p:cNvGrpSpPr/>
              <p:nvPr/>
            </p:nvGrpSpPr>
            <p:grpSpPr>
              <a:xfrm>
                <a:off x="8014132" y="4115421"/>
                <a:ext cx="59463" cy="158328"/>
                <a:chOff x="8014132" y="4115421"/>
                <a:chExt cx="59463" cy="158328"/>
              </a:xfrm>
            </p:grpSpPr>
            <p:cxnSp>
              <p:nvCxnSpPr>
                <p:cNvPr id="177" name="Straight Connector 176"/>
                <p:cNvCxnSpPr/>
                <p:nvPr/>
              </p:nvCxnSpPr>
              <p:spPr>
                <a:xfrm rot="5400000">
                  <a:off x="8017385" y="4143109"/>
                  <a:ext cx="55376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/>
                <p:cNvCxnSpPr>
                  <a:cxnSpLocks/>
                </p:cNvCxnSpPr>
                <p:nvPr/>
              </p:nvCxnSpPr>
              <p:spPr>
                <a:xfrm rot="5400000">
                  <a:off x="8029435" y="4170314"/>
                  <a:ext cx="28858" cy="5946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/>
                <p:cNvCxnSpPr>
                  <a:cxnSpLocks/>
                </p:cNvCxnSpPr>
                <p:nvPr/>
              </p:nvCxnSpPr>
              <p:spPr>
                <a:xfrm rot="5400000">
                  <a:off x="8021285" y="4249961"/>
                  <a:ext cx="47576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5" name="Straight Connector 174"/>
              <p:cNvCxnSpPr/>
              <p:nvPr/>
            </p:nvCxnSpPr>
            <p:spPr>
              <a:xfrm>
                <a:off x="8043853" y="4167188"/>
                <a:ext cx="30956" cy="1905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>
                <a:off x="8014132" y="4214475"/>
                <a:ext cx="30941" cy="1169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0" name="Straight Connector 159"/>
          <p:cNvCxnSpPr/>
          <p:nvPr/>
        </p:nvCxnSpPr>
        <p:spPr>
          <a:xfrm>
            <a:off x="1021802" y="2660563"/>
            <a:ext cx="0" cy="370094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2023574" y="2674975"/>
            <a:ext cx="0" cy="370094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>
            <a:off x="3116959" y="2619951"/>
            <a:ext cx="0" cy="370094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>
            <a:off x="1241144" y="2660563"/>
            <a:ext cx="0" cy="370094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>
            <a:cxnSpLocks/>
          </p:cNvCxnSpPr>
          <p:nvPr/>
        </p:nvCxnSpPr>
        <p:spPr>
          <a:xfrm>
            <a:off x="566853" y="4799991"/>
            <a:ext cx="693262" cy="0"/>
          </a:xfrm>
          <a:prstGeom prst="line">
            <a:avLst/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/>
          <p:cNvSpPr txBox="1"/>
          <p:nvPr/>
        </p:nvSpPr>
        <p:spPr>
          <a:xfrm>
            <a:off x="462819" y="4836440"/>
            <a:ext cx="1107581" cy="30777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Phase varies</a:t>
            </a:r>
            <a:endParaRPr lang="en-US" sz="1100" b="1" dirty="0"/>
          </a:p>
        </p:txBody>
      </p:sp>
      <p:sp>
        <p:nvSpPr>
          <p:cNvPr id="167" name="TextBox 166"/>
          <p:cNvSpPr txBox="1"/>
          <p:nvPr/>
        </p:nvSpPr>
        <p:spPr>
          <a:xfrm>
            <a:off x="1612217" y="4966474"/>
            <a:ext cx="2008807" cy="30777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 frequency is unknown</a:t>
            </a:r>
            <a:endParaRPr lang="en-US" sz="1050" b="1" dirty="0"/>
          </a:p>
        </p:txBody>
      </p:sp>
      <p:sp>
        <p:nvSpPr>
          <p:cNvPr id="168" name="Rectangle 167"/>
          <p:cNvSpPr/>
          <p:nvPr/>
        </p:nvSpPr>
        <p:spPr>
          <a:xfrm>
            <a:off x="1006240" y="2587570"/>
            <a:ext cx="3085692" cy="941601"/>
          </a:xfrm>
          <a:prstGeom prst="rect">
            <a:avLst/>
          </a:prstGeom>
          <a:solidFill>
            <a:srgbClr val="4472C4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9" name="Rectangle 168"/>
          <p:cNvSpPr/>
          <p:nvPr/>
        </p:nvSpPr>
        <p:spPr>
          <a:xfrm>
            <a:off x="1006240" y="2709149"/>
            <a:ext cx="1017334" cy="697120"/>
          </a:xfrm>
          <a:prstGeom prst="rect">
            <a:avLst/>
          </a:prstGeom>
          <a:solidFill>
            <a:srgbClr val="C0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0" name="TextBox 169"/>
          <p:cNvSpPr txBox="1"/>
          <p:nvPr/>
        </p:nvSpPr>
        <p:spPr>
          <a:xfrm>
            <a:off x="976896" y="2659937"/>
            <a:ext cx="10880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One beamline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2007638" y="2570642"/>
            <a:ext cx="10880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>
                    <a:lumMod val="50000"/>
                  </a:schemeClr>
                </a:solidFill>
              </a:rPr>
              <a:t>One frame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09394" y="5519086"/>
            <a:ext cx="4451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Phase of the laser pulse is unknown.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Frequency of the laser pulse is unknown.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80098" y="1783024"/>
            <a:ext cx="8238815" cy="3657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Synchronization</a:t>
            </a:r>
            <a:endParaRPr lang="en-US" b="1" dirty="0"/>
          </a:p>
        </p:txBody>
      </p:sp>
      <p:sp>
        <p:nvSpPr>
          <p:cNvPr id="222" name="Rectangle 221"/>
          <p:cNvSpPr/>
          <p:nvPr/>
        </p:nvSpPr>
        <p:spPr>
          <a:xfrm>
            <a:off x="9003323" y="1783024"/>
            <a:ext cx="2532184" cy="3657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Real-time imaging</a:t>
            </a:r>
          </a:p>
        </p:txBody>
      </p:sp>
      <p:cxnSp>
        <p:nvCxnSpPr>
          <p:cNvPr id="71" name="Straight Connector 70"/>
          <p:cNvCxnSpPr>
            <a:cxnSpLocks/>
          </p:cNvCxnSpPr>
          <p:nvPr/>
        </p:nvCxnSpPr>
        <p:spPr>
          <a:xfrm>
            <a:off x="8961117" y="2189368"/>
            <a:ext cx="0" cy="41843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>
            <a:off x="9237386" y="3681139"/>
            <a:ext cx="25901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Developed and Investigated by Group 13, CIS II, 2016</a:t>
            </a:r>
          </a:p>
          <a:p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902" y="2217504"/>
            <a:ext cx="3158765" cy="137767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0094" y="3538545"/>
            <a:ext cx="2067100" cy="1790462"/>
          </a:xfrm>
          <a:prstGeom prst="rect">
            <a:avLst/>
          </a:prstGeom>
        </p:spPr>
      </p:pic>
      <p:grpSp>
        <p:nvGrpSpPr>
          <p:cNvPr id="92" name="Group 91"/>
          <p:cNvGrpSpPr/>
          <p:nvPr/>
        </p:nvGrpSpPr>
        <p:grpSpPr>
          <a:xfrm rot="16200000">
            <a:off x="2508494" y="5524503"/>
            <a:ext cx="819176" cy="361188"/>
            <a:chOff x="8014132" y="4167188"/>
            <a:chExt cx="60687" cy="106561"/>
          </a:xfrm>
        </p:grpSpPr>
        <p:grpSp>
          <p:nvGrpSpPr>
            <p:cNvPr id="93" name="Group 92"/>
            <p:cNvGrpSpPr/>
            <p:nvPr/>
          </p:nvGrpSpPr>
          <p:grpSpPr>
            <a:xfrm>
              <a:off x="8014132" y="4185617"/>
              <a:ext cx="59463" cy="88132"/>
              <a:chOff x="8014132" y="4185617"/>
              <a:chExt cx="59463" cy="88132"/>
            </a:xfrm>
          </p:grpSpPr>
          <p:cxnSp>
            <p:nvCxnSpPr>
              <p:cNvPr id="97" name="Straight Connector 96"/>
              <p:cNvCxnSpPr>
                <a:cxnSpLocks/>
              </p:cNvCxnSpPr>
              <p:nvPr/>
            </p:nvCxnSpPr>
            <p:spPr>
              <a:xfrm rot="5400000">
                <a:off x="8029435" y="4170314"/>
                <a:ext cx="28858" cy="5946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>
                <a:cxnSpLocks/>
              </p:cNvCxnSpPr>
              <p:nvPr/>
            </p:nvCxnSpPr>
            <p:spPr>
              <a:xfrm rot="5400000">
                <a:off x="8021285" y="4249961"/>
                <a:ext cx="4757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/>
            <p:cNvCxnSpPr/>
            <p:nvPr/>
          </p:nvCxnSpPr>
          <p:spPr>
            <a:xfrm>
              <a:off x="8043863" y="4167188"/>
              <a:ext cx="30956" cy="190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8014132" y="4214475"/>
              <a:ext cx="30941" cy="1169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2" name="Straight Connector 101"/>
          <p:cNvCxnSpPr>
            <a:cxnSpLocks/>
          </p:cNvCxnSpPr>
          <p:nvPr/>
        </p:nvCxnSpPr>
        <p:spPr>
          <a:xfrm>
            <a:off x="2399178" y="5708589"/>
            <a:ext cx="3407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cxnSpLocks/>
          </p:cNvCxnSpPr>
          <p:nvPr/>
        </p:nvCxnSpPr>
        <p:spPr>
          <a:xfrm>
            <a:off x="3036093" y="5695202"/>
            <a:ext cx="3407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372830" y="2660563"/>
            <a:ext cx="0" cy="370094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cxnSpLocks/>
          </p:cNvCxnSpPr>
          <p:nvPr/>
        </p:nvCxnSpPr>
        <p:spPr>
          <a:xfrm>
            <a:off x="566853" y="5204092"/>
            <a:ext cx="805977" cy="0"/>
          </a:xfrm>
          <a:prstGeom prst="line">
            <a:avLst/>
          </a:prstGeom>
          <a:ln w="1905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22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5123" name="矩形 2"/>
          <p:cNvSpPr>
            <a:spLocks noChangeArrowheads="1"/>
          </p:cNvSpPr>
          <p:nvPr/>
        </p:nvSpPr>
        <p:spPr bwMode="auto">
          <a:xfrm>
            <a:off x="780207" y="395069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1619250" y="426134"/>
            <a:ext cx="10336213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Background, Specific Aims, and Significance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11163" y="1375925"/>
            <a:ext cx="11287351" cy="52322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Aims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2157" y="2439802"/>
            <a:ext cx="572661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Algorithm: synchronize laser pulses and ultrasound waves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Algorithm: synchronize image frames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Use synchronized signals to implement real-time PA imaging.</a:t>
            </a:r>
          </a:p>
        </p:txBody>
      </p:sp>
      <p:sp>
        <p:nvSpPr>
          <p:cNvPr id="7" name="Right Brace 6"/>
          <p:cNvSpPr/>
          <p:nvPr/>
        </p:nvSpPr>
        <p:spPr>
          <a:xfrm>
            <a:off x="6188767" y="2439802"/>
            <a:ext cx="344556" cy="2677656"/>
          </a:xfrm>
          <a:prstGeom prst="rightBrace">
            <a:avLst>
              <a:gd name="adj1" fmla="val 50641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79771" y="3486242"/>
            <a:ext cx="48187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PA imaging on US platform</a:t>
            </a:r>
          </a:p>
        </p:txBody>
      </p:sp>
    </p:spTree>
    <p:extLst>
      <p:ext uri="{BB962C8B-B14F-4D97-AF65-F5344CB8AC3E}">
        <p14:creationId xmlns:p14="http://schemas.microsoft.com/office/powerpoint/2010/main" val="886389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80207" y="395069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619250" y="426134"/>
            <a:ext cx="10336213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Technical Approach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51322" y="2703432"/>
            <a:ext cx="1961322" cy="11396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6407137" y="2714563"/>
            <a:ext cx="1961322" cy="11396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9" name="Arc 8"/>
          <p:cNvSpPr/>
          <p:nvPr/>
        </p:nvSpPr>
        <p:spPr>
          <a:xfrm>
            <a:off x="4459368" y="2839265"/>
            <a:ext cx="1338470" cy="1003854"/>
          </a:xfrm>
          <a:prstGeom prst="arc">
            <a:avLst>
              <a:gd name="adj1" fmla="val 10854688"/>
              <a:gd name="adj2" fmla="val 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0" name="Arc 9"/>
          <p:cNvSpPr/>
          <p:nvPr/>
        </p:nvSpPr>
        <p:spPr>
          <a:xfrm>
            <a:off x="6767583" y="3204536"/>
            <a:ext cx="1338470" cy="1003854"/>
          </a:xfrm>
          <a:prstGeom prst="arc">
            <a:avLst>
              <a:gd name="adj1" fmla="val 10854688"/>
              <a:gd name="adj2" fmla="val 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5281003" y="4083328"/>
            <a:ext cx="1961322" cy="11396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2" name="Arc 11"/>
          <p:cNvSpPr/>
          <p:nvPr/>
        </p:nvSpPr>
        <p:spPr>
          <a:xfrm>
            <a:off x="5565925" y="4328494"/>
            <a:ext cx="1338470" cy="1003854"/>
          </a:xfrm>
          <a:prstGeom prst="arc">
            <a:avLst>
              <a:gd name="adj1" fmla="val 10854688"/>
              <a:gd name="adj2" fmla="val 0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5281003" y="5479780"/>
            <a:ext cx="1961322" cy="113968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4" name="Oval 13"/>
          <p:cNvSpPr/>
          <p:nvPr/>
        </p:nvSpPr>
        <p:spPr>
          <a:xfrm>
            <a:off x="6208659" y="5751446"/>
            <a:ext cx="106013" cy="155714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336495" y="3018026"/>
            <a:ext cx="2197196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solidFill>
                  <a:schemeClr val="bg1"/>
                </a:solidFill>
              </a:rPr>
              <a:t>Laser frequency found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36495" y="4338283"/>
            <a:ext cx="2197196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solidFill>
                  <a:schemeClr val="bg1"/>
                </a:solidFill>
              </a:rPr>
              <a:t>Laser phase found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2871" y="5587958"/>
            <a:ext cx="3084444" cy="9233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Synthetic-aperture based PA</a:t>
            </a:r>
          </a:p>
          <a:p>
            <a:pPr algn="ctr"/>
            <a:r>
              <a:rPr lang="en-US" altLang="zh-CN" b="1" dirty="0"/>
              <a:t>re-beamforming (SPARE) approach applied</a:t>
            </a:r>
          </a:p>
        </p:txBody>
      </p:sp>
      <p:cxnSp>
        <p:nvCxnSpPr>
          <p:cNvPr id="18" name="Straight Arrow Connector 17"/>
          <p:cNvCxnSpPr>
            <a:cxnSpLocks/>
            <a:stCxn id="16" idx="2"/>
            <a:endCxn id="17" idx="0"/>
          </p:cNvCxnSpPr>
          <p:nvPr/>
        </p:nvCxnSpPr>
        <p:spPr>
          <a:xfrm>
            <a:off x="2435093" y="4707615"/>
            <a:ext cx="0" cy="8803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  <a:stCxn id="15" idx="2"/>
            <a:endCxn id="16" idx="0"/>
          </p:cNvCxnSpPr>
          <p:nvPr/>
        </p:nvCxnSpPr>
        <p:spPr>
          <a:xfrm>
            <a:off x="2435093" y="3664357"/>
            <a:ext cx="0" cy="6739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336495" y="1296068"/>
            <a:ext cx="2197196" cy="92333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solidFill>
                  <a:schemeClr val="bg1"/>
                </a:solidFill>
              </a:rPr>
              <a:t>Asynchronous PA imaging signal on US platform</a:t>
            </a:r>
          </a:p>
        </p:txBody>
      </p:sp>
      <p:cxnSp>
        <p:nvCxnSpPr>
          <p:cNvPr id="21" name="Straight Arrow Connector 20"/>
          <p:cNvCxnSpPr>
            <a:cxnSpLocks/>
            <a:stCxn id="20" idx="2"/>
            <a:endCxn id="15" idx="0"/>
          </p:cNvCxnSpPr>
          <p:nvPr/>
        </p:nvCxnSpPr>
        <p:spPr>
          <a:xfrm>
            <a:off x="2435093" y="2219398"/>
            <a:ext cx="0" cy="79862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772958" y="1287212"/>
            <a:ext cx="2524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Random-looking signal</a:t>
            </a:r>
          </a:p>
          <a:p>
            <a:r>
              <a:rPr lang="en-US" b="1" dirty="0"/>
              <a:t>“TV snowflake”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88920" y="2925588"/>
            <a:ext cx="2292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Depth of the object can’t be found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72960" y="4476782"/>
            <a:ext cx="2524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Depth found, unfocused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88920" y="5829303"/>
            <a:ext cx="2524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Focused</a:t>
            </a:r>
          </a:p>
        </p:txBody>
      </p:sp>
      <p:sp>
        <p:nvSpPr>
          <p:cNvPr id="26" name="Oval 25"/>
          <p:cNvSpPr/>
          <p:nvPr/>
        </p:nvSpPr>
        <p:spPr>
          <a:xfrm>
            <a:off x="892871" y="2571481"/>
            <a:ext cx="3163958" cy="27851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pSp>
        <p:nvGrpSpPr>
          <p:cNvPr id="81" name="Group 80"/>
          <p:cNvGrpSpPr/>
          <p:nvPr/>
        </p:nvGrpSpPr>
        <p:grpSpPr>
          <a:xfrm>
            <a:off x="5281003" y="1186426"/>
            <a:ext cx="1961322" cy="1146152"/>
            <a:chOff x="5281003" y="1186426"/>
            <a:chExt cx="1961322" cy="1146152"/>
          </a:xfrm>
        </p:grpSpPr>
        <p:sp>
          <p:nvSpPr>
            <p:cNvPr id="27" name="Rectangle 26"/>
            <p:cNvSpPr/>
            <p:nvPr/>
          </p:nvSpPr>
          <p:spPr>
            <a:xfrm>
              <a:off x="5281003" y="1188341"/>
              <a:ext cx="1961322" cy="1139687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cxnSp>
          <p:nvCxnSpPr>
            <p:cNvPr id="28" name="Straight Connector 27"/>
            <p:cNvCxnSpPr>
              <a:cxnSpLocks/>
            </p:cNvCxnSpPr>
            <p:nvPr/>
          </p:nvCxnSpPr>
          <p:spPr>
            <a:xfrm>
              <a:off x="5281003" y="1713735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cxnSpLocks/>
            </p:cNvCxnSpPr>
            <p:nvPr/>
          </p:nvCxnSpPr>
          <p:spPr>
            <a:xfrm>
              <a:off x="5430378" y="1802428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cxnSpLocks/>
            </p:cNvCxnSpPr>
            <p:nvPr/>
          </p:nvCxnSpPr>
          <p:spPr>
            <a:xfrm>
              <a:off x="5573103" y="1891535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cxnSpLocks/>
            </p:cNvCxnSpPr>
            <p:nvPr/>
          </p:nvCxnSpPr>
          <p:spPr>
            <a:xfrm>
              <a:off x="5706453" y="1974085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cxnSpLocks/>
            </p:cNvCxnSpPr>
            <p:nvPr/>
          </p:nvCxnSpPr>
          <p:spPr>
            <a:xfrm>
              <a:off x="5839803" y="2050285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cxnSpLocks/>
            </p:cNvCxnSpPr>
            <p:nvPr/>
          </p:nvCxnSpPr>
          <p:spPr>
            <a:xfrm>
              <a:off x="5966803" y="2126485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cxnSpLocks/>
            </p:cNvCxnSpPr>
            <p:nvPr/>
          </p:nvCxnSpPr>
          <p:spPr>
            <a:xfrm>
              <a:off x="6093803" y="2202685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cxnSpLocks/>
            </p:cNvCxnSpPr>
            <p:nvPr/>
          </p:nvCxnSpPr>
          <p:spPr>
            <a:xfrm>
              <a:off x="5281003" y="1985692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cxnSpLocks/>
            </p:cNvCxnSpPr>
            <p:nvPr/>
          </p:nvCxnSpPr>
          <p:spPr>
            <a:xfrm>
              <a:off x="5414233" y="2068202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cxnSpLocks/>
            </p:cNvCxnSpPr>
            <p:nvPr/>
          </p:nvCxnSpPr>
          <p:spPr>
            <a:xfrm>
              <a:off x="5527825" y="2143038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cxnSpLocks/>
            </p:cNvCxnSpPr>
            <p:nvPr/>
          </p:nvCxnSpPr>
          <p:spPr>
            <a:xfrm>
              <a:off x="5658293" y="2217324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cxnSpLocks/>
            </p:cNvCxnSpPr>
            <p:nvPr/>
          </p:nvCxnSpPr>
          <p:spPr>
            <a:xfrm>
              <a:off x="6759036" y="1204836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cxnSpLocks/>
            </p:cNvCxnSpPr>
            <p:nvPr/>
          </p:nvCxnSpPr>
          <p:spPr>
            <a:xfrm>
              <a:off x="6892266" y="1287346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cxnSpLocks/>
            </p:cNvCxnSpPr>
            <p:nvPr/>
          </p:nvCxnSpPr>
          <p:spPr>
            <a:xfrm>
              <a:off x="7005858" y="1362182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cxnSpLocks/>
            </p:cNvCxnSpPr>
            <p:nvPr/>
          </p:nvCxnSpPr>
          <p:spPr>
            <a:xfrm>
              <a:off x="7136326" y="1436468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cxnSpLocks/>
            </p:cNvCxnSpPr>
            <p:nvPr/>
          </p:nvCxnSpPr>
          <p:spPr>
            <a:xfrm>
              <a:off x="6253615" y="1186426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cxnSpLocks/>
            </p:cNvCxnSpPr>
            <p:nvPr/>
          </p:nvCxnSpPr>
          <p:spPr>
            <a:xfrm>
              <a:off x="6402990" y="1275119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cxnSpLocks/>
            </p:cNvCxnSpPr>
            <p:nvPr/>
          </p:nvCxnSpPr>
          <p:spPr>
            <a:xfrm>
              <a:off x="6545715" y="1364226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cxnSpLocks/>
            </p:cNvCxnSpPr>
            <p:nvPr/>
          </p:nvCxnSpPr>
          <p:spPr>
            <a:xfrm>
              <a:off x="6679065" y="1446776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cxnSpLocks/>
            </p:cNvCxnSpPr>
            <p:nvPr/>
          </p:nvCxnSpPr>
          <p:spPr>
            <a:xfrm>
              <a:off x="6812415" y="1522976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cxnSpLocks/>
            </p:cNvCxnSpPr>
            <p:nvPr/>
          </p:nvCxnSpPr>
          <p:spPr>
            <a:xfrm>
              <a:off x="6939415" y="1599176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cxnSpLocks/>
            </p:cNvCxnSpPr>
            <p:nvPr/>
          </p:nvCxnSpPr>
          <p:spPr>
            <a:xfrm>
              <a:off x="7066415" y="1675376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cxnSpLocks/>
            </p:cNvCxnSpPr>
            <p:nvPr/>
          </p:nvCxnSpPr>
          <p:spPr>
            <a:xfrm>
              <a:off x="5281003" y="1372250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cxnSpLocks/>
            </p:cNvCxnSpPr>
            <p:nvPr/>
          </p:nvCxnSpPr>
          <p:spPr>
            <a:xfrm>
              <a:off x="5430378" y="1460943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cxnSpLocks/>
            </p:cNvCxnSpPr>
            <p:nvPr/>
          </p:nvCxnSpPr>
          <p:spPr>
            <a:xfrm>
              <a:off x="5573103" y="1550050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cxnSpLocks/>
            </p:cNvCxnSpPr>
            <p:nvPr/>
          </p:nvCxnSpPr>
          <p:spPr>
            <a:xfrm>
              <a:off x="5706453" y="1632600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cxnSpLocks/>
            </p:cNvCxnSpPr>
            <p:nvPr/>
          </p:nvCxnSpPr>
          <p:spPr>
            <a:xfrm>
              <a:off x="5839803" y="1708800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cxnSpLocks/>
            </p:cNvCxnSpPr>
            <p:nvPr/>
          </p:nvCxnSpPr>
          <p:spPr>
            <a:xfrm>
              <a:off x="5966803" y="1785000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cxnSpLocks/>
            </p:cNvCxnSpPr>
            <p:nvPr/>
          </p:nvCxnSpPr>
          <p:spPr>
            <a:xfrm>
              <a:off x="6093803" y="1861200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cxnSpLocks/>
            </p:cNvCxnSpPr>
            <p:nvPr/>
          </p:nvCxnSpPr>
          <p:spPr>
            <a:xfrm>
              <a:off x="5602773" y="1191480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cxnSpLocks/>
            </p:cNvCxnSpPr>
            <p:nvPr/>
          </p:nvCxnSpPr>
          <p:spPr>
            <a:xfrm>
              <a:off x="5752148" y="1280173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cxnSpLocks/>
            </p:cNvCxnSpPr>
            <p:nvPr/>
          </p:nvCxnSpPr>
          <p:spPr>
            <a:xfrm>
              <a:off x="5894873" y="1369280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cxnSpLocks/>
            </p:cNvCxnSpPr>
            <p:nvPr/>
          </p:nvCxnSpPr>
          <p:spPr>
            <a:xfrm>
              <a:off x="6028223" y="1451830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cxnSpLocks/>
            </p:cNvCxnSpPr>
            <p:nvPr/>
          </p:nvCxnSpPr>
          <p:spPr>
            <a:xfrm>
              <a:off x="6161573" y="1528030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cxnSpLocks/>
            </p:cNvCxnSpPr>
            <p:nvPr/>
          </p:nvCxnSpPr>
          <p:spPr>
            <a:xfrm>
              <a:off x="6288573" y="1604230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cxnSpLocks/>
            </p:cNvCxnSpPr>
            <p:nvPr/>
          </p:nvCxnSpPr>
          <p:spPr>
            <a:xfrm>
              <a:off x="6415573" y="1680430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cxnSpLocks/>
            </p:cNvCxnSpPr>
            <p:nvPr/>
          </p:nvCxnSpPr>
          <p:spPr>
            <a:xfrm>
              <a:off x="6222611" y="1936407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cxnSpLocks/>
            </p:cNvCxnSpPr>
            <p:nvPr/>
          </p:nvCxnSpPr>
          <p:spPr>
            <a:xfrm>
              <a:off x="6371986" y="2025100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cxnSpLocks/>
            </p:cNvCxnSpPr>
            <p:nvPr/>
          </p:nvCxnSpPr>
          <p:spPr>
            <a:xfrm>
              <a:off x="6514711" y="2114207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cxnSpLocks/>
            </p:cNvCxnSpPr>
            <p:nvPr/>
          </p:nvCxnSpPr>
          <p:spPr>
            <a:xfrm>
              <a:off x="6648061" y="2196757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cxnSpLocks/>
            </p:cNvCxnSpPr>
            <p:nvPr/>
          </p:nvCxnSpPr>
          <p:spPr>
            <a:xfrm>
              <a:off x="6781411" y="2272957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cxnSpLocks/>
            </p:cNvCxnSpPr>
            <p:nvPr/>
          </p:nvCxnSpPr>
          <p:spPr>
            <a:xfrm>
              <a:off x="6544936" y="1759164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cxnSpLocks/>
            </p:cNvCxnSpPr>
            <p:nvPr/>
          </p:nvCxnSpPr>
          <p:spPr>
            <a:xfrm>
              <a:off x="6694311" y="1847857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cxnSpLocks/>
            </p:cNvCxnSpPr>
            <p:nvPr/>
          </p:nvCxnSpPr>
          <p:spPr>
            <a:xfrm>
              <a:off x="6837036" y="1936964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cxnSpLocks/>
            </p:cNvCxnSpPr>
            <p:nvPr/>
          </p:nvCxnSpPr>
          <p:spPr>
            <a:xfrm>
              <a:off x="6970386" y="2019514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cxnSpLocks/>
            </p:cNvCxnSpPr>
            <p:nvPr/>
          </p:nvCxnSpPr>
          <p:spPr>
            <a:xfrm>
              <a:off x="7103736" y="2095714"/>
              <a:ext cx="97447" cy="596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81380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80207" y="395069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619250" y="426134"/>
            <a:ext cx="10336213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Technical Approach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7957" y="1661147"/>
            <a:ext cx="5394099" cy="508903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347956" y="1199482"/>
            <a:ext cx="5394099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chemeClr val="bg1"/>
                </a:solidFill>
              </a:rPr>
              <a:t>Workflow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1163" y="1199482"/>
            <a:ext cx="5806167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chemeClr val="bg1"/>
                </a:solidFill>
              </a:rPr>
              <a:t>Approaches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1162" y="1851173"/>
            <a:ext cx="580616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Synchronization Algorithm: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Idea:</a:t>
            </a:r>
            <a:r>
              <a:rPr lang="zh-CN" alt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Brute-force searching/Optimization problem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Procedure: 1. recover beamline trigger; 2. recover frame trigger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Validation: 1. ground truth data; 2. add noise</a:t>
            </a:r>
          </a:p>
          <a:p>
            <a:endParaRPr lang="en-US" sz="24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Real-time Imaging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Set up QT, OpenCV and Visual Studio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Use acquired code</a:t>
            </a:r>
          </a:p>
          <a:p>
            <a:endParaRPr lang="en-US" sz="24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Integration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Matlab simulation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Use Phantom on US platform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Clinical US data</a:t>
            </a:r>
          </a:p>
        </p:txBody>
      </p:sp>
    </p:spTree>
    <p:extLst>
      <p:ext uri="{BB962C8B-B14F-4D97-AF65-F5344CB8AC3E}">
        <p14:creationId xmlns:p14="http://schemas.microsoft.com/office/powerpoint/2010/main" val="583687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80207" y="395069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619250" y="426134"/>
            <a:ext cx="10336213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Deliverables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181261"/>
              </p:ext>
            </p:extLst>
          </p:nvPr>
        </p:nvGraphicFramePr>
        <p:xfrm>
          <a:off x="411163" y="1097280"/>
          <a:ext cx="11091724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2554">
                  <a:extLst>
                    <a:ext uri="{9D8B030D-6E8A-4147-A177-3AD203B41FA5}">
                      <a16:colId xmlns:a16="http://schemas.microsoft.com/office/drawing/2014/main" val="1437191609"/>
                    </a:ext>
                  </a:extLst>
                </a:gridCol>
                <a:gridCol w="9899170">
                  <a:extLst>
                    <a:ext uri="{9D8B030D-6E8A-4147-A177-3AD203B41FA5}">
                      <a16:colId xmlns:a16="http://schemas.microsoft.com/office/drawing/2014/main" val="2005688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Minimum</a:t>
                      </a:r>
                    </a:p>
                  </a:txBody>
                  <a:tcPr anchor="ctr" anchorCtr="1"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AutoNum type="arabicPeriod"/>
                      </a:pPr>
                      <a:endParaRPr lang="en-US" sz="1800" b="1" kern="1200" baseline="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 up the environment (including visual studio, c-Make, QS Creator, </a:t>
                      </a:r>
                      <a:r>
                        <a:rPr lang="en-US" sz="1800" b="1" kern="1200" baseline="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Ultrasonix</a:t>
                      </a:r>
                      <a:r>
                        <a:rPr lang="en-US" sz="18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OpenCV) on laptop for US platform implementation. Achieve real-time PA imaging (Howard’s project last year) with US platform.</a:t>
                      </a: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b="1" kern="1200" baseline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Simulate in Matlab with k-wave tool box: develop a PA synchronization algorithm to recover beamline trigger and frame trigger, get ground truth data without noise first, then add noise.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en-US" sz="18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62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Expected</a:t>
                      </a:r>
                    </a:p>
                  </a:txBody>
                  <a:tcPr anchor="ctr" anchorCtr="1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AutoNum type="arabicPeriod"/>
                      </a:pPr>
                      <a:endParaRPr lang="en-US" sz="18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Incorporate Matlab code in C++ and transplant it onto </a:t>
                      </a:r>
                      <a:r>
                        <a:rPr lang="en-US" sz="18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Ulterius</a:t>
                      </a: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Utilize the Pseudo PA point target source  (PZT element) to verify the algorithm</a:t>
                      </a:r>
                    </a:p>
                    <a:p>
                      <a:pPr marL="342900" lvl="0" indent="-342900">
                        <a:buAutoNum type="arabicPeriod"/>
                      </a:pPr>
                      <a:endParaRPr lang="en-US" sz="18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254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Maximum</a:t>
                      </a:r>
                    </a:p>
                  </a:txBody>
                  <a:tcPr anchor="ctr" anchorCtr="1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Improve the algorithm to reach higher accuracy and efficiency.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Use real high PRF laser to test the system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Summary of PA imaging using clinical US scanners in a paper for submission.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An in-class d</a:t>
                      </a:r>
                      <a:r>
                        <a:rPr lang="en-US" altLang="zh-CN" b="1" dirty="0">
                          <a:solidFill>
                            <a:srgbClr val="002060"/>
                          </a:solidFill>
                        </a:rPr>
                        <a:t>e</a:t>
                      </a:r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mo of PA imaging using clinical US scanners.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210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044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80207" y="395069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619250" y="426134"/>
            <a:ext cx="10336213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Dependencies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47956" y="1860661"/>
            <a:ext cx="5394099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chemeClr val="bg1"/>
                </a:solidFill>
              </a:rPr>
              <a:t>Hardware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163" y="1860661"/>
            <a:ext cx="5806167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chemeClr val="bg1"/>
                </a:solidFill>
              </a:rPr>
              <a:t>Software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163" y="2832963"/>
            <a:ext cx="580616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• Matlab k-wave tool box – for PA imaging simulation (Acquired)</a:t>
            </a:r>
          </a:p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• Visual studio 2010 (Acquired, but may reinstall)</a:t>
            </a:r>
          </a:p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• QT creator (Acquired)</a:t>
            </a:r>
          </a:p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•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CMake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(Acquired)</a:t>
            </a:r>
          </a:p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• OpenCV 2.4.11 (Acquired)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47955" y="2832963"/>
            <a:ext cx="53940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The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Ultrasonix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SonixTouch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US imaging machine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Pseudo PA point target source (PZT element) (Acquired)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High PRF laser (Recently Acquired)</a:t>
            </a:r>
          </a:p>
        </p:txBody>
      </p:sp>
    </p:spTree>
    <p:extLst>
      <p:ext uri="{BB962C8B-B14F-4D97-AF65-F5344CB8AC3E}">
        <p14:creationId xmlns:p14="http://schemas.microsoft.com/office/powerpoint/2010/main" val="11575087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TdGFuZGFyZCIsIklzVGVtcGxhdGUiOmZhbHNlLCJWZXJzaW9uIjp7IiRpZCI6IjIiLCJWZXJzaW9uIjoiMy4wLjEiLCJPcmlnaW5hbEFzc2VtYmx5VmVyc2lvbiI6IjMuMDkuMDguMDAiLCJFZGl0aW9uIjoiQmFzaWMiLCJJc1BsdXNFZGl0aW9uIjpmYWxzZX0sIkVmZmVjdCI6MCwiU3R5bGUiOnsiJGlkIjoiMyIsIlRpbWViYW5kU3R5bGUiOnsiJGlkIjoiNCIsIlNjYWxlTWFya2luZyI6MCwiU2hhcGUiOjAsIlNoYXBlU3R5bGUiOnsiJGlkIjoiNSIsIk1hcmdpbiI6eyIkaWQiOiI2IiwiVG9wIjowLCJMZWZ0IjoxMiwiUmlnaHQiOjEyLCJCb3R0b20iOjB9LCJQYWRkaW5nIjp7IiRpZCI6IjciLCJUb3AiOjUsIkxlZnQiOjAsIlJpZ2h0IjowLCJCb3R0b20iOjV9LCJCYWNrZ3JvdW5kIjp7IiRpZCI6IjgiLCJDb2xvciI6eyIkaWQiOiI5IiwiQSI6MjU1LCJSIjoxNzgsIkciOjE3OCwiQiI6MTc4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xOTIsIkciOjgwLCJCIjo3N319LCJNYXhXaWR0aCI6IkluZmluaXR5IiwiTWF4SGVpZ2h0IjoiSW5maW5pdHkiLCJTbWFydEZvcmVncm91bmRJc0FjdGl2ZSI6ZmFsc2UsIkhvcml6b250YWxBbGlnbm1lbnQiOjAsIlZlcnRpY2FsQWxpZ25tZW50IjowLCJTbWFydEZvcmVncm91bmQiOm51bGwsIk1hcmdpbiI6eyIkaWQiOiIxNyIsIlRvcCI6MCwiTGVmdCI6MCwiUmlnaHQiOjI1LCJCb3R0b20iOjB9LCJQYWRkaW5nIjp7IiRpZCI6IjE4IiwiVG9wIjowLCJMZWZ0IjowLCJSaWdodCI6MCwiQm90dG9tIjowfSwiQmFja2dyb3VuZCI6eyIkaWQiOiIxOSIsIkNvbG9yIjp7IiRpZCI6IjIwIiwiQSI6ODksIlIiOjAsIkciOjAsIkIiOjB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TkyLCJHIjo4MCwiQiI6Nzd9fSwiTWF4V2lkdGgiOiJJbmZpbml0eSIsIk1heEhlaWdodCI6IkluZmluaXR5IiwiU21hcnRGb3JlZ3JvdW5kSXNBY3RpdmUiOmZhbHNlLCJIb3Jpem9udGFsQWxpZ25tZW50IjowLCJWZXJ0aWNhbEFsaWdubWVudCI6MCwiU21hcnRGb3JlZ3JvdW5kIjpudWxsLCJNYXJnaW4iOnsiJGlkIjoiMjUiLCJUb3AiOjAsIkxlZnQiOjI1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AsIkciOjAsIkIiOjB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E5MiwiQiI6MH19LCJBcHBlbmRZZWFyT25ZZWFyQ2hhbmdlIjp0cnVlLCJFbGFwc2VkVGltZUZvcm1hdCI6MiwiVG9kYXlNYXJrZXJQb3NpdGlvbiI6MywiUXVpY2tQb3NpdGlvbiI6MSwiQWJzb2x1dGVQb3NpdGlvbiI6MjQwLjAsIk1hcmdpbiI6eyIkaWQiOiI0OSIsIlRvcCI6MCwiTGVmdCI6MTAsIlJpZ2h0IjoxMCwiQm90dG9tIjowfSwiUGFkZGluZyI6eyIkaWQiOiI1MCIsIlRvcCI6MCwiTGVmdCI6MCwiUmlnaHQiOjAsIkJvdHRvbSI6MH0sIkJhY2tncm91bmQiOnsiJGlkIjoiNTEiLCJDb2xvciI6eyIkaWQiOiI1MiIsIkEiOjI1NSwiUiI6MTc4LCJHIjoxNzgsIkIiOjE3OH19LCJJc1Zpc2libGUiOnRydWUsIldpZHRoIjowLjAsIkhlaWdodCI6MC4wLCJCb3JkZXJTdHlsZSI6bnVsbCwiUGFyZW50U3R5bGUiOm51bGx9LCJEZWZhdWx0TWlsZXN0b25lU3R5bGUiOnsiJGlkIjoiNTMiLCJTaGFwZSI6Mi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MxLCJHIjo3MywiQiI6MTI2fX0sIkxpbmVXZWlnaHQiOjEuMCwiTGluZVR5cGUiOjAsIlBhcmVudFN0eWxlIjpudWxsfSwiSXNCZWxvd1RpbWViYW5kIjpmYWxzZSwiSGlkZURhdGUiOmZhbHNlLCJTaGFwZVNpemUiOjEsIlNwYWNpbmciOjE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bnVsbCwiSXNWaXNpYmxlIjp0cnVlLCJXaWR0aCI6MTguMCwiSGVpZ2h0IjoyMC4wLCJCb3JkZXJTdHlsZSI6eyIkaWQiOiI2MiIsIkxpbmVDb2xvciI6eyIkaWQiOiI2MyIsIiR0eXBlIjoiTkxSRS5Db21tb24uRG9tLlNvbGlkQ29sb3JCcnVzaCwgTkxSRS5Db21tb24iLCJDb2xvciI6eyIkaWQiOiI2NCIsIkEiOjI1NSwiUiI6MjU1LCJHIjowLCJCIjowfX0sIkxpbmVXZWlnaHQiOjAuMCwiTGluZVR5cGUiOjAsIlBhcmVudFN0eWxlIjpudWxsfSwiUGFyZW50U3R5bGUiOm51bGx9LCJUaXRsZVN0eWxlIjp7IiRpZCI6IjY1IiwiRm9udFNldHRpbmdzIjp7IiRpZCI6IjY2IiwiRm9udFNpemUiOjExLCJGb250TmFtZSI6IkNhbGlicmkiLCJJc0JvbGQiOnRydWUsIklzSXRhbGljIjpmYWxzZSwiSXNVbmRlcmxpbmVkIjpmYWxzZSwiUGFyZW50U3R5bGUiOm51bGx9LCJBdXRvU2l6ZSI6MCwiRm9yZWdyb3VuZCI6eyIkaWQiOiI2NyIsIkNvbG9yIjp7IiRpZCI6IjY4IiwiQSI6MjU1LCJSIjowLCJHIjowLCJCIjowfX0sIk1heFdpZHRoIjoyMDAuMCwiTWF4SGVpZ2h0IjoiSW5maW5pdHkiLCJTbWFydEZvcmVncm91bmRJc0FjdGl2ZSI6ZmFsc2UsIkhvcml6b250YWxBbGlnbm1lbnQiOjAsIlZlcnRpY2FsQWxpZ25tZW50IjowLCJTbWFydEZvcmVncm91bmQiOm51bGwsIk1hcmdpbiI6eyIkaWQiOiI2OSIsIlRvcCI6MCwiTGVmdCI6MCwiUmlnaHQiOjAsIkJvdHRvbSI6MH0sIlBhZGRpbmciOnsiJGlkIjoiNzAiLCJUb3AiOjAsIkxlZnQiOjAsIlJpZ2h0IjowLCJCb3R0b20iOjB9LCJCYWNrZ3JvdW5kIjp7IiRpZCI6IjcxIiwiQ29sb3IiOnsiJHJlZiI6IjIwIn19LCJJc1Zpc2libGUiOnRydWUsIldpZHRoIjowLjAsIkhlaWdodCI6MC4wLCJCb3JkZXJTdHlsZSI6bnVsbCwiUGFyZW50U3R5bGUiOm51bGx9LCJEYXRlU3R5bGUiOnsiJGlkIjoiNzIiLCJGb250U2V0dGluZ3MiOnsiJGlkIjoiNzMiLCJGb250U2l6ZSI6MTAsIkZvbnROYW1lIjoiQ2FsaWJyaSIsIklzQm9sZCI6ZmFsc2UsIklzSXRhbGljIjpmYWxzZSwiSXNVbmRlcmxpbmVkIjpmYWxzZSwiUGFyZW50U3R5bGUiOm51bGx9LCJBdXRvU2l6ZSI6MCwiRm9yZWdyb3VuZCI6eyIkaWQiOiI3NCIsIkNvbG9yIjp7IiRpZCI6Ijc1IiwiQSI6MjU1LCJSIjozMSwiRyI6NzMsIkIiOjEyNn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k0vZC95eXl5IiwiU2VwYXJhdG9yIjoiLyIsIlVzZUludGVybmF0aW9uYWxEYXRlRm9ybWF0IjpmYWxzZX0sIklzVmlzaWJsZSI6dHJ1ZSwiUGFyZW50U3R5bGUiOm51bGx9LCJEZWZhdWx0VGFza1N0eWxlIjp7IiRpZCI6IjgwIiwiU2hhcGUiOjAsIlNoYXBlVGhpY2tuZXNzIjoxLCJEdXJhdGlvbkZvcm1hdCI6MCwiSW5jbHVkZU5vbldvcmtpbmdEYXlzSW5EdXJhdGlvbiI6ZmFsc2UsIlBlcmNlbnRhZ2VDb21wbGV0ZVN0eWxlIjp7IiRpZCI6IjgxIiwiRm9udFNldHRpbmdzIjp7IiRpZCI6IjgyIiwiRm9udFNpemUiOjEwLCJGb250TmFtZSI6IkNhbGlicmkiLCJJc0JvbGQiOmZhbHNlLCJJc0l0YWxpYyI6ZmFsc2UsIklzVW5kZXJsaW5lZCI6ZmFsc2UsIlBhcmVudFN0eWxlIjpudWxsfSwiQXV0b1NpemUiOjAsIkZvcmVncm91bmQiOnsiJGlkIjoiODMiLCJDb2xvciI6eyIkaWQiOiI4NCIsIkEiOjI1NSwiUiI6MTkyLCJHIjo4MCwiQiI6Nzd9fSwiTWF4V2lkdGgiOjIwMC4wLCJNYXhIZWlnaHQiOiJJbmZpbml0eSIsIlNtYXJ0Rm9yZWdyb3VuZElzQWN0aXZlIjpmYWxzZSwiSG9yaXpvbnRhbEFsaWdubWVudCI6MCwiVmVydGljYWxBbGlnbm1lbnQiOjAsIlNtYXJ0Rm9yZWdyb3VuZCI6bnVsbCwiTWFyZ2luIjp7IiRpZCI6Ijg1IiwiVG9wIjowLCJMZWZ0IjowLCJSaWdodCI6MCwiQm90dG9tIjowfSwiUGFkZGluZyI6eyIkaWQiOiI4NiIsIlRvcCI6MCwiTGVmdCI6MCwiUmlnaHQiOjAsIkJvdHRvbSI6MH0sIkJhY2tncm91bmQiOnsiJGlkIjoiODciLCJDb2xvciI6eyIkcmVmIjoiMjAifX0sIklzVmlzaWJsZSI6dHJ1ZSwiV2lkdGgiOjAuMCwiSGVpZ2h0IjowLjAsIkJvcmRlclN0eWxlIjpudWxsLCJQYXJlbnRTdHlsZSI6bnVsbH0sIkR1cmF0aW9uU3R5bGUiOnsiJGlkIjoiODgiLCJGb250U2V0dGluZ3MiOnsiJGlkIjoiODkiLCJGb250U2l6ZSI6MTAsIkZvbnROYW1lIjoiQ2FsaWJyaSIsIklzQm9sZCI6ZmFsc2UsIklzSXRhbGljIjpmYWxzZSwiSXNVbmRlcmxpbmVkIjpmYWxzZSwiUGFyZW50U3R5bGUiOm51bGx9LCJBdXRvU2l6ZSI6MCwiRm9yZWdyb3VuZCI6eyIkaWQiOiI5MCIsIkNvbG9yIjp7IiRpZCI6IjkxIiwiQSI6MjU1LCJSIjoxOTIsIkciOjgwLCJCIjo3N319LCJNYXhXaWR0aCI6MjAwLjAsIk1heEhlaWdodCI6IkluZmluaXR5IiwiU21hcnRGb3JlZ3JvdW5kSXNBY3RpdmUiOmZhbHNlLCJIb3Jpem9udGFsQWxpZ25tZW50IjowLCJWZXJ0aWNhbEFsaWdubWVudCI6MCwiU21hcnRGb3JlZ3JvdW5kIjpudWxsLCJNYXJnaW4iOnsiJGlkIjoiOTIiLCJUb3AiOjAsIkxlZnQiOjAsIlJpZ2h0IjowLCJCb3R0b20iOjB9LCJQYWRkaW5nIjp7IiRpZCI6IjkzIiwiVG9wIjowLCJMZWZ0IjowLCJSaWdodCI6MCwiQm90dG9tIjowfSwiQmFja2dyb3VuZCI6eyIkaWQiOiI5NCIsIkNvbG9yIjp7IiRyZWYiOiIyMCJ9fSwiSXNWaXNpYmxlIjp0cnVlLCJXaWR0aCI6MC4wLCJIZWlnaHQiOjAuMCwiQm9yZGVyU3R5bGUiOm51bGwsIlBhcmVudFN0eWxlIjpudWxsfSwiSG9yaXpvbnRhbENvbm5lY3RvclN0eWxlIjp7IiRpZCI6Ijk1IiwiTGluZUNvbG9yIjp7IiRpZCI6Ijk2IiwiJHR5cGUiOiJOTFJFLkNvbW1vbi5Eb20uU29saWRDb2xvckJydXNoLCBOTFJFLkNvbW1vbiIsIkNvbG9yIjp7IiRpZCI6Ijk3IiwiQSI6MjU1LCJSIjoyMDQsIkciOjIwNCwiQiI6MjA0fX0sIkxpbmVXZWlnaHQiOjEuMCwiTGluZVR5cGUiOjAsIlBhcmVudFN0eWxlIjpudWxsfSwiVmVydGljYWxDb25uZWN0b3JTdHlsZSI6eyIkaWQiOiI5OCIsIkxpbmVDb2xvciI6eyIkaWQiOiI5OSIsIiR0eXBlIjoiTkxSRS5Db21tb24uRG9tLlNvbGlkQ29sb3JCcnVzaCwgTkxSRS5Db21tb24iLCJDb2xvciI6eyIkaWQiOiIxMDAiLCJBIjoyNTUsIlIiOjIwNCwiRyI6MjA0LCJCIjoyMDR9fSwiTGluZVdlaWdodCI6MC4wLCJMaW5lVHlwZSI6MCwiUGFyZW50U3R5bGUiOm51bGx9LCJNYXJnaW4iOm51bGwsIlN0YXJ0RGF0ZVBvc2l0aW9uIjo0LCJFbmREYXRlUG9zaXRpb24iOjQsIlRpdGxlUG9zaXRpb24iOjUsIkR1cmF0aW9uUG9zaXRpb24iOjYsIlBlcmNlbnRhZ2VDb21wbGV0ZWRQb3NpdGlvbiI6NiwiU3BhY2luZyI6NSwiSXNCZWxvd1RpbWViYW5kIjp0cnVlLCJQZXJjZW50YWdlQ29tcGxldGVTaGFwZU9wYWNpdHkiOjM1LCJTaGFwZVN0eWxlIjp7IiRpZCI6IjEwMSIsIk1hcmdpbiI6eyIkaWQiOiIxMDIiLCJUb3AiOjAsIkxlZnQiOjQsIlJpZ2h0Ijo0LCJCb3R0b20iOjB9LCJQYWRkaW5nIjp7IiRpZCI6IjEwMyIsIlRvcCI6MCwiTGVmdCI6MCwiUmlnaHQiOjAsIkJvdHRvbSI6MH0sIkJhY2tncm91bmQiOm51bGwsIklzVmlzaWJsZSI6dHJ1ZSwiV2lkdGgiOjAuMCwiSGVpZ2h0IjoxNi4wLCJCb3JkZXJTdHlsZSI6eyIkaWQiOiIxMDQiLCJMaW5lQ29sb3IiOnsiJGlkIjoiMTA1IiwiJHR5cGUiOiJOTFJFLkNvbW1vbi5Eb20uU29saWRDb2xvckJydXNoLCBOTFJFLkNvbW1vbiIsIkNvbG9yIjp7IiRpZCI6IjEwNiIsIkEiOjI1NSwiUiI6MjU1LCJHIjowLCJCIjowfX0sIkxpbmVXZWlnaHQiOjAuMCwiTGluZVR5cGUiOjAsIlBhcmVudFN0eWxlIjpudWxsfSwiUGFyZW50U3R5bGUiOm51bGx9LCJUaXRsZVN0eWxlIjp7IiRpZCI6IjEwNyIsIkZvbnRTZXR0aW5ncyI6eyIkaWQiOiIxMDgiLCJGb250U2l6ZSI6MTEsIkZvbnROYW1lIjoiQ2FsaWJyaSIsIklzQm9sZCI6dHJ1ZSwiSXNJdGFsaWMiOmZhbHNlLCJJc1VuZGVybGluZWQiOmZhbHNlLCJQYXJlbnRTdHlsZSI6bnVsbH0sIkF1dG9TaXplIjowLCJGb3JlZ3JvdW5kIjp7IiRpZCI6IjEwOSIsIkNvbG9yIjp7IiRpZCI6IjExMCIsIkEiOjI1NSwiUiI6MCwiRyI6MCwiQiI6MH19LCJNYXhXaWR0aCI6OTYwLjAsIk1heEhlaWdodCI6IkluZmluaXR5IiwiU21hcnRGb3JlZ3JvdW5kSXNBY3RpdmUiOmZhbHNlLCJIb3Jpem9udGFsQWxpZ25tZW50IjowLCJWZXJ0aWNhbEFsaWdubWVudCI6MCwiU21hcnRGb3JlZ3JvdW5kIjpudWxsLCJNYXJnaW4iOnsiJGlkIjoiMTExIiwiVG9wIjowLCJMZWZ0IjowLCJSaWdodCI6MCwiQm90dG9tIjowfSwiUGFkZGluZyI6eyIkaWQiOiIxMTIiLCJUb3AiOjAsIkxlZnQiOjAsIlJpZ2h0IjowLCJCb3R0b20iOjB9LCJCYWNrZ3JvdW5kIjp7IiRpZCI6IjExMyIsIkNvbG9yIjp7IiRyZWYiOiIyMCJ9fSwiSXNWaXNpYmxlIjp0cnVlLCJXaWR0aCI6MC4wLCJIZWlnaHQiOjAuMCwiQm9yZGVyU3R5bGUiOm51bGwsIlBhcmVudFN0eWxlIjpudWxsfSwiRGF0ZVN0eWxlIjp7IiRpZCI6IjExNCIsIkZvbnRTZXR0aW5ncyI6eyIkaWQiOiIxMTUiLCJGb250U2l6ZSI6MTAsIkZvbnROYW1lIjoiQ2FsaWJyaSIsIklzQm9sZCI6ZmFsc2UsIklzSXRhbGljIjpmYWxzZSwiSXNVbmRlcmxpbmVkIjpmYWxzZSwiUGFyZW50U3R5bGUiOm51bGx9LCJBdXRvU2l6ZSI6MCwiRm9yZWdyb3VuZCI6eyIkaWQiOiIxMTYiLCJDb2xvciI6eyIkaWQiOiIxMTciLCJBIjoyNTUsIlIiOjMxLCJHIjo3MywiQiI6MTI2fX0sIk1heFdpZHRoIjoyMDAuMCwiTWF4SGVpZ2h0IjoiSW5maW5pdHkiLCJTbWFydEZvcmVncm91bmRJc0FjdGl2ZSI6ZmFsc2UsIkhvcml6b250YWxBbGlnbm1lbnQiOjAsIlZlcnRpY2FsQWxpZ25tZW50IjowLCJTbWFydEZvcmVncm91bmQiOm51bGwsIk1hcmdpbiI6eyIkaWQiOiIxMTgiLCJUb3AiOjAsIkxlZnQiOjAsIlJpZ2h0IjowLCJCb3R0b20iOjB9LCJQYWRkaW5nIjp7IiRpZCI6IjExOSIsIlRvcCI6MCwiTGVmdCI6MCwiUmlnaHQiOjAsIkJvdHRvbSI6MH0sIkJhY2tncm91bmQiOnsiJGlkIjoiMTIwIiwiQ29sb3IiOnsiJHJlZiI6IjIwIn19LCJJc1Zpc2libGUiOnRydWUsIldpZHRoIjowLjAsIkhlaWdodCI6MC4wLCJCb3JkZXJTdHlsZSI6bnVsbCwiUGFyZW50U3R5bGUiOm51bGx9LCJEYXRlRm9ybWF0Ijp7IiRpZCI6IjEyMSIsIkZvcm1hdFN0cmluZyI6Ik0vZC95eXl5IiwiU2VwYXJhdG9yIjoiLyIsIlVzZUludGVybmF0aW9uYWxEYXRlRm9ybWF0IjpmYWxzZX0sIklzVmlzaWJsZSI6dHJ1ZSwiUGFyZW50U3R5bGUiOm51bGx9LCJTaG93RWxhcHNlZFRpbWVHcmFkaWVudFN0eWxlIjpmYWxzZX0sIlNjYWxlIjp7IiRpZCI6IjEyMiIsIlN0YXJ0RGF0ZSI6IjIwMTctMDEtMjNUMDA6MDA6MDBaIiwiRW5kRGF0ZSI6IjIwMTctMDUtMThUMjM6NTk6NTkuOTk5WiIsIkZvcm1hdCI6InciLCJUeXBlIjoxLCJBdXRvRGF0ZVJhbmdlIjp0cnVlLCJXb3JraW5nRGF5cyI6MzEsIlRvZGF5TWFya2VyVGV4dCI6IlRvZGF5IiwiQXV0b1NjYWxlVHlwZSI6dHJ1ZX0sIk1pbGVzdG9uZXMiOlt7IiRpZCI6IjEyMyIsIkRhdGUiOiIyMDE3LTAzLTE5VDIzOjU5OjU5Ljk5OVoiLCJTdHlsZSI6eyIkaWQiOiIxMjQiLCJTaGFwZSI6MiwiQ29ubmVjdG9yTWFyZ2luIjp7IiRyZWYiOiI1NCJ9LCJDb25uZWN0b3JTdHlsZSI6eyIkaWQiOiIxMjUiLCJMaW5lQ29sb3IiOnsiJGlkIjoiMTI2IiwiJHR5cGUiOiJOTFJFLkNvbW1vbi5Eb20uU29saWRDb2xvckJydXNoLCBOTFJFLkNvbW1vbiIsIkNvbG9yIjp7IiRpZCI6IjEyNyIsIkEiOjEyNywiUiI6MjM0LCJHIjoyMiwiQiI6MzB9fSwiTGluZVdlaWdodCI6MS4wLCJMaW5lVHlwZSI6MCwiUGFyZW50U3R5bGUiOnsiJHJlZiI6IjU1In19LCJJc0JlbG93VGltZWJhbmQiOmZhbHNlLCJIaWRlRGF0ZSI6ZmFsc2UsIlNoYXBlU2l6ZSI6MSwiU3BhY2luZyI6MS4wLCJQYWRkaW5nIjp7IiRyZWYiOiI1OCJ9LCJTaGFwZVN0eWxlIjp7IiRpZCI6IjEyOCIsIk1hcmdpbiI6eyIkcmVmIjoiNjAifSwiUGFkZGluZyI6eyIkcmVmIjoiNjEifSwiQmFja2dyb3VuZCI6eyIkaWQiOiIxMjkiLCJDb2xvciI6eyIkaWQiOiIxMzAiLCJBIjoyNTUsIlIiOjIzNCwiRyI6MjIsIkIiOjMwfX0sIklzVmlzaWJsZSI6dHJ1ZSwiV2lkdGgiOjE4LjAsIkhlaWdodCI6MjAuMCwiQm9yZGVyU3R5bGUiOnsiJGlkIjoiMTMxIiwiTGluZUNvbG9yIjp7IiRyZWYiOiI2MyJ9LCJMaW5lV2VpZ2h0IjowLjAsIkxpbmVUeXBlIjowLCJQYXJlbnRTdHlsZSI6eyIkcmVmIjoiNjIifX0sIlBhcmVudFN0eWxlIjp7IiRyZWYiOiI1OSJ9fSwiVGl0bGVTdHlsZSI6eyIkaWQiOiIxMzIiLCJGb250U2V0dGluZ3MiOnsiJGlkIjoiMTMzIiwiRm9udFNpemUiOjExLCJGb250TmFtZSI6IkNhbGlicmkiLCJJc0JvbGQiOnRydWUsIklzSXRhbGljIjpmYWxzZSwiSXNVbmRlcmxpbmVkIjpmYWxzZSwiUGFyZW50U3R5bGUiOnsiJHJlZiI6IjY2In19LCJBdXRvU2l6ZSI6MiwiRm9yZWdyb3VuZCI6eyIkcmVmIjoiNjcifSwiTWF4V2lkdGgiOjE4NS41ODQ2NDA1MDI5Mjk2OS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M0IiwiTGluZUNvbG9yIjpudWxsLCJMaW5lV2VpZ2h0IjowLjAsIkxpbmVUeXBlIjowLCJQYXJlbnRTdHlsZSI6bnVsbH0sIlBhcmVudFN0eWxlIjp7IiRyZWYiOiI2NSJ9fSwiRGF0ZVN0eWxlIjp7IiRpZCI6IjEzNSIsIkZvbnRTZXR0aW5ncyI6eyIkaWQiOiIxMzY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MzciLCJMaW5lQ29sb3IiOm51bGwsIkxpbmVXZWlnaHQiOjAuMCwiTGluZVR5cGUiOjAsIlBhcmVudFN0eWxlIjpudWxsfSwiUGFyZW50U3R5bGUiOnsiJHJlZiI6IjcyIn19LCJEYXRlRm9ybWF0Ijp7IiRyZWYiOiI3OSJ9LCJJc1Zpc2libGUiOnRydWUsIlBhcmVudFN0eWxlIjp7IiRyZWYiOiI1MyJ9fSwiUG9zaXRpb24iOnsiUmF0aW8iOjAuMzM2Njg4MzQ3MzMzNzQzMjUsIklzQ3VzdG9tIjp0cnVlfSwiSWQiOiI2YWNlYTAxMS1jMTUwLTRiNzctYWRhMC1jOWEwYmExMjA4NmYiLCJJbXBvcnRJZCI6bnVsbCwiVGl0bGUiOiJTaW11bGF0aW9uIGNvbXBsZXRlZCIsIk5vdGUiOm51bGwsIkh5cGVybGluayI6bnVsbCwiSXNDaGFuZ2VkIjpmYWxzZSwiSXNOZXciOmZhbHNlfSx7IiRpZCI6IjEzOCIsIkRhdGUiOiIyMDE3LTAzLTI2VDIzOjU5OjU5Ljk5OVoiLCJTdHlsZSI6eyIkaWQiOiIxMzkiLCJTaGFwZSI6MiwiQ29ubmVjdG9yTWFyZ2luIjp7IiRyZWYiOiI1NCJ9LCJDb25uZWN0b3JTdHlsZSI6eyIkaWQiOiIxNDAiLCJMaW5lQ29sb3IiOnsiJGlkIjoiMTQxIiwiJHR5cGUiOiJOTFJFLkNvbW1vbi5Eb20uU29saWRDb2xvckJydXNoLCBOTFJFLkNvbW1vbiIsIkNvbG9yIjp7IiRpZCI6IjE0MiIsIkEiOjEyNywiUiI6MiwiRyI6MTc4LCJCIjoyMzh9fSwiTGluZVdlaWdodCI6MS4wLCJMaW5lVHlwZSI6MCwiUGFyZW50U3R5bGUiOnsiJHJlZiI6IjU1In19LCJJc0JlbG93VGltZWJhbmQiOmZhbHNlLCJIaWRlRGF0ZSI6ZmFsc2UsIlNoYXBlU2l6ZSI6MSwiU3BhY2luZyI6MS4wLCJQYWRkaW5nIjp7IiRyZWYiOiI1OCJ9LCJTaGFwZVN0eWxlIjp7IiRpZCI6IjE0MyIsIk1hcmdpbiI6eyIkcmVmIjoiNjAifSwiUGFkZGluZyI6eyIkcmVmIjoiNjEifSwiQmFja2dyb3VuZCI6eyIkaWQiOiIxNDQiLCJDb2xvciI6eyIkaWQiOiIxNDUiLCJBIjoyNTUsIlIiOjIsIkciOjE3OCwiQiI6MjM4fX0sIklzVmlzaWJsZSI6dHJ1ZSwiV2lkdGgiOjE4LjAsIkhlaWdodCI6MjAuMCwiQm9yZGVyU3R5bGUiOnsiJGlkIjoiMTQ2IiwiTGluZUNvbG9yIjp7IiRyZWYiOiI2MyJ9LCJMaW5lV2VpZ2h0IjowLjAsIkxpbmVUeXBlIjowLCJQYXJlbnRTdHlsZSI6eyIkcmVmIjoiNjIifX0sIlBhcmVudFN0eWxlIjp7IiRyZWYiOiI1OSJ9fSwiVGl0bGVTdHlsZSI6eyIkaWQiOiIxNDciLCJGb250U2V0dGluZ3MiOnsiJGlkIjoiMTQ4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NDkiLCJMaW5lQ29sb3IiOm51bGwsIkxpbmVXZWlnaHQiOjAuMCwiTGluZVR5cGUiOjAsIlBhcmVudFN0eWxlIjpudWxsfSwiUGFyZW50U3R5bGUiOnsiJHJlZiI6IjY1In19LCJEYXRlU3R5bGUiOnsiJGlkIjoiMTUwIiwiRm9udFNldHRpbmdzIjp7IiRpZCI6IjE1MS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1MiIsIkxpbmVDb2xvciI6bnVsbCwiTGluZVdlaWdodCI6MC4wLCJMaW5lVHlwZSI6MCwiUGFyZW50U3R5bGUiOm51bGx9LCJQYXJlbnRTdHlsZSI6eyIkcmVmIjoiNzIifX0sIkRhdGVGb3JtYXQiOnsiJHJlZiI6Ijc5In0sIklzVmlzaWJsZSI6dHJ1ZSwiUGFyZW50U3R5bGUiOnsiJHJlZiI6IjUzIn19LCJQb3NpdGlvbiI6eyJSYXRpbyI6MC4yNzQ4MDM1NDQ5NzQ2MjE0NSwiSXNDdXN0b20iOnRydWV9LCJJZCI6ImNlODkwOTY0LTAyMjktNDkzZi1hMzczLTI0ZjI2ZjBiMThlYSIsIkltcG9ydElkIjpudWxsLCJUaXRsZSI6IkMrKyBhbGdvcml0aG0gaW5jb3Jwb3JhdGVkIiwiTm90ZSI6bnVsbCwiSHlwZXJsaW5rIjpudWxsLCJJc0NoYW5nZWQiOmZhbHNlLCJJc05ldyI6ZmFsc2V9LHsiJGlkIjoiMTUzIiwiRGF0ZSI6IjIwMTctMDUtMDFUMjM6NTk6NTkuOTk5WiIsIlN0eWxlIjp7IiRpZCI6IjE1NCIsIlNoYXBlIjoyLCJDb25uZWN0b3JNYXJnaW4iOnsiJHJlZiI6IjU0In0sIkNvbm5lY3RvclN0eWxlIjp7IiRpZCI6IjE1NSIsIkxpbmVDb2xvciI6eyIkaWQiOiIxNTYiLCIkdHlwZSI6Ik5MUkUuQ29tbW9uLkRvbS5Tb2xpZENvbG9yQnJ1c2gsIE5MUkUuQ29tbW9uIiwiQ29sb3IiOnsiJGlkIjoiMTU3IiwiQSI6MTI3LCJSIjoyNTQsIkciOjE4NiwiQiI6MTB9fSwiTGluZVdlaWdodCI6MS4wLCJMaW5lVHlwZSI6MCwiUGFyZW50U3R5bGUiOnsiJHJlZiI6IjU1In19LCJJc0JlbG93VGltZWJhbmQiOmZhbHNlLCJIaWRlRGF0ZSI6ZmFsc2UsIlNoYXBlU2l6ZSI6MSwiU3BhY2luZyI6MS4wLCJQYWRkaW5nIjp7IiRyZWYiOiI1OCJ9LCJTaGFwZVN0eWxlIjp7IiRpZCI6IjE1OCIsIk1hcmdpbiI6eyIkcmVmIjoiNjAifSwiUGFkZGluZyI6eyIkcmVmIjoiNjEifSwiQmFja2dyb3VuZCI6eyIkaWQiOiIxNTkiLCJDb2xvciI6eyIkaWQiOiIxNjAiLCJBIjoyNTUsIlIiOjI1NCwiRyI6MTg2LCJCIjoxMH19LCJJc1Zpc2libGUiOnRydWUsIldpZHRoIjoxOC4wLCJIZWlnaHQiOjIwLjAsIkJvcmRlclN0eWxlIjp7IiRpZCI6IjE2MSIsIkxpbmVDb2xvciI6eyIkcmVmIjoiNjMifSwiTGluZVdlaWdodCI6MC4wLCJMaW5lVHlwZSI6MCwiUGFyZW50U3R5bGUiOnsiJHJlZiI6IjYyIn19LCJQYXJlbnRTdHlsZSI6eyIkcmVmIjoiNTkifX0sIlRpdGxlU3R5bGUiOnsiJGlkIjoiMTYyIiwiRm9udFNldHRpbmdzIjp7IiRpZCI6IjE2My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Y0IiwiTGluZUNvbG9yIjpudWxsLCJMaW5lV2VpZ2h0IjowLjAsIkxpbmVUeXBlIjowLCJQYXJlbnRTdHlsZSI6bnVsbH0sIlBhcmVudFN0eWxlIjp7IiRyZWYiOiI2NSJ9fSwiRGF0ZVN0eWxlIjp7IiRpZCI6IjE2NSIsIkZvbnRTZXR0aW5ncyI6eyIkaWQiOiIxNjY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jciLCJMaW5lQ29sb3IiOm51bGwsIkxpbmVXZWlnaHQiOjAuMCwiTGluZVR5cGUiOjAsIlBhcmVudFN0eWxlIjpudWxsfSwiUGFyZW50U3R5bGUiOnsiJHJlZiI6IjcyIn19LCJEYXRlRm9ybWF0Ijp7IiRyZWYiOiI3OSJ9LCJJc1Zpc2libGUiOnRydWUsIlBhcmVudFN0eWxlIjp7IiRyZWYiOiI1MyJ9fSwiUG9zaXRpb24iOnsiUmF0aW8iOjAuMzAzNzcwMDUzNDM5NjcwMTIsIklzQ3VzdG9tIjp0cnVlfSwiSWQiOiJlZTVhZTc4OC0xZDRjLTQzZjUtYWE3OS00OTQ2ZGQxNTNiODEiLCJJbXBvcnRJZCI6bnVsbCwiVGl0bGUiOiJDb21iaW5hdGlvbiBvZiBzeW5jaHJvbml6YXRpb24gYWxnb3JpdGhtIGFuZCByZWFsLXRpbWUgaW1hZ2luZyIsIk5vdGUiOm51bGwsIkh5cGVybGluayI6bnVsbCwiSXNDaGFuZ2VkIjpmYWxzZSwiSXNOZXciOmZhbHNlfV0sIlRhc2tzIjpbeyIkaWQiOiIxNjgiLCJHcm91cE5hbWUiOm51bGwsIlN0YXJ0RGF0ZSI6IjIwMTctMDEtMjNUMDA6MDA6MDBaIiwiRW5kRGF0ZSI6IjIwMTctMDItMDFUMjM6NTk6NTkuOTk5WiIsIlBlcmNlbnRhZ2VDb21wbGV0ZSI6bnVsbCwiU3R5bGUiOnsiJGlkIjoiMTY5IiwiU2hhcGUiOjAsIlNoYXBlVGhpY2tuZXNzIjoxLCJEdXJhdGlvbkZvcm1hdCI6MCwiSW5jbHVkZU5vbldvcmtpbmdEYXlzSW5EdXJhdGlvbiI6ZmFsc2UsIlBlcmNlbnRhZ2VDb21wbGV0ZVN0eWxlIjp7IiRpZCI6IjE3MCIsIkZvbnRTZXR0aW5ncyI6eyIkaWQiOiIxNz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xNzIiLCJMaW5lQ29sb3IiOm51bGwsIkxpbmVXZWlnaHQiOjAuMCwiTGluZVR5cGUiOjAsIlBhcmVudFN0eWxlIjpudWxsfSwiUGFyZW50U3R5bGUiOnsiJHJlZiI6IjgxIn19LCJEdXJhdGlvblN0eWxlIjp7IiRpZCI6IjE3MyIsIkZvbnRTZXR0aW5ncyI6eyIkaWQiOiIxNz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xNzUiLCJMaW5lQ29sb3IiOm51bGwsIkxpbmVXZWlnaHQiOjAuMCwiTGluZVR5cGUiOjAsIlBhcmVudFN0eWxlIjpudWxsfSwiUGFyZW50U3R5bGUiOnsiJHJlZiI6Ijg4In19LCJIb3Jpem9udGFsQ29ubmVjdG9yU3R5bGUiOnsiJGlkIjoiMTc2IiwiTGluZUNvbG9yIjp7IiRyZWYiOiI5NiJ9LCJMaW5lV2VpZ2h0IjoxLjAsIkxpbmVUeXBlIjowLCJQYXJlbnRTdHlsZSI6eyIkcmVmIjoiOTUifX0sIlZlcnRpY2FsQ29ubmVjdG9yU3R5bGUiOnsiJGlkIjoiMTc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MTc4IiwiTWFyZ2luIjp7IiRyZWYiOiIxMDIifSwiUGFkZGluZyI6eyIkcmVmIjoiMTAzIn0sIkJhY2tncm91bmQiOnsiJGlkIjoiMTc5IiwiQ29sb3IiOnsiJGlkIjoiMTgwIiwiQSI6MjU1LCJSIjowLCJHIjoxMTQsIkIiOjE4OH19LCJJc1Zpc2libGUiOnRydWUsIldpZHRoIjowLjAsIkhlaWdodCI6MTYuMCwiQm9yZGVyU3R5bGUiOnsiJGlkIjoiMTgxIiwiTGluZUNvbG9yIjp7IiRyZWYiOiIxMDUifSwiTGluZVdlaWdodCI6MC4wLCJMaW5lVHlwZSI6MCwiUGFyZW50U3R5bGUiOnsiJHJlZiI6IjEwNCJ9fSwiUGFyZW50U3R5bGUiOnsiJHJlZiI6IjEwMSJ9fSwiVGl0bGVTdHlsZSI6eyIkaWQiOiIxODIiLCJGb250U2V0dGluZ3MiOnsiJGlkIjoiMTgzIiwiRm9udFNpemUiOjExLCJGb250TmFtZSI6IkNhbGlicmkiLCJJc0JvbGQiOnRydWUsIklzSXRhbGljIjpmYWxzZSwiSXNVbmRlcmxpbmVkIjpmYWxzZSwiUGFyZW50U3R5bGUiOnsiJHJlZiI6IjEwOCJ9fSwiQXV0b1NpemUiOjIsIkZvcmVncm91bmQiOnsiJHJlZiI6IjEwOSJ9LCJNYXhXaWR0aCI6NzIuMjc0MzMwMTM5MTYwMTU2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xODQiLCJMaW5lQ29sb3IiOm51bGwsIkxpbmVXZWlnaHQiOjAuMCwiTGluZVR5cGUiOjAsIlBhcmVudFN0eWxlIjpudWxsfSwiUGFyZW50U3R5bGUiOnsiJHJlZiI6IjEwNyJ9fSwiRGF0ZVN0eWxlIjp7IiRpZCI6IjE4NSIsIkZvbnRTZXR0aW5ncyI6eyIkaWQiOiIxODY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E4NyIsIkxpbmVDb2xvciI6bnVsbCwiTGluZVdlaWdodCI6MC4wLCJMaW5lVHlwZSI6MCwiUGFyZW50U3R5bGUiOm51bGx9LCJQYXJlbnRTdHlsZSI6eyIkcmVmIjoiMTE0In19LCJEYXRlRm9ybWF0Ijp7IiRyZWYiOiIxMjEifSwiSXNWaXNpYmxlIjp0cnVlLCJQYXJlbnRTdHlsZSI6eyIkcmVmIjoiODAifX0sIkluZGV4IjoxLCJJZCI6IjVmNmFmNWIxLWVjMWEtNDFiNC04MzljLTNiZjc0ZTY4ODA1NyIsIkltcG9ydElkIjpudWxsLCJUaXRsZSI6IkFjcXVpcmUgU1BBUkUgYWxnb3JpdGhtICsgVVMgSW1hZ2luZyBTREsiLCJOb3RlIjpudWxsLCJIeXBlcmxpbmsiOm51bGwsIklzQ2hhbmdlZCI6ZmFsc2UsIklzTmV3IjpmYWxzZX0seyIkaWQiOiIxODgiLCJHcm91cE5hbWUiOm51bGwsIlN0YXJ0RGF0ZSI6IjIwMTctMDEtMjNUMDA6MDA6MDBaIiwiRW5kRGF0ZSI6IjIwMTctMDItMDFUMjM6NTk6NTkuOTk5WiIsIlBlcmNlbnRhZ2VDb21wbGV0ZSI6bnVsbCwiU3R5bGUiOnsiJGlkIjoiMTg5IiwiU2hhcGUiOjAsIlNoYXBlVGhpY2tuZXNzIjoxLCJEdXJhdGlvbkZvcm1hdCI6MCwiSW5jbHVkZU5vbldvcmtpbmdEYXlzSW5EdXJhdGlvbiI6ZmFsc2UsIlBlcmNlbnRhZ2VDb21wbGV0ZVN0eWxlIjp7IiRpZCI6IjE5MCIsIkZvbnRTZXR0aW5ncyI6eyIkaWQiOiIxOT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xOTIiLCJMaW5lQ29sb3IiOm51bGwsIkxpbmVXZWlnaHQiOjAuMCwiTGluZVR5cGUiOjAsIlBhcmVudFN0eWxlIjpudWxsfSwiUGFyZW50U3R5bGUiOnsiJHJlZiI6IjgxIn19LCJEdXJhdGlvblN0eWxlIjp7IiRpZCI6IjE5MyIsIkZvbnRTZXR0aW5ncyI6eyIkaWQiOiIxOT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xOTUiLCJMaW5lQ29sb3IiOm51bGwsIkxpbmVXZWlnaHQiOjAuMCwiTGluZVR5cGUiOjAsIlBhcmVudFN0eWxlIjpudWxsfSwiUGFyZW50U3R5bGUiOnsiJHJlZiI6Ijg4In19LCJIb3Jpem9udGFsQ29ubmVjdG9yU3R5bGUiOnsiJGlkIjoiMTk2IiwiTGluZUNvbG9yIjp7IiRyZWYiOiI5NiJ9LCJMaW5lV2VpZ2h0IjoxLjAsIkxpbmVUeXBlIjowLCJQYXJlbnRTdHlsZSI6eyIkcmVmIjoiOTUifX0sIlZlcnRpY2FsQ29ubmVjdG9yU3R5bGUiOnsiJGlkIjoiMTk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MTk4IiwiTWFyZ2luIjp7IiRyZWYiOiIxMDIifSwiUGFkZGluZyI6eyIkcmVmIjoiMTAzIn0sIkJhY2tncm91bmQiOnsiJGlkIjoiMTk5IiwiQ29sb3IiOnsiJGlkIjoiMjAwIiwiQSI6MjU1LCJSIjo2OCwiRyI6MTE0LCJCIjoxOTZ9fSwiSXNWaXNpYmxlIjp0cnVlLCJXaWR0aCI6MC4wLCJIZWlnaHQiOjE2LjAsIkJvcmRlclN0eWxlIjp7IiRpZCI6IjIwMSIsIkxpbmVDb2xvciI6eyIkcmVmIjoiMTA1In0sIkxpbmVXZWlnaHQiOjAuMCwiTGluZVR5cGUiOjAsIlBhcmVudFN0eWxlIjp7IiRyZWYiOiIxMDQifX0sIlBhcmVudFN0eWxlIjp7IiRyZWYiOiIxMDEifX0sIlRpdGxlU3R5bGUiOnsiJGlkIjoiMjAyIiwiRm9udFNldHRpbmdzIjp7IiRpZCI6IjIwMyIsIkZvbnRTaXplIjoxMSwiRm9udE5hbWUiOiJDYWxpYnJpIiwiSXNCb2xkIjp0cnVlLCJJc0l0YWxpYyI6ZmFsc2UsIklzVW5kZXJsaW5lZCI6ZmFsc2UsIlBhcmVudFN0eWxlIjp7IiRyZWYiOiIxMDgifX0sIkF1dG9TaXplIjoyLCJGb3JlZ3JvdW5kIjp7IiRyZWYiOiIxMDkifSwiTWF4V2lkdGgiOjc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IwNCIsIkxpbmVDb2xvciI6bnVsbCwiTGluZVdlaWdodCI6MC4wLCJMaW5lVHlwZSI6MCwiUGFyZW50U3R5bGUiOm51bGx9LCJQYXJlbnRTdHlsZSI6eyIkcmVmIjoiMTA3In19LCJEYXRlU3R5bGUiOnsiJGlkIjoiMjA1IiwiRm9udFNldHRpbmdzIjp7IiRpZCI6IjIwN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jA3IiwiTGluZUNvbG9yIjpudWxsLCJMaW5lV2VpZ2h0IjowLjAsIkxpbmVUeXBlIjowLCJQYXJlbnRTdHlsZSI6bnVsbH0sIlBhcmVudFN0eWxlIjp7IiRyZWYiOiIxMTQifX0sIkRhdGVGb3JtYXQiOnsiJHJlZiI6IjEyMSJ9LCJJc1Zpc2libGUiOnRydWUsIlBhcmVudFN0eWxlIjp7IiRyZWYiOiI4MCJ9fSwiSW5kZXgiOjIsIklkIjoiZWVjYmM3MWItN2I3MC00ZDI1LTk5NDAtMzEzNTM3ZDkzYTJlIiwiSW1wb3J0SWQiOm51bGwsIlRpdGxlIjoiUmVhZGluZyBhbmQgZG9jdW1lbnRhdGlvbiIsIk5vdGUiOm51bGwsIkh5cGVybGluayI6bnVsbCwiSXNDaGFuZ2VkIjpmYWxzZSwiSXNOZXciOmZhbHNlfSx7IiRpZCI6IjIwOCIsIkdyb3VwTmFtZSI6bnVsbCwiU3RhcnREYXRlIjoiMjAxNy0wMi0wMVQwMDowMDowMFoiLCJFbmREYXRlIjoiMjAxNy0wMi0wNVQyMzo1OTo1OS45OTlaIiwiUGVyY2VudGFnZUNvbXBsZXRlIjpudWxsLCJTdHlsZSI6eyIkaWQiOiIyMDkiLCJTaGFwZSI6MCwiU2hhcGVUaGlja25lc3MiOjEsIkR1cmF0aW9uRm9ybWF0IjowLCJJbmNsdWRlTm9uV29ya2luZ0RheXNJbkR1cmF0aW9uIjpmYWxzZSwiUGVyY2VudGFnZUNvbXBsZXRlU3R5bGUiOnsiJGlkIjoiMjEwIiwiRm9udFNldHRpbmdzIjp7IiRpZCI6IjIxM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IxMiIsIkxpbmVDb2xvciI6bnVsbCwiTGluZVdlaWdodCI6MC4wLCJMaW5lVHlwZSI6MCwiUGFyZW50U3R5bGUiOm51bGx9LCJQYXJlbnRTdHlsZSI6eyIkcmVmIjoiODEifX0sIkR1cmF0aW9uU3R5bGUiOnsiJGlkIjoiMjEzIiwiRm9udFNldHRpbmdzIjp7IiRpZCI6IjIxN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IxNSIsIkxpbmVDb2xvciI6bnVsbCwiTGluZVdlaWdodCI6MC4wLCJMaW5lVHlwZSI6MCwiUGFyZW50U3R5bGUiOm51bGx9LCJQYXJlbnRTdHlsZSI6eyIkcmVmIjoiODgifX0sIkhvcml6b250YWxDb25uZWN0b3JTdHlsZSI6eyIkaWQiOiIyMTYiLCJMaW5lQ29sb3IiOnsiJHJlZiI6Ijk2In0sIkxpbmVXZWlnaHQiOjEuMCwiTGluZVR5cGUiOjAsIlBhcmVudFN0eWxlIjp7IiRyZWYiOiI5NSJ9fSwiVmVydGljYWxDb25uZWN0b3JTdHlsZSI6eyIkaWQiOiIyMTc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UsIklzQmVsb3dUaW1lYmFuZCI6dHJ1ZSwiUGVyY2VudGFnZUNvbXBsZXRlU2hhcGVPcGFjaXR5IjozNSwiU2hhcGVTdHlsZSI6eyIkaWQiOiIyMTgiLCJNYXJnaW4iOnsiJHJlZiI6IjEwMiJ9LCJQYWRkaW5nIjp7IiRyZWYiOiIxMDMifSwiQmFja2dyb3VuZCI6eyIkaWQiOiIyMTkiLCJDb2xvciI6eyIkaWQiOiIyMjAiLCJBIjoyNTUsIlIiOjIzNywiRyI6MTI1LCJCIjo0OX19LCJJc1Zpc2libGUiOnRydWUsIldpZHRoIjowLjAsIkhlaWdodCI6MTYuMCwiQm9yZGVyU3R5bGUiOnsiJGlkIjoiMjIxIiwiTGluZUNvbG9yIjp7IiRyZWYiOiIxMDUifSwiTGluZVdlaWdodCI6MC4wLCJMaW5lVHlwZSI6MCwiUGFyZW50U3R5bGUiOnsiJHJlZiI6IjEwNCJ9fSwiUGFyZW50U3R5bGUiOnsiJHJlZiI6IjEwMSJ9fSwiVGl0bGVTdHlsZSI6eyIkaWQiOiIyMjIiLCJGb250U2V0dGluZ3MiOnsiJGlkIjoiMjIzIiwiRm9udFNpemUiOjExLCJGb250TmFtZSI6IkNhbGlicmkiLCJJc0JvbGQiOnRydWUsIklzSXRhbGljIjpmYWxzZSwiSXNVbmRlcmxpbmVkIjpmYWxzZSwiUGFyZW50U3R5bGUiOnsiJHJlZiI6IjEwOCJ9fSwiQXV0b1NpemUiOjIsIkZvcmVncm91bmQiOnsiJHJlZiI6IjEwOSJ9LCJNYXhXaWR0aCI6MTA5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IyNCIsIkxpbmVDb2xvciI6bnVsbCwiTGluZVdlaWdodCI6MC4wLCJMaW5lVHlwZSI6MCwiUGFyZW50U3R5bGUiOm51bGx9LCJQYXJlbnRTdHlsZSI6eyIkcmVmIjoiMTA3In19LCJEYXRlU3R5bGUiOnsiJGlkIjoiMjI1IiwiRm9udFNldHRpbmdzIjp7IiRpZCI6IjIyN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jI3IiwiTGluZUNvbG9yIjpudWxsLCJMaW5lV2VpZ2h0IjowLjAsIkxpbmVUeXBlIjowLCJQYXJlbnRTdHlsZSI6bnVsbH0sIlBhcmVudFN0eWxlIjp7IiRyZWYiOiIxMTQifX0sIkRhdGVGb3JtYXQiOnsiJHJlZiI6IjEyMSJ9LCJJc1Zpc2libGUiOnRydWUsIlBhcmVudFN0eWxlIjp7IiRyZWYiOiI4MCJ9fSwiSW5kZXgiOjMsIklkIjoiZTUwYTNjYjUtMGZhZC00MDQxLThjYTgtYmJjOTAyYWQ2YzFlIiwiSW1wb3J0SWQiOm51bGwsIlRpdGxlIjoiay13YXZlIGluc3RhbGxhdGlvbiBhbmQgbWFudWFsIHJlYWRpbmciLCJOb3RlIjpudWxsLCJIeXBlcmxpbmsiOm51bGwsIklzQ2hhbmdlZCI6ZmFsc2UsIklzTmV3IjpmYWxzZX0seyIkaWQiOiIyMjgiLCJHcm91cE5hbWUiOm51bGwsIlN0YXJ0RGF0ZSI6IjIwMTctMDItMTBUMDA6MDA6MDBaIiwiRW5kRGF0ZSI6IjIwMTctMDMtMDVUMjM6NTk6NTkuOTk5WiIsIlBlcmNlbnRhZ2VDb21wbGV0ZSI6bnVsbCwiU3R5bGUiOnsiJGlkIjoiMjI5IiwiU2hhcGUiOjAsIlNoYXBlVGhpY2tuZXNzIjoxLCJEdXJhdGlvbkZvcm1hdCI6MCwiSW5jbHVkZU5vbldvcmtpbmdEYXlzSW5EdXJhdGlvbiI6ZmFsc2UsIlBlcmNlbnRhZ2VDb21wbGV0ZVN0eWxlIjp7IiRpZCI6IjIzMCIsIkZvbnRTZXR0aW5ncyI6eyIkaWQiOiIyMz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yMzIiLCJMaW5lQ29sb3IiOm51bGwsIkxpbmVXZWlnaHQiOjAuMCwiTGluZVR5cGUiOjAsIlBhcmVudFN0eWxlIjpudWxsfSwiUGFyZW50U3R5bGUiOnsiJHJlZiI6IjgxIn19LCJEdXJhdGlvblN0eWxlIjp7IiRpZCI6IjIzMyIsIkZvbnRTZXR0aW5ncyI6eyIkaWQiOiIyMz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yMzUiLCJMaW5lQ29sb3IiOm51bGwsIkxpbmVXZWlnaHQiOjAuMCwiTGluZVR5cGUiOjAsIlBhcmVudFN0eWxlIjpudWxsfSwiUGFyZW50U3R5bGUiOnsiJHJlZiI6Ijg4In19LCJIb3Jpem9udGFsQ29ubmVjdG9yU3R5bGUiOnsiJGlkIjoiMjM2IiwiTGluZUNvbG9yIjp7IiRyZWYiOiI5NiJ9LCJMaW5lV2VpZ2h0IjoxLjAsIkxpbmVUeXBlIjowLCJQYXJlbnRTdHlsZSI6eyIkcmVmIjoiOTUifX0sIlZlcnRpY2FsQ29ubmVjdG9yU3R5bGUiOnsiJGlkIjoiMjM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MjM4IiwiTWFyZ2luIjp7IiRyZWYiOiIxMDIifSwiUGFkZGluZyI6eyIkcmVmIjoiMTAzIn0sIkJhY2tncm91bmQiOnsiJGlkIjoiMjM5IiwiQ29sb3IiOnsiJGlkIjoiMjQwIiwiQSI6MjU1LCJSIjoxNjUsIkciOjE2NSwiQiI6MTY1fX0sIklzVmlzaWJsZSI6dHJ1ZSwiV2lkdGgiOjAuMCwiSGVpZ2h0IjoxNi4wLCJCb3JkZXJTdHlsZSI6eyIkaWQiOiIyNDEiLCJMaW5lQ29sb3IiOnsiJHJlZiI6IjEwNSJ9LCJMaW5lV2VpZ2h0IjowLjAsIkxpbmVUeXBlIjowLCJQYXJlbnRTdHlsZSI6eyIkcmVmIjoiMTA0In19LCJQYXJlbnRTdHlsZSI6eyIkcmVmIjoiMTAxIn19LCJUaXRsZVN0eWxlIjp7IiRpZCI6IjI0MiIsIkZvbnRTZXR0aW5ncyI6eyIkaWQiOiIyNDMiLCJGb250U2l6ZSI6MTEsIkZvbnROYW1lIjoiQ2FsaWJyaSIsIklzQm9sZCI6dHJ1ZSwiSXNJdGFsaWMiOmZhbHNlLCJJc1VuZGVybGluZWQiOmZhbHNlLCJQYXJlbnRTdHlsZSI6eyIkcmVmIjoiMTA4In19LCJBdXRvU2l6ZSI6MiwiRm9yZWdyb3VuZCI6eyIkcmVmIjoiMTA5In0sIk1heFdpZHRoIjoxODQ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jQ0IiwiTGluZUNvbG9yIjpudWxsLCJMaW5lV2VpZ2h0IjowLjAsIkxpbmVUeXBlIjowLCJQYXJlbnRTdHlsZSI6bnVsbH0sIlBhcmVudFN0eWxlIjp7IiRyZWYiOiIxMDcifX0sIkRhdGVTdHlsZSI6eyIkaWQiOiIyNDUiLCJGb250U2V0dGluZ3MiOnsiJGlkIjoiMjQ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yNDciLCJMaW5lQ29sb3IiOm51bGwsIkxpbmVXZWlnaHQiOjAuMCwiTGluZVR5cGUiOjAsIlBhcmVudFN0eWxlIjpudWxsfSwiUGFyZW50U3R5bGUiOnsiJHJlZiI6IjExNCJ9fSwiRGF0ZUZvcm1hdCI6eyIkcmVmIjoiMTIxIn0sIklzVmlzaWJsZSI6dHJ1ZSwiUGFyZW50U3R5bGUiOnsiJHJlZiI6IjgwIn19LCJJbmRleCI6NCwiSWQiOiI4MWY1N2Y4OS0zYWFiLTQwZjMtYWM5NC1iMzEyZGJkYjNlZTQiLCJJbXBvcnRJZCI6bnVsbCwiVGl0bGUiOiJEZXZlbG9wL3NpbXVsYXRlIGJydXRlLWZvcmNlIHNlYXJjaGluZyBhbGdvcml0aG0gaW4gTWF0bGFiIiwiTm90ZSI6bnVsbCwiSHlwZXJsaW5rIjpudWxsLCJJc0NoYW5nZWQiOmZhbHNlLCJJc05ldyI6ZmFsc2V9LHsiJGlkIjoiMjQ4IiwiR3JvdXBOYW1lIjpudWxsLCJTdGFydERhdGUiOiIyMDE3LTAyLTEwVDAwOjAwOjAwWiIsIkVuZERhdGUiOiIyMDE3LTAyLTI0VDIzOjU5OjU5Ljk5OVoiLCJQZXJjZW50YWdlQ29tcGxldGUiOm51bGwsIlN0eWxlIjp7IiRpZCI6IjI0OSIsIlNoYXBlIjowLCJTaGFwZVRoaWNrbmVzcyI6MSwiRHVyYXRpb25Gb3JtYXQiOjAsIkluY2x1ZGVOb25Xb3JraW5nRGF5c0luRHVyYXRpb24iOmZhbHNlLCJQZXJjZW50YWdlQ29tcGxldGVTdHlsZSI6eyIkaWQiOiIyNTAiLCJGb250U2V0dGluZ3MiOnsiJGlkIjoiMjUx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jUyIiwiTGluZUNvbG9yIjpudWxsLCJMaW5lV2VpZ2h0IjowLjAsIkxpbmVUeXBlIjowLCJQYXJlbnRTdHlsZSI6bnVsbH0sIlBhcmVudFN0eWxlIjp7IiRyZWYiOiI4MSJ9fSwiRHVyYXRpb25TdHlsZSI6eyIkaWQiOiIyNTMiLCJGb250U2V0dGluZ3MiOnsiJGlkIjoiMjU0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jU1IiwiTGluZUNvbG9yIjpudWxsLCJMaW5lV2VpZ2h0IjowLjAsIkxpbmVUeXBlIjowLCJQYXJlbnRTdHlsZSI6bnVsbH0sIlBhcmVudFN0eWxlIjp7IiRyZWYiOiI4OCJ9fSwiSG9yaXpvbnRhbENvbm5lY3RvclN0eWxlIjp7IiRpZCI6IjI1NiIsIkxpbmVDb2xvciI6eyIkcmVmIjoiOTYifSwiTGluZVdlaWdodCI6MS4wLCJMaW5lVHlwZSI6MCwiUGFyZW50U3R5bGUiOnsiJHJlZiI6Ijk1In19LCJWZXJ0aWNhbENvbm5lY3RvclN0eWxlIjp7IiRpZCI6IjI1NyIsIkxpbmVDb2xvciI6eyIkcmVmIjoiOTkifSwiTGluZVdlaWdodCI6MC4wLCJMaW5lVHlwZSI6MCwiUGFyZW50U3R5bGUiOnsiJHJlZiI6Ijk4In19LCJNYXJnaW4iOm51bGwsIlN0YXJ0RGF0ZVBvc2l0aW9uIjo0LCJFbmREYXRlUG9zaXRpb24iOjQsIlRpdGxlUG9zaXRpb24iOjUsIkR1cmF0aW9uUG9zaXRpb24iOjYsIlBlcmNlbnRhZ2VDb21wbGV0ZWRQb3NpdGlvbiI6NiwiU3BhY2luZyI6NSwiSXNCZWxvd1RpbWViYW5kIjp0cnVlLCJQZXJjZW50YWdlQ29tcGxldGVTaGFwZU9wYWNpdHkiOjM1LCJTaGFwZVN0eWxlIjp7IiRpZCI6IjI1OCIsIk1hcmdpbiI6eyIkcmVmIjoiMTAyIn0sIlBhZGRpbmciOnsiJHJlZiI6IjEwMyJ9LCJCYWNrZ3JvdW5kIjp7IiRpZCI6IjI1OSIsIkNvbG9yIjp7IiRpZCI6IjI2MCIsIkEiOjI1NSwiUiI6NjgsIkciOjExNCwiQiI6MTk2fX0sIklzVmlzaWJsZSI6dHJ1ZSwiV2lkdGgiOjAuMCwiSGVpZ2h0IjoxNi4wLCJCb3JkZXJTdHlsZSI6eyIkaWQiOiIyNjEiLCJMaW5lQ29sb3IiOnsiJHJlZiI6IjEwNSJ9LCJMaW5lV2VpZ2h0IjowLjAsIkxpbmVUeXBlIjowLCJQYXJlbnRTdHlsZSI6eyIkcmVmIjoiMTA0In19LCJQYXJlbnRTdHlsZSI6eyIkcmVmIjoiMTAxIn19LCJUaXRsZVN0eWxlIjp7IiRpZCI6IjI2MiIsIkZvbnRTZXR0aW5ncyI6eyIkaWQiOiIyNjM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jY0IiwiTGluZUNvbG9yIjpudWxsLCJMaW5lV2VpZ2h0IjowLjAsIkxpbmVUeXBlIjowLCJQYXJlbnRTdHlsZSI6bnVsbH0sIlBhcmVudFN0eWxlIjp7IiRyZWYiOiIxMDcifX0sIkRhdGVTdHlsZSI6eyIkaWQiOiIyNjUiLCJGb250U2V0dGluZ3MiOnsiJGlkIjoiMjY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yNjciLCJMaW5lQ29sb3IiOm51bGwsIkxpbmVXZWlnaHQiOjAuMCwiTGluZVR5cGUiOjAsIlBhcmVudFN0eWxlIjpudWxsfSwiUGFyZW50U3R5bGUiOnsiJHJlZiI6IjExNCJ9fSwiRGF0ZUZvcm1hdCI6eyIkcmVmIjoiMTIxIn0sIklzVmlzaWJsZSI6dHJ1ZSwiUGFyZW50U3R5bGUiOnsiJHJlZiI6IjgwIn19LCJJbmRleCI6NSwiSWQiOiI3ZDk5ZWE0MS04NDc3LTQxMzMtOWIzNy02ZjdiNGRkYzhmMmUiLCJJbXBvcnRJZCI6bnVsbCwiVGl0bGUiOiJTaW11bGF0ZSBhbmQgZ2V0IGdyb3VuZCB0cnV0aCBkYXRhIiwiTm90ZSI6bnVsbCwiSHlwZXJsaW5rIjpudWxsLCJJc0NoYW5nZWQiOmZhbHNlLCJJc05ldyI6ZmFsc2V9LHsiJGlkIjoiMjY4IiwiR3JvdXBOYW1lIjpudWxsLCJTdGFydERhdGUiOiIyMDE3LTAzLTA2VDAwOjAwOjAwWiIsIkVuZERhdGUiOiIyMDE3LTAzLTEyVDIzOjU5OjU5Ljk5OVoiLCJQZXJjZW50YWdlQ29tcGxldGUiOm51bGwsIlN0eWxlIjp7IiRpZCI6IjI2OSIsIlNoYXBlIjowLCJTaGFwZVRoaWNrbmVzcyI6MSwiRHVyYXRpb25Gb3JtYXQiOjAsIkluY2x1ZGVOb25Xb3JraW5nRGF5c0luRHVyYXRpb24iOmZhbHNlLCJQZXJjZW50YWdlQ29tcGxldGVTdHlsZSI6eyIkaWQiOiIyNzAiLCJGb250U2V0dGluZ3MiOnsiJGlkIjoiMjcx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jcyIiwiTGluZUNvbG9yIjpudWxsLCJMaW5lV2VpZ2h0IjowLjAsIkxpbmVUeXBlIjowLCJQYXJlbnRTdHlsZSI6bnVsbH0sIlBhcmVudFN0eWxlIjp7IiRyZWYiOiI4MSJ9fSwiRHVyYXRpb25TdHlsZSI6eyIkaWQiOiIyNzMiLCJGb250U2V0dGluZ3MiOnsiJGlkIjoiMjc0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jc1IiwiTGluZUNvbG9yIjpudWxsLCJMaW5lV2VpZ2h0IjowLjAsIkxpbmVUeXBlIjowLCJQYXJlbnRTdHlsZSI6bnVsbH0sIlBhcmVudFN0eWxlIjp7IiRyZWYiOiI4OCJ9fSwiSG9yaXpvbnRhbENvbm5lY3RvclN0eWxlIjp7IiRpZCI6IjI3NiIsIkxpbmVDb2xvciI6eyIkcmVmIjoiOTYifSwiTGluZVdlaWdodCI6MS4wLCJMaW5lVHlwZSI6MCwiUGFyZW50U3R5bGUiOnsiJHJlZiI6Ijk1In19LCJWZXJ0aWNhbENvbm5lY3RvclN0eWxlIjp7IiRpZCI6IjI3NyIsIkxpbmVDb2xvciI6eyIkcmVmIjoiOTkifSwiTGluZVdlaWdodCI6MC4wLCJMaW5lVHlwZSI6MCwiUGFyZW50U3R5bGUiOnsiJHJlZiI6Ijk4In19LCJNYXJnaW4iOm51bGwsIlN0YXJ0RGF0ZVBvc2l0aW9uIjo0LCJFbmREYXRlUG9zaXRpb24iOjQsIlRpdGxlUG9zaXRpb24iOjUsIkR1cmF0aW9uUG9zaXRpb24iOjYsIlBlcmNlbnRhZ2VDb21wbGV0ZWRQb3NpdGlvbiI6NiwiU3BhY2luZyI6NSwiSXNCZWxvd1RpbWViYW5kIjp0cnVlLCJQZXJjZW50YWdlQ29tcGxldGVTaGFwZU9wYWNpdHkiOjM1LCJTaGFwZVN0eWxlIjp7IiRpZCI6IjI3OCIsIk1hcmdpbiI6eyIkcmVmIjoiMTAyIn0sIlBhZGRpbmciOnsiJHJlZiI6IjEwMyJ9LCJCYWNrZ3JvdW5kIjp7IiRpZCI6IjI3OSIsIkNvbG9yIjp7IiRpZCI6IjI4MCIsIkEiOjI1NSwiUiI6NjgsIkciOjExNCwiQiI6MTk2fX0sIklzVmlzaWJsZSI6dHJ1ZSwiV2lkdGgiOjAuMCwiSGVpZ2h0IjoxNi4wLCJCb3JkZXJTdHlsZSI6eyIkaWQiOiIyODEiLCJMaW5lQ29sb3IiOnsiJHJlZiI6IjEwNSJ9LCJMaW5lV2VpZ2h0IjowLjAsIkxpbmVUeXBlIjowLCJQYXJlbnRTdHlsZSI6eyIkcmVmIjoiMTA0In19LCJQYXJlbnRTdHlsZSI6eyIkcmVmIjoiMTAxIn19LCJUaXRsZVN0eWxlIjp7IiRpZCI6IjI4MiIsIkZvbnRTZXR0aW5ncyI6eyIkaWQiOiIyODM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jg0IiwiTGluZUNvbG9yIjpudWxsLCJMaW5lV2VpZ2h0IjowLjAsIkxpbmVUeXBlIjowLCJQYXJlbnRTdHlsZSI6bnVsbH0sIlBhcmVudFN0eWxlIjp7IiRyZWYiOiIxMDcifX0sIkRhdGVTdHlsZSI6eyIkaWQiOiIyODUiLCJGb250U2V0dGluZ3MiOnsiJGlkIjoiMjg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yODciLCJMaW5lQ29sb3IiOm51bGwsIkxpbmVXZWlnaHQiOjAuMCwiTGluZVR5cGUiOjAsIlBhcmVudFN0eWxlIjpudWxsfSwiUGFyZW50U3R5bGUiOnsiJHJlZiI6IjExNCJ9fSwiRGF0ZUZvcm1hdCI6eyIkcmVmIjoiMTIxIn0sIklzVmlzaWJsZSI6dHJ1ZSwiUGFyZW50U3R5bGUiOnsiJHJlZiI6IjgwIn19LCJJbmRleCI6NiwiSWQiOiI0MDkxODQxYS0zMDkxLTRjNWYtYjc4Zi03MTExZDIzODU5NDkiLCJJbXBvcnRJZCI6bnVsbCwiVGl0bGUiOiJWYWxpZGF0ZSB0aGUgYWxnb3JpdGhtIGFuZCBpbXByb3ZlIGl0IiwiTm90ZSI6bnVsbCwiSHlwZXJsaW5rIjpudWxsLCJJc0NoYW5nZWQiOmZhbHNlLCJJc05ldyI6ZmFsc2V9LHsiJGlkIjoiMjg4IiwiR3JvdXBOYW1lIjpudWxsLCJTdGFydERhdGUiOiIyMDE3LTAzLTEzVDAwOjAwOjAwWiIsIkVuZERhdGUiOiIyMDE3LTAzLTE5VDIzOjU5OjU5Ljk5OVoiLCJQZXJjZW50YWdlQ29tcGxldGUiOm51bGwsIlN0eWxlIjp7IiRpZCI6IjI4OSIsIlNoYXBlIjowLCJTaGFwZVRoaWNrbmVzcyI6MSwiRHVyYXRpb25Gb3JtYXQiOjAsIkluY2x1ZGVOb25Xb3JraW5nRGF5c0luRHVyYXRpb24iOmZhbHNlLCJQZXJjZW50YWdlQ29tcGxldGVTdHlsZSI6eyIkaWQiOiIyOTAiLCJGb250U2V0dGluZ3MiOnsiJGlkIjoiMjkx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jkyIiwiTGluZUNvbG9yIjpudWxsLCJMaW5lV2VpZ2h0IjowLjAsIkxpbmVUeXBlIjowLCJQYXJlbnRTdHlsZSI6bnVsbH0sIlBhcmVudFN0eWxlIjp7IiRyZWYiOiI4MSJ9fSwiRHVyYXRpb25TdHlsZSI6eyIkaWQiOiIyOTMiLCJGb250U2V0dGluZ3MiOnsiJGlkIjoiMjk0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jk1IiwiTGluZUNvbG9yIjpudWxsLCJMaW5lV2VpZ2h0IjowLjAsIkxpbmVUeXBlIjowLCJQYXJlbnRTdHlsZSI6bnVsbH0sIlBhcmVudFN0eWxlIjp7IiRyZWYiOiI4OCJ9fSwiSG9yaXpvbnRhbENvbm5lY3RvclN0eWxlIjp7IiRpZCI6IjI5NiIsIkxpbmVDb2xvciI6eyIkcmVmIjoiOTYifSwiTGluZVdlaWdodCI6MS4wLCJMaW5lVHlwZSI6MCwiUGFyZW50U3R5bGUiOnsiJHJlZiI6Ijk1In19LCJWZXJ0aWNhbENvbm5lY3RvclN0eWxlIjp7IiRpZCI6IjI5NyIsIkxpbmVDb2xvciI6eyIkcmVmIjoiOTkifSwiTGluZVdlaWdodCI6MC4wLCJMaW5lVHlwZSI6MCwiUGFyZW50U3R5bGUiOnsiJHJlZiI6Ijk4In19LCJNYXJnaW4iOm51bGwsIlN0YXJ0RGF0ZVBvc2l0aW9uIjo0LCJFbmREYXRlUG9zaXRpb24iOjQsIlRpdGxlUG9zaXRpb24iOjUsIkR1cmF0aW9uUG9zaXRpb24iOjYsIlBlcmNlbnRhZ2VDb21wbGV0ZWRQb3NpdGlvbiI6NiwiU3BhY2luZyI6NSwiSXNCZWxvd1RpbWViYW5kIjp0cnVlLCJQZXJjZW50YWdlQ29tcGxldGVTaGFwZU9wYWNpdHkiOjM1LCJTaGFwZVN0eWxlIjp7IiRpZCI6IjI5OCIsIk1hcmdpbiI6eyIkcmVmIjoiMTAyIn0sIlBhZGRpbmciOnsiJHJlZiI6IjEwMyJ9LCJCYWNrZ3JvdW5kIjp7IiRpZCI6IjI5OSIsIkNvbG9yIjp7IiRpZCI6IjMwMCIsIkEiOjI1NSwiUiI6MjM3LCJHIjoxMjUsIkIiOjQ5fX0sIklzVmlzaWJsZSI6dHJ1ZSwiV2lkdGgiOjAuMCwiSGVpZ2h0IjoxNi4wLCJCb3JkZXJTdHlsZSI6eyIkaWQiOiIzMDEiLCJMaW5lQ29sb3IiOnsiJHJlZiI6IjEwNSJ9LCJMaW5lV2VpZ2h0IjowLjAsIkxpbmVUeXBlIjowLCJQYXJlbnRTdHlsZSI6eyIkcmVmIjoiMTA0In19LCJQYXJlbnRTdHlsZSI6eyIkcmVmIjoiMTAxIn19LCJUaXRsZVN0eWxlIjp7IiRpZCI6IjMwMiIsIkZvbnRTZXR0aW5ncyI6eyIkaWQiOiIzMDM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A0IiwiTGluZUNvbG9yIjpudWxsLCJMaW5lV2VpZ2h0IjowLjAsIkxpbmVUeXBlIjowLCJQYXJlbnRTdHlsZSI6bnVsbH0sIlBhcmVudFN0eWxlIjp7IiRyZWYiOiIxMDcifX0sIkRhdGVTdHlsZSI6eyIkaWQiOiIzMDUiLCJGb250U2V0dGluZ3MiOnsiJGlkIjoiMzA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zMDciLCJMaW5lQ29sb3IiOm51bGwsIkxpbmVXZWlnaHQiOjAuMCwiTGluZVR5cGUiOjAsIlBhcmVudFN0eWxlIjpudWxsfSwiUGFyZW50U3R5bGUiOnsiJHJlZiI6IjExNCJ9fSwiRGF0ZUZvcm1hdCI6eyIkcmVmIjoiMTIxIn0sIklzVmlzaWJsZSI6dHJ1ZSwiUGFyZW50U3R5bGUiOnsiJHJlZiI6IjgwIn19LCJJbmRleCI6NywiSWQiOiIwN2I1M2ZiYi00YWU1LTRhMmYtOTg2Ni03M2VhOTBiMThiZGEiLCJJbXBvcnRJZCI6bnVsbCwiVGl0bGUiOiJBZGQgbm9pc2UgdG8gZnJhbWVzIGFuZCBiZWFtbGluZXMsIHZhbGlkYXRlIGluIE1hdGxhYiIsIk5vdGUiOm51bGwsIkh5cGVybGluayI6bnVsbCwiSXNDaGFuZ2VkIjpmYWxzZSwiSXNOZXciOmZhbHNlfSx7IiRpZCI6IjMwOCIsIkdyb3VwTmFtZSI6bnVsbCwiU3RhcnREYXRlIjoiMjAxNy0wMi0xNVQwMDowMDowMFoiLCJFbmREYXRlIjoiMjAxNy0wMy0yNlQyMzo1OTo1OS45OTlaIiwiUGVyY2VudGFnZUNvbXBsZXRlIjpudWxsLCJTdHlsZSI6eyIkaWQiOiIzMDkiLCJTaGFwZSI6MCwiU2hhcGVUaGlja25lc3MiOjEsIkR1cmF0aW9uRm9ybWF0IjowLCJJbmNsdWRlTm9uV29ya2luZ0RheXNJbkR1cmF0aW9uIjpmYWxzZSwiUGVyY2VudGFnZUNvbXBsZXRlU3R5bGUiOnsiJGlkIjoiMzEwIiwiRm9udFNldHRpbmdzIjp7IiRpZCI6IjMxM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MxMiIsIkxpbmVDb2xvciI6bnVsbCwiTGluZVdlaWdodCI6MC4wLCJMaW5lVHlwZSI6MCwiUGFyZW50U3R5bGUiOm51bGx9LCJQYXJlbnRTdHlsZSI6eyIkcmVmIjoiODEifX0sIkR1cmF0aW9uU3R5bGUiOnsiJGlkIjoiMzEzIiwiRm9udFNldHRpbmdzIjp7IiRpZCI6IjMxN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MxNSIsIkxpbmVDb2xvciI6bnVsbCwiTGluZVdlaWdodCI6MC4wLCJMaW5lVHlwZSI6MCwiUGFyZW50U3R5bGUiOm51bGx9LCJQYXJlbnRTdHlsZSI6eyIkcmVmIjoiODgifX0sIkhvcml6b250YWxDb25uZWN0b3JTdHlsZSI6eyIkaWQiOiIzMTYiLCJMaW5lQ29sb3IiOnsiJHJlZiI6Ijk2In0sIkxpbmVXZWlnaHQiOjEuMCwiTGluZVR5cGUiOjAsIlBhcmVudFN0eWxlIjp7IiRyZWYiOiI5NSJ9fSwiVmVydGljYWxDb25uZWN0b3JTdHlsZSI6eyIkaWQiOiIzMTc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UsIklzQmVsb3dUaW1lYmFuZCI6dHJ1ZSwiUGVyY2VudGFnZUNvbXBsZXRlU2hhcGVPcGFjaXR5IjozNSwiU2hhcGVTdHlsZSI6eyIkaWQiOiIzMTgiLCJNYXJnaW4iOnsiJHJlZiI6IjEwMiJ9LCJQYWRkaW5nIjp7IiRyZWYiOiIxMDMifSwiQmFja2dyb3VuZCI6eyIkaWQiOiIzMTkiLCJDb2xvciI6eyIkaWQiOiIzMjAiLCJBIjoyNTUsIlIiOjI1NSwiRyI6MTkyLCJCIjowfX0sIklzVmlzaWJsZSI6dHJ1ZSwiV2lkdGgiOjAuMCwiSGVpZ2h0IjoxNi4wLCJCb3JkZXJTdHlsZSI6eyIkaWQiOiIzMjEiLCJMaW5lQ29sb3IiOnsiJHJlZiI6IjEwNSJ9LCJMaW5lV2VpZ2h0IjowLjAsIkxpbmVUeXBlIjowLCJQYXJlbnRTdHlsZSI6eyIkcmVmIjoiMTA0In19LCJQYXJlbnRTdHlsZSI6eyIkcmVmIjoiMTAxIn19LCJUaXRsZVN0eWxlIjp7IiRpZCI6IjMyMiIsIkZvbnRTZXR0aW5ncyI6eyIkaWQiOiIzMjM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I0IiwiTGluZUNvbG9yIjpudWxsLCJMaW5lV2VpZ2h0IjowLjAsIkxpbmVUeXBlIjowLCJQYXJlbnRTdHlsZSI6bnVsbH0sIlBhcmVudFN0eWxlIjp7IiRyZWYiOiIxMDcifX0sIkRhdGVTdHlsZSI6eyIkaWQiOiIzMjUiLCJGb250U2V0dGluZ3MiOnsiJGlkIjoiMzI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zMjciLCJMaW5lQ29sb3IiOm51bGwsIkxpbmVXZWlnaHQiOjAuMCwiTGluZVR5cGUiOjAsIlBhcmVudFN0eWxlIjpudWxsfSwiUGFyZW50U3R5bGUiOnsiJHJlZiI6IjExNCJ9fSwiRGF0ZUZvcm1hdCI6eyIkcmVmIjoiMTIxIn0sIklzVmlzaWJsZSI6dHJ1ZSwiUGFyZW50U3R5bGUiOnsiJHJlZiI6IjgwIn19LCJJbmRleCI6OCwiSWQiOiJiZGFjMzUyMy1hZWUwLTRiYmItODA2ZC1jZTIzYzcxZmU2OTYiLCJJbXBvcnRJZCI6bnVsbCwiVGl0bGUiOiJTZXQgdXAgVWx0cm9zb25peCBTREssIFFUIGNyZWF0b3IgYW5kIG9wZW4gQ1YiLCJOb3RlIjpudWxsLCJIeXBlcmxpbmsiOm51bGwsIklzQ2hhbmdlZCI6ZmFsc2UsIklzTmV3IjpmYWxzZX0seyIkaWQiOiIzMjgiLCJHcm91cE5hbWUiOm51bGwsIlN0YXJ0RGF0ZSI6IjIwMTctMDMtMDZUMDA6MDA6MDBaIiwiRW5kRGF0ZSI6IjIwMTctMDQtMDlUMjM6NTk6NTkuOTk5WiIsIlBlcmNlbnRhZ2VDb21wbGV0ZSI6bnVsbCwiU3R5bGUiOnsiJGlkIjoiMzI5IiwiU2hhcGUiOjAsIlNoYXBlVGhpY2tuZXNzIjoxLCJEdXJhdGlvbkZvcm1hdCI6MCwiSW5jbHVkZU5vbldvcmtpbmdEYXlzSW5EdXJhdGlvbiI6ZmFsc2UsIlBlcmNlbnRhZ2VDb21wbGV0ZVN0eWxlIjp7IiRpZCI6IjMzMCIsIkZvbnRTZXR0aW5ncyI6eyIkaWQiOiIzMz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MzIiLCJMaW5lQ29sb3IiOm51bGwsIkxpbmVXZWlnaHQiOjAuMCwiTGluZVR5cGUiOjAsIlBhcmVudFN0eWxlIjpudWxsfSwiUGFyZW50U3R5bGUiOnsiJHJlZiI6IjgxIn19LCJEdXJhdGlvblN0eWxlIjp7IiRpZCI6IjMzMyIsIkZvbnRTZXR0aW5ncyI6eyIkaWQiOiIzMz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MzUiLCJMaW5lQ29sb3IiOm51bGwsIkxpbmVXZWlnaHQiOjAuMCwiTGluZVR5cGUiOjAsIlBhcmVudFN0eWxlIjpudWxsfSwiUGFyZW50U3R5bGUiOnsiJHJlZiI6Ijg4In19LCJIb3Jpem9udGFsQ29ubmVjdG9yU3R5bGUiOnsiJGlkIjoiMzM2IiwiTGluZUNvbG9yIjp7IiRyZWYiOiI5NiJ9LCJMaW5lV2VpZ2h0IjoxLjAsIkxpbmVUeXBlIjowLCJQYXJlbnRTdHlsZSI6eyIkcmVmIjoiOTUifX0sIlZlcnRpY2FsQ29ubmVjdG9yU3R5bGUiOnsiJGlkIjoiMzM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MzM4IiwiTWFyZ2luIjp7IiRyZWYiOiIxMDIifSwiUGFkZGluZyI6eyIkcmVmIjoiMTAzIn0sIkJhY2tncm91bmQiOnsiJGlkIjoiMzM5IiwiQ29sb3IiOnsiJGlkIjoiMzQwIiwiQSI6MjU1LCJSIjo5MSwiRyI6MTU1LCJCIjoyMTN9fSwiSXNWaXNpYmxlIjp0cnVlLCJXaWR0aCI6MC4wLCJIZWlnaHQiOjE2LjAsIkJvcmRlclN0eWxlIjp7IiRpZCI6IjM0MSIsIkxpbmVDb2xvciI6eyIkcmVmIjoiMTA1In0sIkxpbmVXZWlnaHQiOjAuMCwiTGluZVR5cGUiOjAsIlBhcmVudFN0eWxlIjp7IiRyZWYiOiIxMDQifX0sIlBhcmVudFN0eWxlIjp7IiRyZWYiOiIxMDEifX0sIlRpdGxlU3R5bGUiOnsiJGlkIjoiMzQyIiwiRm9udFNldHRpbmdzIjp7IiRpZCI6IjM0My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zNDQiLCJMaW5lQ29sb3IiOm51bGwsIkxpbmVXZWlnaHQiOjAuMCwiTGluZVR5cGUiOjAsIlBhcmVudFN0eWxlIjpudWxsfSwiUGFyZW50U3R5bGUiOnsiJHJlZiI6IjEwNyJ9fSwiRGF0ZVN0eWxlIjp7IiRpZCI6IjM0NSIsIkZvbnRTZXR0aW5ncyI6eyIkaWQiOiIzNDY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0NyIsIkxpbmVDb2xvciI6bnVsbCwiTGluZVdlaWdodCI6MC4wLCJMaW5lVHlwZSI6MCwiUGFyZW50U3R5bGUiOm51bGx9LCJQYXJlbnRTdHlsZSI6eyIkcmVmIjoiMTE0In19LCJEYXRlRm9ybWF0Ijp7IiRyZWYiOiIxMjEifSwiSXNWaXNpYmxlIjp0cnVlLCJQYXJlbnRTdHlsZSI6eyIkcmVmIjoiODAifX0sIkluZGV4Ijo5LCJJZCI6IjBmNTU4Mjc5LTJkMGMtNDMwNS1iMjk3LWQ3ZjY0ODBmM2M4NiIsIkltcG9ydElkIjpudWxsLCJUaXRsZSI6IkluY29ycG9yYXRlIE1hdGxhYiBwcm9ncmFtcyBpbnRvIEMrKyIsIk5vdGUiOm51bGwsIkh5cGVybGluayI6bnVsbCwiSXNDaGFuZ2VkIjpmYWxzZSwiSXNOZXciOmZhbHNlfSx7IiRpZCI6IjM0OCIsIkdyb3VwTmFtZSI6bnVsbCwiU3RhcnREYXRlIjoiMjAxNy0wNC0wOVQwMDowMDowMFoiLCJFbmREYXRlIjoiMjAxNy0wNC0xNlQyMzo1OTo1OS45OTlaIiwiUGVyY2VudGFnZUNvbXBsZXRlIjpudWxsLCJTdHlsZSI6eyIkaWQiOiIzNDkiLCJTaGFwZSI6MCwiU2hhcGVUaGlja25lc3MiOjEsIkR1cmF0aW9uRm9ybWF0IjowLCJJbmNsdWRlTm9uV29ya2luZ0RheXNJbkR1cmF0aW9uIjpmYWxzZSwiUGVyY2VudGFnZUNvbXBsZXRlU3R5bGUiOnsiJGlkIjoiMzUwIiwiRm9udFNldHRpbmdzIjp7IiRpZCI6IjM1MS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M1MiIsIkxpbmVDb2xvciI6bnVsbCwiTGluZVdlaWdodCI6MC4wLCJMaW5lVHlwZSI6MCwiUGFyZW50U3R5bGUiOm51bGx9LCJQYXJlbnRTdHlsZSI6eyIkcmVmIjoiODEifX0sIkR1cmF0aW9uU3R5bGUiOnsiJGlkIjoiMzUzIiwiRm9udFNldHRpbmdzIjp7IiRpZCI6IjM1N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M1NSIsIkxpbmVDb2xvciI6bnVsbCwiTGluZVdlaWdodCI6MC4wLCJMaW5lVHlwZSI6MCwiUGFyZW50U3R5bGUiOm51bGx9LCJQYXJlbnRTdHlsZSI6eyIkcmVmIjoiODgifX0sIkhvcml6b250YWxDb25uZWN0b3JTdHlsZSI6eyIkaWQiOiIzNTYiLCJMaW5lQ29sb3IiOnsiJHJlZiI6Ijk2In0sIkxpbmVXZWlnaHQiOjEuMCwiTGluZVR5cGUiOjAsIlBhcmVudFN0eWxlIjp7IiRyZWYiOiI5NSJ9fSwiVmVydGljYWxDb25uZWN0b3JTdHlsZSI6eyIkaWQiOiIzNTc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UsIklzQmVsb3dUaW1lYmFuZCI6dHJ1ZSwiUGVyY2VudGFnZUNvbXBsZXRlU2hhcGVPcGFjaXR5IjozNSwiU2hhcGVTdHlsZSI6eyIkaWQiOiIzNTgiLCJNYXJnaW4iOnsiJHJlZiI6IjEwMiJ9LCJQYWRkaW5nIjp7IiRyZWYiOiIxMDMifSwiQmFja2dyb3VuZCI6eyIkaWQiOiIzNTkiLCJDb2xvciI6eyIkaWQiOiIzNjAiLCJBIjoyNTUsIlIiOjExMiwiRyI6MTczLCJCIjo3MX19LCJJc1Zpc2libGUiOnRydWUsIldpZHRoIjowLjAsIkhlaWdodCI6MTYuMCwiQm9yZGVyU3R5bGUiOnsiJGlkIjoiMzYxIiwiTGluZUNvbG9yIjp7IiRyZWYiOiIxMDUifSwiTGluZVdlaWdodCI6MC4wLCJMaW5lVHlwZSI6MCwiUGFyZW50U3R5bGUiOnsiJHJlZiI6IjEwNCJ9fSwiUGFyZW50U3R5bGUiOnsiJHJlZiI6IjEwMSJ9fSwiVGl0bGVTdHlsZSI6eyIkaWQiOiIzNjIiLCJGb250U2V0dGluZ3MiOnsiJGlkIjoiMzYz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M2NCIsIkxpbmVDb2xvciI6bnVsbCwiTGluZVdlaWdodCI6MC4wLCJMaW5lVHlwZSI6MCwiUGFyZW50U3R5bGUiOm51bGx9LCJQYXJlbnRTdHlsZSI6eyIkcmVmIjoiMTA3In19LCJEYXRlU3R5bGUiOnsiJGlkIjoiMzY1IiwiRm9udFNldHRpbmdzIjp7IiRpZCI6IjM2N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zY3IiwiTGluZUNvbG9yIjpudWxsLCJMaW5lV2VpZ2h0IjowLjAsIkxpbmVUeXBlIjowLCJQYXJlbnRTdHlsZSI6bnVsbH0sIlBhcmVudFN0eWxlIjp7IiRyZWYiOiIxMTQifX0sIkRhdGVGb3JtYXQiOnsiJHJlZiI6IjEyMSJ9LCJJc1Zpc2libGUiOnRydWUsIlBhcmVudFN0eWxlIjp7IiRyZWYiOiI4MCJ9fSwiSW5kZXgiOjEwLCJJZCI6ImQ0MjAwN2YyLWE0NzktNDdmYS1iMDQ1LWViMWQ4ZTlkMzNmYyIsIkltcG9ydElkIjpudWxsLCJUaXRsZSI6IkNvbnN0cnVjdCBwaGFudG9tcyB0byB0ZXN0IHRoZSBzeW5jaHJvbml6YXRpb24gYWxnb3JpdGhtIG9uIGNsaW5pY2FsIFVTIHNjYW5uZXIiLCJOb3RlIjpudWxsLCJIeXBlcmxpbmsiOm51bGwsIklzQ2hhbmdlZCI6ZmFsc2UsIklzTmV3IjpmYWxzZX0seyIkaWQiOiIzNjgiLCJHcm91cE5hbWUiOm51bGwsIlN0YXJ0RGF0ZSI6IjIwMTctMDQtMDlUMDA6MDA6MDBaIiwiRW5kRGF0ZSI6IjIwMTctMDQtMTZUMjM6NTk6NTkuOTk5WiIsIlBlcmNlbnRhZ2VDb21wbGV0ZSI6bnVsbCwiU3R5bGUiOnsiJGlkIjoiMzY5IiwiU2hhcGUiOjAsIlNoYXBlVGhpY2tuZXNzIjoxLCJEdXJhdGlvbkZvcm1hdCI6MCwiSW5jbHVkZU5vbldvcmtpbmdEYXlzSW5EdXJhdGlvbiI6ZmFsc2UsIlBlcmNlbnRhZ2VDb21wbGV0ZVN0eWxlIjp7IiRpZCI6IjM3MCIsIkZvbnRTZXR0aW5ncyI6eyIkaWQiOiIzNz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NzIiLCJMaW5lQ29sb3IiOm51bGwsIkxpbmVXZWlnaHQiOjAuMCwiTGluZVR5cGUiOjAsIlBhcmVudFN0eWxlIjpudWxsfSwiUGFyZW50U3R5bGUiOnsiJHJlZiI6IjgxIn19LCJEdXJhdGlvblN0eWxlIjp7IiRpZCI6IjM3MyIsIkZvbnRTZXR0aW5ncyI6eyIkaWQiOiIzNzQ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NzUiLCJMaW5lQ29sb3IiOm51bGwsIkxpbmVXZWlnaHQiOjAuMCwiTGluZVR5cGUiOjAsIlBhcmVudFN0eWxlIjpudWxsfSwiUGFyZW50U3R5bGUiOnsiJHJlZiI6Ijg4In19LCJIb3Jpem9udGFsQ29ubmVjdG9yU3R5bGUiOnsiJGlkIjoiMzc2IiwiTGluZUNvbG9yIjp7IiRyZWYiOiI5NiJ9LCJMaW5lV2VpZ2h0IjoxLjAsIkxpbmVUeXBlIjowLCJQYXJlbnRTdHlsZSI6eyIkcmVmIjoiOTUifX0sIlZlcnRpY2FsQ29ubmVjdG9yU3R5bGUiOnsiJGlkIjoiMzc3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1LCJJc0JlbG93VGltZWJhbmQiOnRydWUsIlBlcmNlbnRhZ2VDb21wbGV0ZVNoYXBlT3BhY2l0eSI6MzUsIlNoYXBlU3R5bGUiOnsiJGlkIjoiMzc4IiwiTWFyZ2luIjp7IiRyZWYiOiIxMDIifSwiUGFkZGluZyI6eyIkcmVmIjoiMTAzIn0sIkJhY2tncm91bmQiOnsiJGlkIjoiMzc5IiwiQ29sb3IiOnsiJGlkIjoiMzgwIiwiQSI6MjU1LCJSIjo2OCwiRyI6ODQsIkIiOjEwNn19LCJJc1Zpc2libGUiOnRydWUsIldpZHRoIjowLjAsIkhlaWdodCI6MTYuMCwiQm9yZGVyU3R5bGUiOnsiJGlkIjoiMzgxIiwiTGluZUNvbG9yIjp7IiRyZWYiOiIxMDUifSwiTGluZVdlaWdodCI6MC4wLCJMaW5lVHlwZSI6MCwiUGFyZW50U3R5bGUiOnsiJHJlZiI6IjEwNCJ9fSwiUGFyZW50U3R5bGUiOnsiJHJlZiI6IjEwMSJ9fSwiVGl0bGVTdHlsZSI6eyIkaWQiOiIzODIiLCJGb250U2V0dGluZ3MiOnsiJGlkIjoiMzgz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M4NCIsIkxpbmVDb2xvciI6bnVsbCwiTGluZVdlaWdodCI6MC4wLCJMaW5lVHlwZSI6MCwiUGFyZW50U3R5bGUiOm51bGx9LCJQYXJlbnRTdHlsZSI6eyIkcmVmIjoiMTA3In19LCJEYXRlU3R5bGUiOnsiJGlkIjoiMzg1IiwiRm9udFNldHRpbmdzIjp7IiRpZCI6IjM4N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zg3IiwiTGluZUNvbG9yIjpudWxsLCJMaW5lV2VpZ2h0IjowLjAsIkxpbmVUeXBlIjowLCJQYXJlbnRTdHlsZSI6bnVsbH0sIlBhcmVudFN0eWxlIjp7IiRyZWYiOiIxMTQifX0sIkRhdGVGb3JtYXQiOnsiJHJlZiI6IjEyMSJ9LCJJc1Zpc2libGUiOnRydWUsIlBhcmVudFN0eWxlIjp7IiRyZWYiOiI4MCJ9fSwiSW5kZXgiOjExLCJJZCI6ImExMDA0NzEzLTE1ZDAtNGJhNC04ZGFiLWZlZWVkNWM5Y2Y1OSIsIkltcG9ydElkIjpudWxsLCJUaXRsZSI6IlZhbGlkYXRlIHRoZSBzeW5jaHJvbml6YXRpb24gYWxnb3JpdGhtIHZpYSBjbGluaWNhbCBVUyBkYXRhIiwiTm90ZSI6bnVsbCwiSHlwZXJsaW5rIjpudWxsLCJJc0NoYW5nZWQiOmZhbHNlLCJJc05ldyI6ZmFsc2V9LHsiJGlkIjoiMzg4IiwiR3JvdXBOYW1lIjpudWxsLCJTdGFydERhdGUiOiIyMDE3LTA0LTE2VDAwOjAwOjAwWiIsIkVuZERhdGUiOiIyMDE3LTA1LTAxVDIzOjU5OjU5Ljk5OVoiLCJQZXJjZW50YWdlQ29tcGxldGUiOm51bGwsIlN0eWxlIjp7IiRpZCI6IjM4OSIsIlNoYXBlIjowLCJTaGFwZVRoaWNrbmVzcyI6MSwiRHVyYXRpb25Gb3JtYXQiOjAsIkluY2x1ZGVOb25Xb3JraW5nRGF5c0luRHVyYXRpb24iOmZhbHNlLCJQZXJjZW50YWdlQ29tcGxldGVTdHlsZSI6eyIkaWQiOiIzOTAiLCJGb250U2V0dGluZ3MiOnsiJGlkIjoiMzkx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zkyIiwiTGluZUNvbG9yIjpudWxsLCJMaW5lV2VpZ2h0IjowLjAsIkxpbmVUeXBlIjowLCJQYXJlbnRTdHlsZSI6bnVsbH0sIlBhcmVudFN0eWxlIjp7IiRyZWYiOiI4MSJ9fSwiRHVyYXRpb25TdHlsZSI6eyIkaWQiOiIzOTMiLCJGb250U2V0dGluZ3MiOnsiJGlkIjoiMzk0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zk1IiwiTGluZUNvbG9yIjpudWxsLCJMaW5lV2VpZ2h0IjowLjAsIkxpbmVUeXBlIjowLCJQYXJlbnRTdHlsZSI6bnVsbH0sIlBhcmVudFN0eWxlIjp7IiRyZWYiOiI4OCJ9fSwiSG9yaXpvbnRhbENvbm5lY3RvclN0eWxlIjp7IiRpZCI6IjM5NiIsIkxpbmVDb2xvciI6eyIkcmVmIjoiOTYifSwiTGluZVdlaWdodCI6MS4wLCJMaW5lVHlwZSI6MCwiUGFyZW50U3R5bGUiOnsiJHJlZiI6Ijk1In19LCJWZXJ0aWNhbENvbm5lY3RvclN0eWxlIjp7IiRpZCI6IjM5NyIsIkxpbmVDb2xvciI6eyIkcmVmIjoiOTkifSwiTGluZVdlaWdodCI6MC4wLCJMaW5lVHlwZSI6MCwiUGFyZW50U3R5bGUiOnsiJHJlZiI6Ijk4In19LCJNYXJnaW4iOm51bGwsIlN0YXJ0RGF0ZVBvc2l0aW9uIjo0LCJFbmREYXRlUG9zaXRpb24iOjQsIlRpdGxlUG9zaXRpb24iOjUsIkR1cmF0aW9uUG9zaXRpb24iOjYsIlBlcmNlbnRhZ2VDb21wbGV0ZWRQb3NpdGlvbiI6NiwiU3BhY2luZyI6NSwiSXNCZWxvd1RpbWViYW5kIjp0cnVlLCJQZXJjZW50YWdlQ29tcGxldGVTaGFwZU9wYWNpdHkiOjM1LCJTaGFwZVN0eWxlIjp7IiRpZCI6IjM5OCIsIk1hcmdpbiI6eyIkcmVmIjoiMTAyIn0sIlBhZGRpbmciOnsiJHJlZiI6IjEwMyJ9LCJCYWNrZ3JvdW5kIjp7IiRpZCI6IjM5OSIsIkNvbG9yIjp7IiRpZCI6IjQwMCIsIkEiOjI1NSwiUiI6NjgsIkciOjExNCwiQiI6MTk2fX0sIklzVmlzaWJsZSI6dHJ1ZSwiV2lkdGgiOjAuMCwiSGVpZ2h0IjoxNi4wLCJCb3JkZXJTdHlsZSI6eyIkaWQiOiI0MDEiLCJMaW5lQ29sb3IiOnsiJHJlZiI6IjEwNSJ9LCJMaW5lV2VpZ2h0IjowLjAsIkxpbmVUeXBlIjowLCJQYXJlbnRTdHlsZSI6eyIkcmVmIjoiMTA0In19LCJQYXJlbnRTdHlsZSI6eyIkcmVmIjoiMTAxIn19LCJUaXRsZVN0eWxlIjp7IiRpZCI6IjQwMiIsIkZvbnRTZXR0aW5ncyI6eyIkaWQiOiI0MDM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NDA0IiwiTGluZUNvbG9yIjpudWxsLCJMaW5lV2VpZ2h0IjowLjAsIkxpbmVUeXBlIjowLCJQYXJlbnRTdHlsZSI6bnVsbH0sIlBhcmVudFN0eWxlIjp7IiRyZWYiOiIxMDcifX0sIkRhdGVTdHlsZSI6eyIkaWQiOiI0MDUiLCJGb250U2V0dGluZ3MiOnsiJGlkIjoiNDA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0MDciLCJMaW5lQ29sb3IiOm51bGwsIkxpbmVXZWlnaHQiOjAuMCwiTGluZVR5cGUiOjAsIlBhcmVudFN0eWxlIjpudWxsfSwiUGFyZW50U3R5bGUiOnsiJHJlZiI6IjExNCJ9fSwiRGF0ZUZvcm1hdCI6eyIkcmVmIjoiMTIxIn0sIklzVmlzaWJsZSI6dHJ1ZSwiUGFyZW50U3R5bGUiOnsiJHJlZiI6IjgwIn19LCJJbmRleCI6MTIsIklkIjoiZWUzYTUwNmItZmIwZi00ODVkLTlhNGEtMWZlNDQ3ZjRjMmE0IiwiSW1wb3J0SWQiOm51bGwsIlRpdGxlIjoiQ29tYmluZSBzeW5jaHJvbml6YXRpb24gcGFydCBhbmQgcmVhbC10aW1lIHBhcnQgdG8gYWNoaWV2ZSBQQSBpbWFnaW5nIG9uIFVTIHBsYXRmb3JtIiwiTm90ZSI6bnVsbCwiSHlwZXJsaW5rIjpudWxsLCJJc0NoYW5nZWQiOmZhbHNlLCJJc05ldyI6ZmFsc2V9LHsiJGlkIjoiNDA4IiwiR3JvdXBOYW1lIjpudWxsLCJTdGFydERhdGUiOiIyMDE3LTA1LTAxVDAwOjAwOjAwWiIsIkVuZERhdGUiOiIyMDE3LTA1LTE4VDIzOjU5OjU5Ljk5OVoiLCJQZXJjZW50YWdlQ29tcGxldGUiOm51bGwsIlN0eWxlIjp7IiRpZCI6IjQwOSIsIlNoYXBlIjowLCJTaGFwZVRoaWNrbmVzcyI6MSwiRHVyYXRpb25Gb3JtYXQiOjAsIkluY2x1ZGVOb25Xb3JraW5nRGF5c0luRHVyYXRpb24iOmZhbHNlLCJQZXJjZW50YWdlQ29tcGxldGVTdHlsZSI6eyIkaWQiOiI0MTAiLCJGb250U2V0dGluZ3MiOnsiJGlkIjoiNDEx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NDEyIiwiTGluZUNvbG9yIjpudWxsLCJMaW5lV2VpZ2h0IjowLjAsIkxpbmVUeXBlIjowLCJQYXJlbnRTdHlsZSI6bnVsbH0sIlBhcmVudFN0eWxlIjp7IiRyZWYiOiI4MSJ9fSwiRHVyYXRpb25TdHlsZSI6eyIkaWQiOiI0MTMiLCJGb250U2V0dGluZ3MiOnsiJGlkIjoiNDE0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NDE1IiwiTGluZUNvbG9yIjpudWxsLCJMaW5lV2VpZ2h0IjowLjAsIkxpbmVUeXBlIjowLCJQYXJlbnRTdHlsZSI6bnVsbH0sIlBhcmVudFN0eWxlIjp7IiRyZWYiOiI4OCJ9fSwiSG9yaXpvbnRhbENvbm5lY3RvclN0eWxlIjp7IiRpZCI6IjQxNiIsIkxpbmVDb2xvciI6eyIkcmVmIjoiOTYifSwiTGluZVdlaWdodCI6MS4wLCJMaW5lVHlwZSI6MCwiUGFyZW50U3R5bGUiOnsiJHJlZiI6Ijk1In19LCJWZXJ0aWNhbENvbm5lY3RvclN0eWxlIjp7IiRpZCI6IjQxNyIsIkxpbmVDb2xvciI6eyIkcmVmIjoiOTkifSwiTGluZVdlaWdodCI6MC4wLCJMaW5lVHlwZSI6MCwiUGFyZW50U3R5bGUiOnsiJHJlZiI6Ijk4In19LCJNYXJnaW4iOm51bGwsIlN0YXJ0RGF0ZVBvc2l0aW9uIjo0LCJFbmREYXRlUG9zaXRpb24iOjQsIlRpdGxlUG9zaXRpb24iOjUsIkR1cmF0aW9uUG9zaXRpb24iOjYsIlBlcmNlbnRhZ2VDb21wbGV0ZWRQb3NpdGlvbiI6NiwiU3BhY2luZyI6NSwiSXNCZWxvd1RpbWViYW5kIjp0cnVlLCJQZXJjZW50YWdlQ29tcGxldGVTaGFwZU9wYWNpdHkiOjM1LCJTaGFwZVN0eWxlIjp7IiRpZCI6IjQxOCIsIk1hcmdpbiI6eyIkcmVmIjoiMTAyIn0sIlBhZGRpbmciOnsiJHJlZiI6IjEwMyJ9LCJCYWNrZ3JvdW5kIjp7IiRpZCI6IjQxOSIsIkNvbG9yIjp7IiRpZCI6IjQyMCIsIkEiOjI1NSwiUiI6MjM3LCJHIjoxMjUsIkIiOjQ5fX0sIklzVmlzaWJsZSI6dHJ1ZSwiV2lkdGgiOjAuMCwiSGVpZ2h0IjoxNi4wLCJCb3JkZXJTdHlsZSI6eyIkaWQiOiI0MjEiLCJMaW5lQ29sb3IiOnsiJHJlZiI6IjEwNSJ9LCJMaW5lV2VpZ2h0IjowLjAsIkxpbmVUeXBlIjowLCJQYXJlbnRTdHlsZSI6eyIkcmVmIjoiMTA0In19LCJQYXJlbnRTdHlsZSI6eyIkcmVmIjoiMTAxIn19LCJUaXRsZVN0eWxlIjp7IiRpZCI6IjQyMiIsIkZvbnRTZXR0aW5ncyI6eyIkaWQiOiI0MjM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NDI0IiwiTGluZUNvbG9yIjpudWxsLCJMaW5lV2VpZ2h0IjowLjAsIkxpbmVUeXBlIjowLCJQYXJlbnRTdHlsZSI6bnVsbH0sIlBhcmVudFN0eWxlIjp7IiRyZWYiOiIxMDcifX0sIkRhdGVTdHlsZSI6eyIkaWQiOiI0MjUiLCJGb250U2V0dGluZ3MiOnsiJGlkIjoiNDI2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0MjciLCJMaW5lQ29sb3IiOm51bGwsIkxpbmVXZWlnaHQiOjAuMCwiTGluZVR5cGUiOjAsIlBhcmVudFN0eWxlIjpudWxsfSwiUGFyZW50U3R5bGUiOnsiJHJlZiI6IjExNCJ9fSwiRGF0ZUZvcm1hdCI6eyIkcmVmIjoiMTIxIn0sIklzVmlzaWJsZSI6dHJ1ZSwiUGFyZW50U3R5bGUiOnsiJHJlZiI6IjgwIn19LCJJbmRleCI6MTMsIklkIjoiOTJiMDM1N2UtYTBkZi00OGEzLWE2ZmUtZGQyNzFjODQ5MjIyIiwiSW1wb3J0SWQiOm51bGwsIlRpdGxlIjoiUHJlcGFyZSBkZW1vIGFuZCBmaW5hbCByZXBvcnQvcGFwZXIiLCJOb3RlIjpudWxsLCJIeXBlcmxpbmsiOm51bGwsIklzQ2hhbmdlZCI6ZmFsc2UsIklzTmV3IjpmYWxzZX1dLCJNc1Byb2plY3RJdGVtc1RyZWUiOnsiJGlkIjoiNDI4IiwiUm9vdCI6eyJJbXBvcnRJZCI6bnVsbCwiSXNJbXBvcnRlZCI6ZmFsc2UsIkNoaWxkcmVuIjpbXX19LCJNZXRhZGF0YSI6eyIkaWQiOiI0MjkifSwiU2V0dGluZ3MiOnsiJGlkIjoiNDMwIiwiSW1wYU9wdGlvbnMiOnsiJGlkIjoiNDMx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0cnVlLCJJbXBvcnRUeXBlIjowLCJGaWxlUGF0aCI6bnVsbCwiVGltZWxpbmVJbXBvcnRlZCI6ZmFsc2UsIlRpbWVsaW5lSW1wb3J0ZWRGcm9tRXhjZWw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2400" b="1" dirty="0" smtClean="0">
            <a:solidFill>
              <a:schemeClr val="accent5">
                <a:lumMod val="7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</TotalTime>
  <Words>1321</Words>
  <Application>Microsoft Office PowerPoint</Application>
  <PresentationFormat>Widescreen</PresentationFormat>
  <Paragraphs>275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华文琥珀</vt:lpstr>
      <vt:lpstr>宋体</vt:lpstr>
      <vt:lpstr>微软雅黑</vt:lpstr>
      <vt:lpstr>方正大黑_GBK</vt:lpstr>
      <vt:lpstr>等线</vt:lpstr>
      <vt:lpstr>等线 Light</vt:lpstr>
      <vt:lpstr>黑体</vt:lpstr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Yixuan Wu</dc:creator>
  <cp:lastModifiedBy>Yixuan Wu</cp:lastModifiedBy>
  <cp:revision>54</cp:revision>
  <dcterms:created xsi:type="dcterms:W3CDTF">2017-02-08T16:51:34Z</dcterms:created>
  <dcterms:modified xsi:type="dcterms:W3CDTF">2017-03-28T18:27:18Z</dcterms:modified>
</cp:coreProperties>
</file>