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768d66df9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768d66df9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768d66df9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768d66df9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768d66df96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768d66df96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768d66df96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768d66df96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100"/>
              <a:t>CIS Projects</a:t>
            </a:r>
            <a:endParaRPr sz="4100"/>
          </a:p>
          <a:p>
            <a:pPr indent="0" lvl="0" marL="0" rtl="0" algn="ctr">
              <a:spcBef>
                <a:spcPts val="0"/>
              </a:spcBef>
              <a:spcAft>
                <a:spcPts val="0"/>
              </a:spcAft>
              <a:buNone/>
            </a:pPr>
            <a:r>
              <a:rPr lang="en" sz="3300"/>
              <a:t>Collateral Control for Surgical Training</a:t>
            </a:r>
            <a:endParaRPr sz="3300"/>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By: Adnan Munawar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t>Collateral Control for Surgical Training</a:t>
            </a:r>
            <a:endParaRPr sz="2500"/>
          </a:p>
        </p:txBody>
      </p:sp>
      <p:sp>
        <p:nvSpPr>
          <p:cNvPr id="61" name="Google Shape;61;p14"/>
          <p:cNvSpPr txBox="1"/>
          <p:nvPr>
            <p:ph idx="1" type="body"/>
          </p:nvPr>
        </p:nvSpPr>
        <p:spPr>
          <a:xfrm>
            <a:off x="311700" y="1152475"/>
            <a:ext cx="5863500" cy="374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FF"/>
                </a:solidFill>
              </a:rPr>
              <a:t>Background:</a:t>
            </a:r>
            <a:endParaRPr>
              <a:solidFill>
                <a:srgbClr val="0000FF"/>
              </a:solidFill>
            </a:endParaRPr>
          </a:p>
          <a:p>
            <a:pPr indent="0" lvl="0" marL="0" rtl="0" algn="l">
              <a:spcBef>
                <a:spcPts val="1600"/>
              </a:spcBef>
              <a:spcAft>
                <a:spcPts val="0"/>
              </a:spcAft>
              <a:buClr>
                <a:schemeClr val="dk1"/>
              </a:buClr>
              <a:buSzPts val="1100"/>
              <a:buFont typeface="Arial"/>
              <a:buNone/>
            </a:pPr>
            <a:r>
              <a:rPr lang="en" sz="1400"/>
              <a:t>In the context of this project, collaborative or collateral control is the control of the same underlying teleoperated robots (or simulated robots/end-effectors) by two or more master users. The control can be subdivided into various modes based on (1) how the feedback forces are supplied to the master users and (2) how the inputs from the masters are supplied to the teleoperated robots.</a:t>
            </a:r>
            <a:endParaRPr sz="1400"/>
          </a:p>
          <a:p>
            <a:pPr indent="0" lvl="0" marL="0" rtl="0" algn="l">
              <a:spcBef>
                <a:spcPts val="1600"/>
              </a:spcBef>
              <a:spcAft>
                <a:spcPts val="0"/>
              </a:spcAft>
              <a:buClr>
                <a:schemeClr val="dk1"/>
              </a:buClr>
              <a:buSzPts val="1100"/>
              <a:buFont typeface="Arial"/>
              <a:buNone/>
            </a:pPr>
            <a:r>
              <a:rPr lang="en" sz="1400"/>
              <a:t> This type of control may prove useful for surgical training tasks and even actual surgical procedures. The AMBF Simulator (developed inhouse) supports multi-device inputs for the manipulation of real-time dynamic simulations with haptic feedback. The goal of this project is to evaluate the performance of collateral control -- based on various metrics -- on the performance of surgical training simulation.</a:t>
            </a:r>
            <a:endParaRPr sz="1400"/>
          </a:p>
          <a:p>
            <a:pPr indent="0" lvl="0" marL="0" rtl="0" algn="l">
              <a:spcBef>
                <a:spcPts val="1600"/>
              </a:spcBef>
              <a:spcAft>
                <a:spcPts val="0"/>
              </a:spcAft>
              <a:buNone/>
            </a:pPr>
            <a:r>
              <a:t/>
            </a:r>
            <a:endParaRPr sz="1400"/>
          </a:p>
          <a:p>
            <a:pPr indent="0" lvl="0" marL="457200" rtl="0" algn="l">
              <a:spcBef>
                <a:spcPts val="1600"/>
              </a:spcBef>
              <a:spcAft>
                <a:spcPts val="1600"/>
              </a:spcAft>
              <a:buNone/>
            </a:pPr>
            <a:r>
              <a:t/>
            </a:r>
            <a:endParaRPr sz="1400"/>
          </a:p>
        </p:txBody>
      </p:sp>
      <p:pic>
        <p:nvPicPr>
          <p:cNvPr id="62" name="Google Shape;62;p14"/>
          <p:cNvPicPr preferRelativeResize="0"/>
          <p:nvPr/>
        </p:nvPicPr>
        <p:blipFill rotWithShape="1">
          <a:blip r:embed="rId3">
            <a:alphaModFix/>
          </a:blip>
          <a:srcRect b="0" l="1710" r="-1709" t="0"/>
          <a:stretch/>
        </p:blipFill>
        <p:spPr>
          <a:xfrm>
            <a:off x="5952525" y="1556725"/>
            <a:ext cx="3191475" cy="2607900"/>
          </a:xfrm>
          <a:prstGeom prst="rect">
            <a:avLst/>
          </a:prstGeom>
          <a:noFill/>
          <a:ln>
            <a:noFill/>
          </a:ln>
        </p:spPr>
      </p:pic>
      <p:sp>
        <p:nvSpPr>
          <p:cNvPr id="63" name="Google Shape;63;p14"/>
          <p:cNvSpPr txBox="1"/>
          <p:nvPr/>
        </p:nvSpPr>
        <p:spPr>
          <a:xfrm>
            <a:off x="6375713" y="1267525"/>
            <a:ext cx="2345100" cy="28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SISO = Symmetric Input and Symmetric Output</a:t>
            </a:r>
            <a:endParaRPr sz="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SzPts val="2500"/>
              <a:buAutoNum type="arabicPeriod"/>
            </a:pPr>
            <a:r>
              <a:rPr lang="en" sz="2500"/>
              <a:t>Incorporating Dual dVRK Master Consoles</a:t>
            </a:r>
            <a:endParaRPr sz="2500"/>
          </a:p>
          <a:p>
            <a:pPr indent="0" lvl="0" marL="0" rtl="0" algn="l">
              <a:spcBef>
                <a:spcPts val="0"/>
              </a:spcBef>
              <a:spcAft>
                <a:spcPts val="0"/>
              </a:spcAft>
              <a:buNone/>
            </a:pPr>
            <a:r>
              <a:t/>
            </a:r>
            <a:endParaRPr/>
          </a:p>
        </p:txBody>
      </p:sp>
      <p:sp>
        <p:nvSpPr>
          <p:cNvPr id="69" name="Google Shape;69;p15"/>
          <p:cNvSpPr txBox="1"/>
          <p:nvPr>
            <p:ph idx="1" type="body"/>
          </p:nvPr>
        </p:nvSpPr>
        <p:spPr>
          <a:xfrm>
            <a:off x="311700" y="1152475"/>
            <a:ext cx="55431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FF"/>
                </a:solidFill>
              </a:rPr>
              <a:t>What the students will do.</a:t>
            </a:r>
            <a:endParaRPr sz="1400"/>
          </a:p>
          <a:p>
            <a:pPr indent="-317500" lvl="0" marL="457200" rtl="0" algn="l">
              <a:spcBef>
                <a:spcPts val="1600"/>
              </a:spcBef>
              <a:spcAft>
                <a:spcPts val="0"/>
              </a:spcAft>
              <a:buSzPts val="1400"/>
              <a:buAutoNum type="arabicPeriod"/>
            </a:pPr>
            <a:r>
              <a:rPr lang="en" sz="1400"/>
              <a:t>Learn the dVRK and AMBF Simulator.</a:t>
            </a:r>
            <a:endParaRPr sz="1400"/>
          </a:p>
          <a:p>
            <a:pPr indent="-317500" lvl="0" marL="457200" rtl="0" algn="l">
              <a:spcBef>
                <a:spcPts val="0"/>
              </a:spcBef>
              <a:spcAft>
                <a:spcPts val="0"/>
              </a:spcAft>
              <a:buSzPts val="1400"/>
              <a:buAutoNum type="arabicPeriod"/>
            </a:pPr>
            <a:r>
              <a:rPr lang="en" sz="1400"/>
              <a:t>Integrate two separate dVRK Master consoles with the AMBF Simulator. Currently, only one console is supported but can be mixed with various other input devices.</a:t>
            </a:r>
            <a:endParaRPr sz="1400">
              <a:solidFill>
                <a:schemeClr val="dk1"/>
              </a:solidFill>
            </a:endParaRPr>
          </a:p>
          <a:p>
            <a:pPr indent="0" lvl="0" marL="0" rtl="0" algn="l">
              <a:spcBef>
                <a:spcPts val="1600"/>
              </a:spcBef>
              <a:spcAft>
                <a:spcPts val="0"/>
              </a:spcAft>
              <a:buNone/>
            </a:pPr>
            <a:r>
              <a:rPr lang="en">
                <a:solidFill>
                  <a:srgbClr val="0000FF"/>
                </a:solidFill>
              </a:rPr>
              <a:t>Group Size: </a:t>
            </a:r>
            <a:r>
              <a:rPr lang="en" sz="1400">
                <a:solidFill>
                  <a:schemeClr val="dk1"/>
                </a:solidFill>
              </a:rPr>
              <a:t>1-2 student</a:t>
            </a:r>
            <a:endParaRPr sz="1400">
              <a:solidFill>
                <a:schemeClr val="dk1"/>
              </a:solidFill>
            </a:endParaRPr>
          </a:p>
          <a:p>
            <a:pPr indent="0" lvl="0" marL="0" rtl="0" algn="l">
              <a:spcBef>
                <a:spcPts val="1600"/>
              </a:spcBef>
              <a:spcAft>
                <a:spcPts val="0"/>
              </a:spcAft>
              <a:buNone/>
            </a:pPr>
            <a:r>
              <a:rPr lang="en">
                <a:solidFill>
                  <a:srgbClr val="0000FF"/>
                </a:solidFill>
              </a:rPr>
              <a:t>Required Skills: </a:t>
            </a:r>
            <a:r>
              <a:rPr lang="en" sz="1400">
                <a:solidFill>
                  <a:schemeClr val="dk1"/>
                </a:solidFill>
              </a:rPr>
              <a:t>Intermediate C++ and Python Language Familiarity, Robot Kinematics.</a:t>
            </a:r>
            <a:endParaRPr sz="1400">
              <a:solidFill>
                <a:schemeClr val="dk1"/>
              </a:solidFill>
            </a:endParaRPr>
          </a:p>
          <a:p>
            <a:pPr indent="0" lvl="0" marL="0" rtl="0" algn="l">
              <a:spcBef>
                <a:spcPts val="1600"/>
              </a:spcBef>
              <a:spcAft>
                <a:spcPts val="1600"/>
              </a:spcAft>
              <a:buNone/>
            </a:pPr>
            <a:r>
              <a:rPr lang="en">
                <a:solidFill>
                  <a:srgbClr val="0000FF"/>
                </a:solidFill>
              </a:rPr>
              <a:t>Mentor: </a:t>
            </a:r>
            <a:r>
              <a:rPr lang="en" sz="1400">
                <a:solidFill>
                  <a:schemeClr val="dk1"/>
                </a:solidFill>
              </a:rPr>
              <a:t>Adnan Munawar (amunawa2@jh.edu)</a:t>
            </a:r>
            <a:endParaRPr sz="1400"/>
          </a:p>
        </p:txBody>
      </p:sp>
      <p:pic>
        <p:nvPicPr>
          <p:cNvPr id="70" name="Google Shape;70;p15"/>
          <p:cNvPicPr preferRelativeResize="0"/>
          <p:nvPr/>
        </p:nvPicPr>
        <p:blipFill>
          <a:blip r:embed="rId3">
            <a:alphaModFix/>
          </a:blip>
          <a:stretch>
            <a:fillRect/>
          </a:stretch>
        </p:blipFill>
        <p:spPr>
          <a:xfrm>
            <a:off x="5772650" y="2119500"/>
            <a:ext cx="3246349" cy="18280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t>2</a:t>
            </a:r>
            <a:r>
              <a:rPr lang="en" sz="2500"/>
              <a:t>. Improving Haptic Feedback of dVRK MTMs</a:t>
            </a:r>
            <a:endParaRPr sz="2500"/>
          </a:p>
          <a:p>
            <a:pPr indent="0" lvl="0" marL="0" rtl="0" algn="l">
              <a:spcBef>
                <a:spcPts val="0"/>
              </a:spcBef>
              <a:spcAft>
                <a:spcPts val="0"/>
              </a:spcAft>
              <a:buNone/>
            </a:pPr>
            <a:r>
              <a:t/>
            </a:r>
            <a:endParaRPr/>
          </a:p>
        </p:txBody>
      </p:sp>
      <p:sp>
        <p:nvSpPr>
          <p:cNvPr id="76" name="Google Shape;76;p16"/>
          <p:cNvSpPr txBox="1"/>
          <p:nvPr>
            <p:ph idx="1" type="body"/>
          </p:nvPr>
        </p:nvSpPr>
        <p:spPr>
          <a:xfrm>
            <a:off x="311700" y="1152475"/>
            <a:ext cx="55431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FF"/>
                </a:solidFill>
              </a:rPr>
              <a:t>What the students will do.</a:t>
            </a:r>
            <a:endParaRPr sz="1400"/>
          </a:p>
          <a:p>
            <a:pPr indent="-317500" lvl="0" marL="457200" rtl="0" algn="l">
              <a:spcBef>
                <a:spcPts val="1600"/>
              </a:spcBef>
              <a:spcAft>
                <a:spcPts val="0"/>
              </a:spcAft>
              <a:buSzPts val="1400"/>
              <a:buAutoNum type="arabicPeriod"/>
            </a:pPr>
            <a:r>
              <a:rPr lang="en" sz="1400"/>
              <a:t>Learn the dVRK and AMBF Simulator.</a:t>
            </a:r>
            <a:endParaRPr sz="1400"/>
          </a:p>
          <a:p>
            <a:pPr indent="-317500" lvl="0" marL="457200" rtl="0" algn="l">
              <a:spcBef>
                <a:spcPts val="0"/>
              </a:spcBef>
              <a:spcAft>
                <a:spcPts val="0"/>
              </a:spcAft>
              <a:buSzPts val="1400"/>
              <a:buAutoNum type="arabicPeriod"/>
            </a:pPr>
            <a:r>
              <a:rPr lang="en" sz="1400"/>
              <a:t>Implement an impedance controller for the dVRK MTMs for improved haptic feedback with already estimated dynamic parameters.</a:t>
            </a:r>
            <a:endParaRPr sz="1400"/>
          </a:p>
          <a:p>
            <a:pPr indent="-317500" lvl="0" marL="457200" rtl="0" algn="l">
              <a:spcBef>
                <a:spcPts val="0"/>
              </a:spcBef>
              <a:spcAft>
                <a:spcPts val="0"/>
              </a:spcAft>
              <a:buSzPts val="1400"/>
              <a:buAutoNum type="arabicPeriod"/>
            </a:pPr>
            <a:r>
              <a:rPr lang="en" sz="1400"/>
              <a:t>Update the dynamic models in AMBF (Optional)</a:t>
            </a:r>
            <a:endParaRPr sz="1400"/>
          </a:p>
          <a:p>
            <a:pPr indent="-317500" lvl="0" marL="457200" rtl="0" algn="l">
              <a:spcBef>
                <a:spcPts val="0"/>
              </a:spcBef>
              <a:spcAft>
                <a:spcPts val="0"/>
              </a:spcAft>
              <a:buSzPts val="1400"/>
              <a:buAutoNum type="arabicPeriod"/>
            </a:pPr>
            <a:r>
              <a:rPr lang="en" sz="1400"/>
              <a:t>Publish the results and methods.</a:t>
            </a:r>
            <a:r>
              <a:rPr lang="en" sz="1400"/>
              <a:t> (Optional)</a:t>
            </a:r>
            <a:endParaRPr sz="1400">
              <a:solidFill>
                <a:schemeClr val="dk1"/>
              </a:solidFill>
            </a:endParaRPr>
          </a:p>
          <a:p>
            <a:pPr indent="0" lvl="0" marL="0" rtl="0" algn="l">
              <a:spcBef>
                <a:spcPts val="1600"/>
              </a:spcBef>
              <a:spcAft>
                <a:spcPts val="0"/>
              </a:spcAft>
              <a:buNone/>
            </a:pPr>
            <a:r>
              <a:rPr lang="en">
                <a:solidFill>
                  <a:srgbClr val="0000FF"/>
                </a:solidFill>
              </a:rPr>
              <a:t>Group Size: </a:t>
            </a:r>
            <a:r>
              <a:rPr lang="en" sz="1400">
                <a:solidFill>
                  <a:schemeClr val="dk1"/>
                </a:solidFill>
              </a:rPr>
              <a:t>2-3 Students</a:t>
            </a:r>
            <a:endParaRPr sz="1400">
              <a:solidFill>
                <a:schemeClr val="dk1"/>
              </a:solidFill>
            </a:endParaRPr>
          </a:p>
          <a:p>
            <a:pPr indent="0" lvl="0" marL="0" rtl="0" algn="l">
              <a:spcBef>
                <a:spcPts val="1600"/>
              </a:spcBef>
              <a:spcAft>
                <a:spcPts val="0"/>
              </a:spcAft>
              <a:buNone/>
            </a:pPr>
            <a:r>
              <a:rPr lang="en">
                <a:solidFill>
                  <a:srgbClr val="0000FF"/>
                </a:solidFill>
              </a:rPr>
              <a:t>Required Skills: </a:t>
            </a:r>
            <a:r>
              <a:rPr lang="en" sz="1400">
                <a:solidFill>
                  <a:schemeClr val="dk1"/>
                </a:solidFill>
              </a:rPr>
              <a:t>Intermediate C++ and Python Language Familiarity, Robot Kinematics and Dynamics.</a:t>
            </a:r>
            <a:endParaRPr sz="1400">
              <a:solidFill>
                <a:schemeClr val="dk1"/>
              </a:solidFill>
            </a:endParaRPr>
          </a:p>
          <a:p>
            <a:pPr indent="0" lvl="0" marL="0" rtl="0" algn="l">
              <a:spcBef>
                <a:spcPts val="1600"/>
              </a:spcBef>
              <a:spcAft>
                <a:spcPts val="1600"/>
              </a:spcAft>
              <a:buNone/>
            </a:pPr>
            <a:r>
              <a:rPr lang="en">
                <a:solidFill>
                  <a:srgbClr val="0000FF"/>
                </a:solidFill>
              </a:rPr>
              <a:t>Mentor: </a:t>
            </a:r>
            <a:r>
              <a:rPr lang="en" sz="1400">
                <a:solidFill>
                  <a:schemeClr val="dk1"/>
                </a:solidFill>
              </a:rPr>
              <a:t>Adnan Munawar (amunawa2@jh.edu)</a:t>
            </a:r>
            <a:endParaRPr sz="1400"/>
          </a:p>
        </p:txBody>
      </p:sp>
      <p:pic>
        <p:nvPicPr>
          <p:cNvPr id="77" name="Google Shape;77;p16"/>
          <p:cNvPicPr preferRelativeResize="0"/>
          <p:nvPr/>
        </p:nvPicPr>
        <p:blipFill>
          <a:blip r:embed="rId3">
            <a:alphaModFix/>
          </a:blip>
          <a:stretch>
            <a:fillRect/>
          </a:stretch>
        </p:blipFill>
        <p:spPr>
          <a:xfrm>
            <a:off x="6499275" y="1353625"/>
            <a:ext cx="2324300" cy="2262175"/>
          </a:xfrm>
          <a:prstGeom prst="rect">
            <a:avLst/>
          </a:prstGeom>
          <a:noFill/>
          <a:ln>
            <a:noFill/>
          </a:ln>
        </p:spPr>
      </p:pic>
      <p:sp>
        <p:nvSpPr>
          <p:cNvPr id="78" name="Google Shape;78;p16"/>
          <p:cNvSpPr txBox="1"/>
          <p:nvPr/>
        </p:nvSpPr>
        <p:spPr>
          <a:xfrm>
            <a:off x="6499275" y="3580150"/>
            <a:ext cx="2435100" cy="4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50">
                <a:solidFill>
                  <a:srgbClr val="000000"/>
                </a:solidFill>
                <a:highlight>
                  <a:srgbClr val="FFFFFF"/>
                </a:highlight>
              </a:rPr>
              <a:t>Wang Y, Gondokaryono RA, Munawar A, Fischer GS, </a:t>
            </a:r>
            <a:r>
              <a:rPr i="1" lang="en" sz="550">
                <a:solidFill>
                  <a:srgbClr val="000000"/>
                </a:solidFill>
                <a:highlight>
                  <a:srgbClr val="FFFFFF"/>
                </a:highlight>
              </a:rPr>
              <a:t>A Convex Optimization-based Dynamic Model Identification Package for the da Vinci Research Kit</a:t>
            </a:r>
            <a:r>
              <a:rPr lang="en" sz="550">
                <a:solidFill>
                  <a:srgbClr val="000000"/>
                </a:solidFill>
                <a:highlight>
                  <a:srgbClr val="FFFFFF"/>
                </a:highlight>
              </a:rPr>
              <a:t>, IEEE Robotics and Automation Letters (RA-L), Vol 4, No 4, Oct 2019</a:t>
            </a:r>
            <a:endParaRPr sz="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t>3</a:t>
            </a:r>
            <a:r>
              <a:rPr lang="en" sz="2500"/>
              <a:t>. Developing Environments and Conducting User-study</a:t>
            </a:r>
            <a:endParaRPr sz="2500"/>
          </a:p>
          <a:p>
            <a:pPr indent="0" lvl="0" marL="0" rtl="0" algn="l">
              <a:spcBef>
                <a:spcPts val="0"/>
              </a:spcBef>
              <a:spcAft>
                <a:spcPts val="0"/>
              </a:spcAft>
              <a:buNone/>
            </a:pPr>
            <a:r>
              <a:t/>
            </a:r>
            <a:endParaRPr/>
          </a:p>
        </p:txBody>
      </p:sp>
      <p:sp>
        <p:nvSpPr>
          <p:cNvPr id="84" name="Google Shape;84;p17"/>
          <p:cNvSpPr txBox="1"/>
          <p:nvPr>
            <p:ph idx="1" type="body"/>
          </p:nvPr>
        </p:nvSpPr>
        <p:spPr>
          <a:xfrm>
            <a:off x="311700" y="1152475"/>
            <a:ext cx="53244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FF"/>
                </a:solidFill>
              </a:rPr>
              <a:t>What the students will do (split).</a:t>
            </a:r>
            <a:endParaRPr sz="1400"/>
          </a:p>
          <a:p>
            <a:pPr indent="-317500" lvl="0" marL="457200" rtl="0" algn="l">
              <a:spcBef>
                <a:spcPts val="1600"/>
              </a:spcBef>
              <a:spcAft>
                <a:spcPts val="0"/>
              </a:spcAft>
              <a:buSzPts val="1400"/>
              <a:buAutoNum type="arabicPeriod"/>
            </a:pPr>
            <a:r>
              <a:rPr lang="en" sz="1400"/>
              <a:t>Learn the dVRK and AMBF Simulator.</a:t>
            </a:r>
            <a:endParaRPr sz="1400"/>
          </a:p>
          <a:p>
            <a:pPr indent="-317500" lvl="0" marL="457200" rtl="0" algn="l">
              <a:spcBef>
                <a:spcPts val="0"/>
              </a:spcBef>
              <a:spcAft>
                <a:spcPts val="0"/>
              </a:spcAft>
              <a:buSzPts val="1400"/>
              <a:buAutoNum type="arabicPeriod"/>
            </a:pPr>
            <a:r>
              <a:rPr lang="en" sz="1400"/>
              <a:t>Develop Simulation Puzzles for evaluation.</a:t>
            </a:r>
            <a:endParaRPr sz="1400"/>
          </a:p>
          <a:p>
            <a:pPr indent="-317500" lvl="0" marL="457200" rtl="0" algn="l">
              <a:spcBef>
                <a:spcPts val="0"/>
              </a:spcBef>
              <a:spcAft>
                <a:spcPts val="0"/>
              </a:spcAft>
              <a:buSzPts val="1400"/>
              <a:buAutoNum type="arabicPeriod"/>
            </a:pPr>
            <a:r>
              <a:rPr lang="en" sz="1400"/>
              <a:t>Perform user-study with a master (preferably a surgeon) and training candidates (could be students).</a:t>
            </a:r>
            <a:endParaRPr sz="1400"/>
          </a:p>
          <a:p>
            <a:pPr indent="-317500" lvl="0" marL="457200" rtl="0" algn="l">
              <a:spcBef>
                <a:spcPts val="0"/>
              </a:spcBef>
              <a:spcAft>
                <a:spcPts val="0"/>
              </a:spcAft>
              <a:buSzPts val="1400"/>
              <a:buAutoNum type="arabicPeriod"/>
            </a:pPr>
            <a:r>
              <a:rPr lang="en" sz="1400"/>
              <a:t>User-study data analysis.</a:t>
            </a:r>
            <a:endParaRPr sz="1400"/>
          </a:p>
          <a:p>
            <a:pPr indent="-317500" lvl="0" marL="457200" rtl="0" algn="l">
              <a:spcBef>
                <a:spcPts val="0"/>
              </a:spcBef>
              <a:spcAft>
                <a:spcPts val="0"/>
              </a:spcAft>
              <a:buSzPts val="1400"/>
              <a:buAutoNum type="arabicPeriod"/>
            </a:pPr>
            <a:r>
              <a:rPr lang="en" sz="1400"/>
              <a:t>Publish the results and methods.</a:t>
            </a:r>
            <a:r>
              <a:rPr lang="en" sz="1400"/>
              <a:t> (Optional)</a:t>
            </a:r>
            <a:endParaRPr sz="1400"/>
          </a:p>
          <a:p>
            <a:pPr indent="0" lvl="0" marL="0" rtl="0" algn="l">
              <a:spcBef>
                <a:spcPts val="1600"/>
              </a:spcBef>
              <a:spcAft>
                <a:spcPts val="0"/>
              </a:spcAft>
              <a:buNone/>
            </a:pPr>
            <a:r>
              <a:rPr lang="en">
                <a:solidFill>
                  <a:srgbClr val="0000FF"/>
                </a:solidFill>
              </a:rPr>
              <a:t>Group Size: </a:t>
            </a:r>
            <a:r>
              <a:rPr lang="en" sz="1400">
                <a:solidFill>
                  <a:schemeClr val="dk1"/>
                </a:solidFill>
              </a:rPr>
              <a:t>1-2 Students</a:t>
            </a:r>
            <a:endParaRPr sz="1400">
              <a:solidFill>
                <a:schemeClr val="dk1"/>
              </a:solidFill>
            </a:endParaRPr>
          </a:p>
          <a:p>
            <a:pPr indent="0" lvl="0" marL="0" rtl="0" algn="l">
              <a:spcBef>
                <a:spcPts val="1600"/>
              </a:spcBef>
              <a:spcAft>
                <a:spcPts val="0"/>
              </a:spcAft>
              <a:buNone/>
            </a:pPr>
            <a:r>
              <a:rPr lang="en">
                <a:solidFill>
                  <a:srgbClr val="0000FF"/>
                </a:solidFill>
              </a:rPr>
              <a:t>Required Skills: </a:t>
            </a:r>
            <a:r>
              <a:rPr lang="en" sz="1400">
                <a:solidFill>
                  <a:schemeClr val="dk1"/>
                </a:solidFill>
              </a:rPr>
              <a:t>Linear Algebra, Robot Kinematics and Statistics.</a:t>
            </a:r>
            <a:endParaRPr sz="1400">
              <a:solidFill>
                <a:schemeClr val="dk1"/>
              </a:solidFill>
            </a:endParaRPr>
          </a:p>
          <a:p>
            <a:pPr indent="0" lvl="0" marL="0" rtl="0" algn="l">
              <a:spcBef>
                <a:spcPts val="1600"/>
              </a:spcBef>
              <a:spcAft>
                <a:spcPts val="1600"/>
              </a:spcAft>
              <a:buNone/>
            </a:pPr>
            <a:r>
              <a:rPr lang="en">
                <a:solidFill>
                  <a:srgbClr val="0000FF"/>
                </a:solidFill>
              </a:rPr>
              <a:t>Mentor: </a:t>
            </a:r>
            <a:r>
              <a:rPr lang="en" sz="1400">
                <a:solidFill>
                  <a:schemeClr val="dk1"/>
                </a:solidFill>
              </a:rPr>
              <a:t>Adnan Munawar (amunawa2@jh.edu)</a:t>
            </a:r>
            <a:endParaRPr sz="1400"/>
          </a:p>
        </p:txBody>
      </p:sp>
      <p:pic>
        <p:nvPicPr>
          <p:cNvPr id="85" name="Google Shape;85;p17"/>
          <p:cNvPicPr preferRelativeResize="0"/>
          <p:nvPr/>
        </p:nvPicPr>
        <p:blipFill rotWithShape="1">
          <a:blip r:embed="rId3">
            <a:alphaModFix/>
          </a:blip>
          <a:srcRect b="6358" l="0" r="0" t="0"/>
          <a:stretch/>
        </p:blipFill>
        <p:spPr>
          <a:xfrm>
            <a:off x="5314375" y="1878450"/>
            <a:ext cx="3759275" cy="21003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