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2"/>
  </p:notesMasterIdLst>
  <p:sldIdLst>
    <p:sldId id="256" r:id="rId2"/>
    <p:sldId id="264" r:id="rId3"/>
    <p:sldId id="258" r:id="rId4"/>
    <p:sldId id="260" r:id="rId5"/>
    <p:sldId id="263" r:id="rId6"/>
    <p:sldId id="262" r:id="rId7"/>
    <p:sldId id="257"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0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40EA60-781B-442C-8C6F-CDB4FF1D67BC}" type="datetimeFigureOut">
              <a:rPr lang="en-US" smtClean="0"/>
              <a:t>4/30/2012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C289D9-E6F0-4D78-801C-35363A507416}" type="slidenum">
              <a:rPr lang="en-US" smtClean="0"/>
              <a:t>‹#›</a:t>
            </a:fld>
            <a:endParaRPr lang="en-US"/>
          </a:p>
        </p:txBody>
      </p:sp>
    </p:spTree>
    <p:extLst>
      <p:ext uri="{BB962C8B-B14F-4D97-AF65-F5344CB8AC3E}">
        <p14:creationId xmlns:p14="http://schemas.microsoft.com/office/powerpoint/2010/main" val="3285429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1</a:t>
            </a:fld>
            <a:endParaRPr lang="en-US"/>
          </a:p>
        </p:txBody>
      </p:sp>
    </p:spTree>
    <p:extLst>
      <p:ext uri="{BB962C8B-B14F-4D97-AF65-F5344CB8AC3E}">
        <p14:creationId xmlns:p14="http://schemas.microsoft.com/office/powerpoint/2010/main" val="2483167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project we’ve been working on, it’s a</a:t>
            </a:r>
            <a:r>
              <a:rPr lang="en-US" baseline="0" dirty="0" smtClean="0"/>
              <a:t> Remote Center of Motion device (RCM).  You all are familiar with this type of device by now.  I hope.  </a:t>
            </a:r>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2</a:t>
            </a:fld>
            <a:endParaRPr lang="en-US"/>
          </a:p>
        </p:txBody>
      </p:sp>
    </p:spTree>
    <p:extLst>
      <p:ext uri="{BB962C8B-B14F-4D97-AF65-F5344CB8AC3E}">
        <p14:creationId xmlns:p14="http://schemas.microsoft.com/office/powerpoint/2010/main" val="391090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thing you are all probably thinking right now</a:t>
            </a:r>
            <a:r>
              <a:rPr lang="en-US" baseline="0" dirty="0" smtClean="0"/>
              <a:t> is “OH MY GOSH! SO COOL! HOW DO I MAKE ONE?!”</a:t>
            </a:r>
          </a:p>
          <a:p>
            <a:r>
              <a:rPr lang="en-US" baseline="0" dirty="0" smtClean="0"/>
              <a:t>Well, you can either do it mechanically or via software</a:t>
            </a:r>
            <a:endParaRPr lang="en-US" dirty="0" smtClean="0"/>
          </a:p>
          <a:p>
            <a:r>
              <a:rPr lang="en-US" dirty="0" smtClean="0"/>
              <a:t>A priori</a:t>
            </a:r>
            <a:r>
              <a:rPr lang="en-US" baseline="0" dirty="0" smtClean="0"/>
              <a:t> = knowledge known ahead of time</a:t>
            </a:r>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3</a:t>
            </a:fld>
            <a:endParaRPr lang="en-US"/>
          </a:p>
        </p:txBody>
      </p:sp>
    </p:spTree>
    <p:extLst>
      <p:ext uri="{BB962C8B-B14F-4D97-AF65-F5344CB8AC3E}">
        <p14:creationId xmlns:p14="http://schemas.microsoft.com/office/powerpoint/2010/main" val="481810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RND that I showed you a picture of earlier has</a:t>
            </a:r>
            <a:r>
              <a:rPr lang="en-US" baseline="0" dirty="0" smtClean="0"/>
              <a:t> a mechanically constructed RCM, and after analyzing its motion via a </a:t>
            </a:r>
            <a:r>
              <a:rPr lang="en-US" baseline="0" dirty="0" err="1" smtClean="0"/>
              <a:t>polaris</a:t>
            </a:r>
            <a:r>
              <a:rPr lang="en-US" baseline="0" dirty="0" smtClean="0"/>
              <a:t> tracker, we can see that the two axes of rotation in the RCM aren’t aligned.  What does this mean? [Do a demo, get pencils to demo with]</a:t>
            </a:r>
            <a:endParaRPr lang="en-US" dirty="0" smtClean="0"/>
          </a:p>
          <a:p>
            <a:pPr marL="0" indent="0">
              <a:buNone/>
            </a:pPr>
            <a:endParaRPr lang="en-US" dirty="0" smtClean="0"/>
          </a:p>
          <a:p>
            <a:pPr marL="0" indent="0">
              <a:buNone/>
            </a:pPr>
            <a:r>
              <a:rPr lang="en-US" dirty="0" smtClean="0"/>
              <a:t>Quantified accuracy ~3mm</a:t>
            </a:r>
          </a:p>
          <a:p>
            <a:pPr lvl="1"/>
            <a:r>
              <a:rPr lang="en-US" dirty="0" smtClean="0"/>
              <a:t>Done using </a:t>
            </a:r>
            <a:r>
              <a:rPr lang="en-US" dirty="0" err="1" smtClean="0"/>
              <a:t>polaris</a:t>
            </a:r>
            <a:r>
              <a:rPr lang="en-US" dirty="0" smtClean="0"/>
              <a:t> tracker</a:t>
            </a:r>
          </a:p>
          <a:p>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4</a:t>
            </a:fld>
            <a:endParaRPr lang="en-US"/>
          </a:p>
        </p:txBody>
      </p:sp>
    </p:spTree>
    <p:extLst>
      <p:ext uri="{BB962C8B-B14F-4D97-AF65-F5344CB8AC3E}">
        <p14:creationId xmlns:p14="http://schemas.microsoft.com/office/powerpoint/2010/main" val="4172920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you might be asking yourself, how in the world do you correct something like this via software?  Well,</a:t>
            </a:r>
            <a:r>
              <a:rPr lang="en-US" baseline="0" dirty="0" smtClean="0"/>
              <a:t> a couple of months back we were asking ourselves the same question.  As it turns out, people here at Hopkins created a system which implemented AI learning to properly align the needle. </a:t>
            </a:r>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5</a:t>
            </a:fld>
            <a:endParaRPr lang="en-US"/>
          </a:p>
        </p:txBody>
      </p:sp>
    </p:spTree>
    <p:extLst>
      <p:ext uri="{BB962C8B-B14F-4D97-AF65-F5344CB8AC3E}">
        <p14:creationId xmlns:p14="http://schemas.microsoft.com/office/powerpoint/2010/main" val="4281101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do</a:t>
            </a:r>
            <a:r>
              <a:rPr lang="en-US" baseline="0" dirty="0" smtClean="0"/>
              <a:t> this, they implemented heuristic search functions.  The tracker would identify where in space the needle tip was, and compare it to where it should be, along with its alignment.  Now, in this picture, 2 very important vectors can be identified [CUE].  Minimizing the cross product of these two vectors yields a needle aligned with the entry path.  At this point, the needle tip can be guided to the entry point and inserted.  Now, </a:t>
            </a:r>
            <a:r>
              <a:rPr lang="en-US" baseline="0" dirty="0" err="1" smtClean="0"/>
              <a:t>that’sall</a:t>
            </a:r>
            <a:r>
              <a:rPr lang="en-US" baseline="0" dirty="0" smtClean="0"/>
              <a:t> fine and dandy, but HOW does the AI do this?  At every time step, the software looks at the needles current alignment and position and moves both rotation axes of the robot.  If this new orientation is better than before, it continues in that direction.  If not, it tries to find motion of the axes which better align the needle.  </a:t>
            </a:r>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6</a:t>
            </a:fld>
            <a:endParaRPr lang="en-US"/>
          </a:p>
        </p:txBody>
      </p:sp>
    </p:spTree>
    <p:extLst>
      <p:ext uri="{BB962C8B-B14F-4D97-AF65-F5344CB8AC3E}">
        <p14:creationId xmlns:p14="http://schemas.microsoft.com/office/powerpoint/2010/main" val="971591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Hybrid = make a rough estimate,</a:t>
            </a:r>
            <a:r>
              <a:rPr lang="en-US" baseline="0" dirty="0" smtClean="0"/>
              <a:t> move to location, then fine tune</a:t>
            </a:r>
            <a:endParaRPr lang="en-US" dirty="0"/>
          </a:p>
        </p:txBody>
      </p:sp>
      <p:sp>
        <p:nvSpPr>
          <p:cNvPr id="4" name="Slide Number Placeholder 3"/>
          <p:cNvSpPr>
            <a:spLocks noGrp="1"/>
          </p:cNvSpPr>
          <p:nvPr>
            <p:ph type="sldNum" sz="quarter" idx="10"/>
          </p:nvPr>
        </p:nvSpPr>
        <p:spPr/>
        <p:txBody>
          <a:bodyPr/>
          <a:lstStyle/>
          <a:p>
            <a:fld id="{E1C289D9-E6F0-4D78-801C-35363A507416}" type="slidenum">
              <a:rPr lang="en-US" smtClean="0"/>
              <a:t>7</a:t>
            </a:fld>
            <a:endParaRPr lang="en-US"/>
          </a:p>
        </p:txBody>
      </p:sp>
    </p:spTree>
    <p:extLst>
      <p:ext uri="{BB962C8B-B14F-4D97-AF65-F5344CB8AC3E}">
        <p14:creationId xmlns:p14="http://schemas.microsoft.com/office/powerpoint/2010/main" val="2061790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24A8D8-8658-46E9-BA30-99524E668244}" type="datetimeFigureOut">
              <a:rPr lang="en-US" smtClean="0"/>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4118777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4A8D8-8658-46E9-BA30-99524E668244}" type="datetimeFigureOut">
              <a:rPr lang="en-US" smtClean="0"/>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4236480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4A8D8-8658-46E9-BA30-99524E668244}" type="datetimeFigureOut">
              <a:rPr lang="en-US" smtClean="0"/>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159181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4A8D8-8658-46E9-BA30-99524E668244}" type="datetimeFigureOut">
              <a:rPr lang="en-US" smtClean="0"/>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1560402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24A8D8-8658-46E9-BA30-99524E668244}" type="datetimeFigureOut">
              <a:rPr lang="en-US" smtClean="0"/>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15497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24A8D8-8658-46E9-BA30-99524E668244}" type="datetimeFigureOut">
              <a:rPr lang="en-US" smtClean="0"/>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781519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24A8D8-8658-46E9-BA30-99524E668244}" type="datetimeFigureOut">
              <a:rPr lang="en-US" smtClean="0"/>
              <a:t>4/30/2012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361704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24A8D8-8658-46E9-BA30-99524E668244}" type="datetimeFigureOut">
              <a:rPr lang="en-US" smtClean="0"/>
              <a:t>4/30/2012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273902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24A8D8-8658-46E9-BA30-99524E668244}" type="datetimeFigureOut">
              <a:rPr lang="en-US" smtClean="0"/>
              <a:t>4/30/2012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56138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24A8D8-8658-46E9-BA30-99524E668244}" type="datetimeFigureOut">
              <a:rPr lang="en-US" smtClean="0"/>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3888787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24A8D8-8658-46E9-BA30-99524E668244}" type="datetimeFigureOut">
              <a:rPr lang="en-US" smtClean="0"/>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16EDB-FEB3-4F08-839E-B1D7510FAFFE}" type="slidenum">
              <a:rPr lang="en-US" smtClean="0"/>
              <a:t>‹#›</a:t>
            </a:fld>
            <a:endParaRPr lang="en-US"/>
          </a:p>
        </p:txBody>
      </p:sp>
    </p:spTree>
    <p:extLst>
      <p:ext uri="{BB962C8B-B14F-4D97-AF65-F5344CB8AC3E}">
        <p14:creationId xmlns:p14="http://schemas.microsoft.com/office/powerpoint/2010/main" val="3846719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24A8D8-8658-46E9-BA30-99524E668244}" type="datetimeFigureOut">
              <a:rPr lang="en-US" smtClean="0"/>
              <a:t>4/30/2012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16EDB-FEB3-4F08-839E-B1D7510FAFFE}" type="slidenum">
              <a:rPr lang="en-US" smtClean="0"/>
              <a:t>‹#›</a:t>
            </a:fld>
            <a:endParaRPr lang="en-US"/>
          </a:p>
        </p:txBody>
      </p:sp>
    </p:spTree>
    <p:extLst>
      <p:ext uri="{BB962C8B-B14F-4D97-AF65-F5344CB8AC3E}">
        <p14:creationId xmlns:p14="http://schemas.microsoft.com/office/powerpoint/2010/main" val="2925279883"/>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153400" cy="1470025"/>
          </a:xfrm>
        </p:spPr>
        <p:txBody>
          <a:bodyPr>
            <a:normAutofit fontScale="90000"/>
          </a:bodyPr>
          <a:lstStyle/>
          <a:p>
            <a:r>
              <a:rPr lang="en-US" dirty="0" smtClean="0"/>
              <a:t>Virtual Remote Center of Motion Control for Needle Placement Robots</a:t>
            </a:r>
            <a:endParaRPr lang="en-US" dirty="0"/>
          </a:p>
        </p:txBody>
      </p:sp>
      <p:sp>
        <p:nvSpPr>
          <p:cNvPr id="3" name="Subtitle 2"/>
          <p:cNvSpPr>
            <a:spLocks noGrp="1"/>
          </p:cNvSpPr>
          <p:nvPr>
            <p:ph type="subTitle" idx="1"/>
          </p:nvPr>
        </p:nvSpPr>
        <p:spPr/>
        <p:txBody>
          <a:bodyPr>
            <a:normAutofit/>
          </a:bodyPr>
          <a:lstStyle/>
          <a:p>
            <a:r>
              <a:rPr lang="en-US" dirty="0" smtClean="0"/>
              <a:t>Alex Vacharat</a:t>
            </a:r>
          </a:p>
          <a:p>
            <a:r>
              <a:rPr lang="en-US" dirty="0" smtClean="0"/>
              <a:t>Paper Seminar Presentation</a:t>
            </a:r>
          </a:p>
          <a:p>
            <a:r>
              <a:rPr lang="en-US" dirty="0" smtClean="0"/>
              <a:t>May 1, 2012</a:t>
            </a:r>
            <a:endParaRPr lang="en-US" dirty="0"/>
          </a:p>
        </p:txBody>
      </p:sp>
    </p:spTree>
    <p:extLst>
      <p:ext uri="{BB962C8B-B14F-4D97-AF65-F5344CB8AC3E}">
        <p14:creationId xmlns:p14="http://schemas.microsoft.com/office/powerpoint/2010/main" val="2062292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lvl="0"/>
            <a:r>
              <a:rPr lang="en-US" dirty="0" err="1"/>
              <a:t>Boctor</a:t>
            </a:r>
            <a:r>
              <a:rPr lang="en-US" dirty="0"/>
              <a:t> EM, Webster RJ, III, Mathieu H, Okamura AM, </a:t>
            </a:r>
            <a:r>
              <a:rPr lang="en-US" dirty="0" err="1"/>
              <a:t>Fichtinger</a:t>
            </a:r>
            <a:r>
              <a:rPr lang="en-US" dirty="0"/>
              <a:t> G: Virtual remote center of motion control for needle placement robots. </a:t>
            </a:r>
            <a:r>
              <a:rPr lang="en-US" dirty="0" err="1"/>
              <a:t>Comput</a:t>
            </a:r>
            <a:r>
              <a:rPr lang="en-US" dirty="0"/>
              <a:t> Aided Surg. 2004;9:175–183. </a:t>
            </a:r>
          </a:p>
          <a:p>
            <a:pPr lvl="0"/>
            <a:r>
              <a:rPr lang="en-US" dirty="0" err="1"/>
              <a:t>Stoianovici</a:t>
            </a:r>
            <a:r>
              <a:rPr lang="en-US" dirty="0"/>
              <a:t> D: </a:t>
            </a:r>
            <a:r>
              <a:rPr lang="en-US" dirty="0" err="1"/>
              <a:t>URobotics</a:t>
            </a:r>
            <a:r>
              <a:rPr lang="en-US" dirty="0"/>
              <a:t> – Urology Robotics at Johns Hopkins. Comp Aid </a:t>
            </a:r>
            <a:r>
              <a:rPr lang="en-US" dirty="0" err="1"/>
              <a:t>Surg</a:t>
            </a:r>
            <a:r>
              <a:rPr lang="en-US" dirty="0"/>
              <a:t>, 2001, (6):360-369</a:t>
            </a:r>
          </a:p>
          <a:p>
            <a:endParaRPr lang="en-US" dirty="0"/>
          </a:p>
        </p:txBody>
      </p:sp>
    </p:spTree>
    <p:extLst>
      <p:ext uri="{BB962C8B-B14F-4D97-AF65-F5344CB8AC3E}">
        <p14:creationId xmlns:p14="http://schemas.microsoft.com/office/powerpoint/2010/main" val="3066444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Robotic Needle Driver</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14600" y="1600200"/>
            <a:ext cx="4391025" cy="4479435"/>
          </a:xfrm>
        </p:spPr>
      </p:pic>
    </p:spTree>
    <p:extLst>
      <p:ext uri="{BB962C8B-B14F-4D97-AF65-F5344CB8AC3E}">
        <p14:creationId xmlns:p14="http://schemas.microsoft.com/office/powerpoint/2010/main" val="1184486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we construct an RCM?</a:t>
            </a:r>
            <a:endParaRPr lang="en-US" dirty="0"/>
          </a:p>
        </p:txBody>
      </p:sp>
      <p:sp>
        <p:nvSpPr>
          <p:cNvPr id="4" name="Text Placeholder 3"/>
          <p:cNvSpPr>
            <a:spLocks noGrp="1"/>
          </p:cNvSpPr>
          <p:nvPr>
            <p:ph type="body" idx="1"/>
          </p:nvPr>
        </p:nvSpPr>
        <p:spPr/>
        <p:txBody>
          <a:bodyPr>
            <a:normAutofit fontScale="92500"/>
          </a:bodyPr>
          <a:lstStyle/>
          <a:p>
            <a:r>
              <a:rPr lang="en-US" dirty="0" smtClean="0"/>
              <a:t>Mechanical-based construction</a:t>
            </a:r>
            <a:endParaRPr lang="en-US" dirty="0"/>
          </a:p>
        </p:txBody>
      </p:sp>
      <p:sp>
        <p:nvSpPr>
          <p:cNvPr id="5" name="Content Placeholder 4"/>
          <p:cNvSpPr>
            <a:spLocks noGrp="1"/>
          </p:cNvSpPr>
          <p:nvPr>
            <p:ph sz="half" idx="2"/>
          </p:nvPr>
        </p:nvSpPr>
        <p:spPr/>
        <p:txBody>
          <a:bodyPr/>
          <a:lstStyle/>
          <a:p>
            <a:r>
              <a:rPr lang="en-US" dirty="0" smtClean="0"/>
              <a:t>Each joint must be fully encoded</a:t>
            </a:r>
          </a:p>
          <a:p>
            <a:r>
              <a:rPr lang="en-US" dirty="0" smtClean="0"/>
              <a:t>A special tool holder for each tool</a:t>
            </a:r>
          </a:p>
          <a:p>
            <a:r>
              <a:rPr lang="en-US" dirty="0" smtClean="0"/>
              <a:t>Precise construction must guarantee the existence of a known fulcrum point</a:t>
            </a:r>
          </a:p>
          <a:p>
            <a:r>
              <a:rPr lang="en-US" dirty="0" smtClean="0"/>
              <a:t>The kinematic chain must be </a:t>
            </a:r>
            <a:r>
              <a:rPr lang="en-US" i="1" dirty="0" smtClean="0"/>
              <a:t>a priori</a:t>
            </a:r>
            <a:r>
              <a:rPr lang="en-US" dirty="0" smtClean="0"/>
              <a:t> known</a:t>
            </a:r>
          </a:p>
          <a:p>
            <a:endParaRPr lang="en-US" dirty="0"/>
          </a:p>
        </p:txBody>
      </p:sp>
      <p:sp>
        <p:nvSpPr>
          <p:cNvPr id="6" name="Text Placeholder 5"/>
          <p:cNvSpPr>
            <a:spLocks noGrp="1"/>
          </p:cNvSpPr>
          <p:nvPr>
            <p:ph type="body" sz="quarter" idx="3"/>
          </p:nvPr>
        </p:nvSpPr>
        <p:spPr>
          <a:xfrm>
            <a:off x="4645025" y="1535113"/>
            <a:ext cx="3660775" cy="639762"/>
          </a:xfrm>
        </p:spPr>
        <p:txBody>
          <a:bodyPr>
            <a:normAutofit fontScale="92500"/>
          </a:bodyPr>
          <a:lstStyle/>
          <a:p>
            <a:r>
              <a:rPr lang="en-US" dirty="0" smtClean="0"/>
              <a:t>Software</a:t>
            </a:r>
            <a:r>
              <a:rPr lang="en-US" dirty="0" smtClean="0"/>
              <a:t>-based construction</a:t>
            </a:r>
            <a:endParaRPr lang="en-US" dirty="0"/>
          </a:p>
        </p:txBody>
      </p:sp>
      <p:sp>
        <p:nvSpPr>
          <p:cNvPr id="7" name="Content Placeholder 6"/>
          <p:cNvSpPr>
            <a:spLocks noGrp="1"/>
          </p:cNvSpPr>
          <p:nvPr>
            <p:ph sz="quarter" idx="4"/>
          </p:nvPr>
        </p:nvSpPr>
        <p:spPr/>
        <p:txBody>
          <a:bodyPr/>
          <a:lstStyle/>
          <a:p>
            <a:r>
              <a:rPr lang="en-US" dirty="0" smtClean="0"/>
              <a:t>Algorithm must be quick and efficient</a:t>
            </a:r>
          </a:p>
          <a:p>
            <a:r>
              <a:rPr lang="en-US" dirty="0" smtClean="0"/>
              <a:t>Tracker needs to be well calibrated and registered</a:t>
            </a:r>
          </a:p>
          <a:p>
            <a:r>
              <a:rPr lang="en-US" dirty="0" smtClean="0"/>
              <a:t>No physical fulcrum point is required</a:t>
            </a:r>
            <a:endParaRPr lang="en-US" dirty="0"/>
          </a:p>
        </p:txBody>
      </p:sp>
    </p:spTree>
    <p:extLst>
      <p:ext uri="{BB962C8B-B14F-4D97-AF65-F5344CB8AC3E}">
        <p14:creationId xmlns:p14="http://schemas.microsoft.com/office/powerpoint/2010/main" val="1864392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609600"/>
            <a:ext cx="12444949" cy="6248400"/>
          </a:xfrm>
        </p:spPr>
      </p:pic>
      <p:sp>
        <p:nvSpPr>
          <p:cNvPr id="2" name="Title 1"/>
          <p:cNvSpPr>
            <a:spLocks noGrp="1"/>
          </p:cNvSpPr>
          <p:nvPr>
            <p:ph type="title"/>
          </p:nvPr>
        </p:nvSpPr>
        <p:spPr/>
        <p:txBody>
          <a:bodyPr>
            <a:normAutofit fontScale="90000"/>
          </a:bodyPr>
          <a:lstStyle/>
          <a:p>
            <a:r>
              <a:rPr lang="en-US" dirty="0" smtClean="0"/>
              <a:t>The Problem: an Unstable RCM Point</a:t>
            </a:r>
            <a:endParaRPr lang="en-US" dirty="0"/>
          </a:p>
        </p:txBody>
      </p:sp>
    </p:spTree>
    <p:extLst>
      <p:ext uri="{BB962C8B-B14F-4D97-AF65-F5344CB8AC3E}">
        <p14:creationId xmlns:p14="http://schemas.microsoft.com/office/powerpoint/2010/main" val="4120298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solution?</a:t>
            </a:r>
            <a:endParaRPr lang="en-US" dirty="0"/>
          </a:p>
        </p:txBody>
      </p:sp>
      <p:sp>
        <p:nvSpPr>
          <p:cNvPr id="3" name="Content Placeholder 2"/>
          <p:cNvSpPr>
            <a:spLocks noGrp="1"/>
          </p:cNvSpPr>
          <p:nvPr>
            <p:ph idx="1"/>
          </p:nvPr>
        </p:nvSpPr>
        <p:spPr/>
        <p:txBody>
          <a:bodyPr/>
          <a:lstStyle/>
          <a:p>
            <a:r>
              <a:rPr lang="en-US" dirty="0" smtClean="0"/>
              <a:t>Fix the device mechanically</a:t>
            </a:r>
          </a:p>
          <a:p>
            <a:pPr marL="914400" lvl="2" indent="0">
              <a:buNone/>
            </a:pPr>
            <a:r>
              <a:rPr lang="en-US" dirty="0" smtClean="0"/>
              <a:t>OR</a:t>
            </a:r>
          </a:p>
          <a:p>
            <a:r>
              <a:rPr lang="en-US" dirty="0" smtClean="0"/>
              <a:t>Correct the offset via software induced actuation</a:t>
            </a:r>
          </a:p>
          <a:p>
            <a:endParaRPr lang="en-US" dirty="0" smtClean="0"/>
          </a:p>
        </p:txBody>
      </p:sp>
    </p:spTree>
    <p:extLst>
      <p:ext uri="{BB962C8B-B14F-4D97-AF65-F5344CB8AC3E}">
        <p14:creationId xmlns:p14="http://schemas.microsoft.com/office/powerpoint/2010/main" val="3457323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Heuristic Functions</a:t>
            </a:r>
            <a:endParaRPr lang="en-US" dirty="0"/>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35330" y="1600200"/>
            <a:ext cx="4875070" cy="4527570"/>
          </a:xfrm>
        </p:spPr>
      </p:pic>
      <p:sp>
        <p:nvSpPr>
          <p:cNvPr id="10" name="Text Placeholder 5"/>
          <p:cNvSpPr txBox="1">
            <a:spLocks/>
          </p:cNvSpPr>
          <p:nvPr/>
        </p:nvSpPr>
        <p:spPr>
          <a:xfrm>
            <a:off x="0" y="6324600"/>
            <a:ext cx="9144000" cy="271462"/>
          </a:xfrm>
          <a:prstGeom prst="rect">
            <a:avLst/>
          </a:prstGeom>
        </p:spPr>
        <p:txBody>
          <a:bodyPr>
            <a:normAutofit fontScale="4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dirty="0" smtClean="0"/>
              <a:t>Image source: “Virtual Remote Center of Motion Control for Needle Placement Robots”, by E. </a:t>
            </a:r>
            <a:r>
              <a:rPr lang="en-US" dirty="0" err="1" smtClean="0"/>
              <a:t>Boctor</a:t>
            </a:r>
            <a:r>
              <a:rPr lang="en-US" dirty="0" smtClean="0"/>
              <a:t> et al.</a:t>
            </a:r>
            <a:endParaRPr lang="en-US" dirty="0"/>
          </a:p>
        </p:txBody>
      </p:sp>
      <p:cxnSp>
        <p:nvCxnSpPr>
          <p:cNvPr id="12" name="Straight Arrow Connector 11"/>
          <p:cNvCxnSpPr/>
          <p:nvPr/>
        </p:nvCxnSpPr>
        <p:spPr>
          <a:xfrm flipH="1">
            <a:off x="3245978" y="3753740"/>
            <a:ext cx="106822" cy="150406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4" name="Straight Arrow Connector 13"/>
          <p:cNvCxnSpPr/>
          <p:nvPr/>
        </p:nvCxnSpPr>
        <p:spPr>
          <a:xfrm flipH="1">
            <a:off x="4648200" y="1752600"/>
            <a:ext cx="838200" cy="2209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854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0" y="6324600"/>
            <a:ext cx="9144000" cy="271462"/>
          </a:xfrm>
        </p:spPr>
        <p:txBody>
          <a:bodyPr>
            <a:normAutofit fontScale="92500" lnSpcReduction="10000"/>
          </a:bodyPr>
          <a:lstStyle/>
          <a:p>
            <a:pPr algn="ctr"/>
            <a:r>
              <a:rPr lang="en-US" dirty="0" smtClean="0"/>
              <a:t>Image source: “Virtual </a:t>
            </a:r>
            <a:r>
              <a:rPr lang="en-US" dirty="0"/>
              <a:t>Remote Center of Motion Control for Needle Placement Robots”, by E. </a:t>
            </a:r>
            <a:r>
              <a:rPr lang="en-US" dirty="0" err="1"/>
              <a:t>Boctor</a:t>
            </a:r>
            <a:r>
              <a:rPr lang="en-US" dirty="0"/>
              <a:t> et al.</a:t>
            </a: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0" y="191568"/>
            <a:ext cx="6647673" cy="5980632"/>
          </a:xfrm>
          <a:prstGeom prst="rect">
            <a:avLst/>
          </a:prstGeom>
        </p:spPr>
      </p:pic>
    </p:spTree>
    <p:extLst>
      <p:ext uri="{BB962C8B-B14F-4D97-AF65-F5344CB8AC3E}">
        <p14:creationId xmlns:p14="http://schemas.microsoft.com/office/powerpoint/2010/main" val="46991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Test Results</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53590"/>
            <a:ext cx="8229600" cy="4419182"/>
          </a:xfrm>
        </p:spPr>
      </p:pic>
    </p:spTree>
    <p:extLst>
      <p:ext uri="{BB962C8B-B14F-4D97-AF65-F5344CB8AC3E}">
        <p14:creationId xmlns:p14="http://schemas.microsoft.com/office/powerpoint/2010/main" val="3793698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Suggestions</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45815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TotalTime>
  <Words>591</Words>
  <Application>Microsoft Office PowerPoint</Application>
  <PresentationFormat>On-screen Show (4:3)</PresentationFormat>
  <Paragraphs>46</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Virtual Remote Center of Motion Control for Needle Placement Robots</vt:lpstr>
      <vt:lpstr>Robotic Needle Driver</vt:lpstr>
      <vt:lpstr>How do we construct an RCM?</vt:lpstr>
      <vt:lpstr>The Problem: an Unstable RCM Point</vt:lpstr>
      <vt:lpstr>The solution?</vt:lpstr>
      <vt:lpstr>Heuristic Functions</vt:lpstr>
      <vt:lpstr>PowerPoint Presentation</vt:lpstr>
      <vt:lpstr>Test Results</vt:lpstr>
      <vt:lpstr>Suggestions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Vacharat</dc:creator>
  <cp:lastModifiedBy>Alex Vacharat</cp:lastModifiedBy>
  <cp:revision>15</cp:revision>
  <dcterms:created xsi:type="dcterms:W3CDTF">2012-04-30T15:54:23Z</dcterms:created>
  <dcterms:modified xsi:type="dcterms:W3CDTF">2012-04-30T20:42:09Z</dcterms:modified>
</cp:coreProperties>
</file>