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g-Cheng Ku" initials="PK" lastIdx="1" clrIdx="0">
    <p:extLst>
      <p:ext uri="{19B8F6BF-5375-455C-9EA6-DF929625EA0E}">
        <p15:presenceInfo xmlns:p15="http://schemas.microsoft.com/office/powerpoint/2012/main" userId="Ping-Cheng K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8" autoAdjust="0"/>
    <p:restoredTop sz="94660"/>
  </p:normalViewPr>
  <p:slideViewPr>
    <p:cSldViewPr snapToGrid="0">
      <p:cViewPr varScale="1">
        <p:scale>
          <a:sx n="93" d="100"/>
          <a:sy n="93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DB57-72BC-4CBC-BAA2-B9FF65043D0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0FCD-020E-41C0-AA88-B68F080A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4796-8372-42BB-8C3D-4855AEB7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27192-2F65-4B59-916D-64AB0E802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4A4B-1493-4CCE-B876-FE138768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9462B-B4B8-4CB3-852B-B3FE24B9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8DC53-47E9-4510-983A-2D836C4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292F-C9D5-42F5-8650-B6AB0BFC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2E20-BB62-4109-81AE-77D5A8B7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83EE1-4FC5-4929-BEF5-5F34DCDBB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B9ECB-22A1-413D-8311-2C9F2982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1863D-A83F-4533-AFE0-54EE405C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6AB1D-B720-42DC-9B0C-7E4E63A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C57D-5900-4DD5-AC64-E99319D1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D2619-D206-4429-824C-114591B4F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4C5FD-2985-46CF-9E34-89D7D14A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410A1-F424-4DB6-A9D5-8DAE6F05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7D4-9397-4E6F-87E6-85206978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C73D0-B7FB-4041-AD11-F9196A0B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0EAC-AF17-4FCD-B8ED-A7899B64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908B0-3C25-494A-BE83-D0A41B535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B263B-1688-4545-940B-3F060614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6169-A960-4889-9D36-F6537F61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1F23-5AF2-4344-977A-BDB401DF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9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9AC40-3CDE-4152-9AB0-7FAAF019E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25273-F02D-4DD1-8043-84651C9BE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93F66-F2EC-4C40-AD97-7FD3AE68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5771-5EDC-4806-B2EB-5CAE568E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7685-B8C2-4722-B979-CAA68146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D353-8DD0-4846-B2C3-843EF7CB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365126"/>
            <a:ext cx="10729332" cy="660833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BE4DF-3B48-4897-806F-088AD127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1201140"/>
            <a:ext cx="10729332" cy="4975824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BE6D4-3617-4D0A-B426-4928218B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F5A76-8E6E-4855-92B9-072248B3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C5A4C-96B3-4797-A661-1F06AB96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B590E-394E-4842-87D0-1161895D130C}"/>
              </a:ext>
            </a:extLst>
          </p:cNvPr>
          <p:cNvSpPr txBox="1"/>
          <p:nvPr userDrawn="1"/>
        </p:nvSpPr>
        <p:spPr>
          <a:xfrm>
            <a:off x="0" y="6531530"/>
            <a:ext cx="7593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EN 600.456/656 CIS II   Spring 2021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8315A-FB3E-459D-88F7-CF41C7EEBFFB}"/>
              </a:ext>
            </a:extLst>
          </p:cNvPr>
          <p:cNvCxnSpPr>
            <a:cxnSpLocks/>
          </p:cNvCxnSpPr>
          <p:nvPr userDrawn="1"/>
        </p:nvCxnSpPr>
        <p:spPr>
          <a:xfrm>
            <a:off x="713676" y="966969"/>
            <a:ext cx="3869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ECC42-4B67-48BC-80FD-15FDCDAA7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6413" y="6268003"/>
            <a:ext cx="1433860" cy="465775"/>
          </a:xfrm>
          <a:prstGeom prst="rect">
            <a:avLst/>
          </a:prstGeom>
        </p:spPr>
      </p:pic>
      <p:pic>
        <p:nvPicPr>
          <p:cNvPr id="4098" name="Picture 2" descr="Image result for johns hopkins logo">
            <a:extLst>
              <a:ext uri="{FF2B5EF4-FFF2-40B4-BE49-F238E27FC236}">
                <a16:creationId xmlns:a16="http://schemas.microsoft.com/office/drawing/2014/main" id="{97E6EC65-807E-4E4E-832B-7E33472DDD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2007" r="12189" b="15566"/>
          <a:stretch/>
        </p:blipFill>
        <p:spPr bwMode="auto">
          <a:xfrm>
            <a:off x="10458915" y="6176964"/>
            <a:ext cx="1706136" cy="6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8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D353-8DD0-4846-B2C3-843EF7CB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365126"/>
            <a:ext cx="10729332" cy="1402029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BE4DF-3B48-4897-806F-088AD127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1608922"/>
            <a:ext cx="10729332" cy="4568042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BE6D4-3617-4D0A-B426-4928218B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F5A76-8E6E-4855-92B9-072248B3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C5A4C-96B3-4797-A661-1F06AB96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B590E-394E-4842-87D0-1161895D130C}"/>
              </a:ext>
            </a:extLst>
          </p:cNvPr>
          <p:cNvSpPr txBox="1"/>
          <p:nvPr userDrawn="1"/>
        </p:nvSpPr>
        <p:spPr>
          <a:xfrm>
            <a:off x="0" y="6531530"/>
            <a:ext cx="7593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EN 600.456/656 CIS II   Spring 2021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8315A-FB3E-459D-88F7-CF41C7EEBFFB}"/>
              </a:ext>
            </a:extLst>
          </p:cNvPr>
          <p:cNvCxnSpPr>
            <a:cxnSpLocks/>
          </p:cNvCxnSpPr>
          <p:nvPr userDrawn="1"/>
        </p:nvCxnSpPr>
        <p:spPr>
          <a:xfrm>
            <a:off x="4038600" y="1439581"/>
            <a:ext cx="3869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ECC42-4B67-48BC-80FD-15FDCDAA7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6413" y="6268003"/>
            <a:ext cx="1433860" cy="465775"/>
          </a:xfrm>
          <a:prstGeom prst="rect">
            <a:avLst/>
          </a:prstGeom>
        </p:spPr>
      </p:pic>
      <p:pic>
        <p:nvPicPr>
          <p:cNvPr id="4098" name="Picture 2" descr="Image result for johns hopkins logo">
            <a:extLst>
              <a:ext uri="{FF2B5EF4-FFF2-40B4-BE49-F238E27FC236}">
                <a16:creationId xmlns:a16="http://schemas.microsoft.com/office/drawing/2014/main" id="{97E6EC65-807E-4E4E-832B-7E33472DDD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2007" r="12189" b="15566"/>
          <a:stretch/>
        </p:blipFill>
        <p:spPr bwMode="auto">
          <a:xfrm>
            <a:off x="10458915" y="6176964"/>
            <a:ext cx="1706136" cy="6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8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BE4DF-3B48-4897-806F-088AD127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328773"/>
            <a:ext cx="10729332" cy="5848191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BE6D4-3617-4D0A-B426-4928218B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F5A76-8E6E-4855-92B9-072248B3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C5A4C-96B3-4797-A661-1F06AB96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B590E-394E-4842-87D0-1161895D130C}"/>
              </a:ext>
            </a:extLst>
          </p:cNvPr>
          <p:cNvSpPr txBox="1"/>
          <p:nvPr userDrawn="1"/>
        </p:nvSpPr>
        <p:spPr>
          <a:xfrm>
            <a:off x="0" y="6531530"/>
            <a:ext cx="7593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EN 600.456/656 CIS II   Spring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ECC42-4B67-48BC-80FD-15FDCDAA7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6413" y="6268003"/>
            <a:ext cx="1433860" cy="465775"/>
          </a:xfrm>
          <a:prstGeom prst="rect">
            <a:avLst/>
          </a:prstGeom>
        </p:spPr>
      </p:pic>
      <p:pic>
        <p:nvPicPr>
          <p:cNvPr id="4098" name="Picture 2" descr="Image result for johns hopkins logo">
            <a:extLst>
              <a:ext uri="{FF2B5EF4-FFF2-40B4-BE49-F238E27FC236}">
                <a16:creationId xmlns:a16="http://schemas.microsoft.com/office/drawing/2014/main" id="{97E6EC65-807E-4E4E-832B-7E33472DDD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2007" r="12189" b="15566"/>
          <a:stretch/>
        </p:blipFill>
        <p:spPr bwMode="auto">
          <a:xfrm>
            <a:off x="10458915" y="6176964"/>
            <a:ext cx="1706136" cy="6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6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C93D-1737-4A65-9FC4-5C53038D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2C2A7-4599-4852-9C87-46A4EEA85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4049-2C57-4C6A-9349-D8E030B9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32CF8-2956-4ED6-A3C3-0E5F09FA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338-A1AB-4FC1-A65D-0D60893C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6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BA10-67D7-491C-BC1C-96F1DA4B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E6EC-9603-45D6-89AF-5DEE767A2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EB3F-E412-44BE-93A5-16554B38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D9B9F-67C6-41BA-871F-8D22A40B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B5EE3-90CA-49D8-81FE-0E2243D0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19DBC-63B4-4317-BC88-8E161E3E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23EA-4F40-42D7-8C95-7B18AC43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6374A-4116-47B5-BD0E-356A71C48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42E0E-ABAF-4DFB-B3A2-8FDAF724D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9F861-F5C0-428E-BA14-02F01F49C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C1A4B-6544-497F-9B7A-84D7E1266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47BE1-1CAE-4567-AF96-570E2BB6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3AEA2-E6B4-4544-A393-152C1C4B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1938D-1B0A-44F2-BE75-DAC389B8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EB61-7A45-4275-9C68-D4383979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B7C2C-F08D-40E1-96CA-75923248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20BBE-8620-4AB2-97C0-E8BB092A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34C27-ECDF-4414-BA78-B9F6B757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FE941-CB7C-47E9-B816-CB1FD614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5EC69-1508-4A12-AAEA-1901C23E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5764-4DA5-4A71-8353-CA14AE6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EBF70-7552-4391-B7C8-9CA97984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585F2-AC7E-4A11-8E9C-4670344B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FA433-0036-4DAF-BC9C-CC05A4465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4BF-F741-4ED5-98AD-B8E278EB0C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F9C5-C08D-4DCD-ADDE-2D9BA827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C4FB4-E18D-4553-9C04-F57ADBE14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6285-3834-449E-A3C1-D9D7B3EF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A07109-B70F-4789-AB74-4A228F3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365126"/>
            <a:ext cx="10729332" cy="9360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effectLst/>
              </a:rPr>
              <a:t>Group 10: Cross Modality Medical Image Synthesis and Registration through Machine Learning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00C1769-A362-42B8-B341-2C075E77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05" y="2436945"/>
            <a:ext cx="6940259" cy="4167411"/>
          </a:xfrm>
        </p:spPr>
        <p:txBody>
          <a:bodyPr/>
          <a:lstStyle/>
          <a:p>
            <a:pPr lvl="1"/>
            <a:r>
              <a:rPr lang="en-US" dirty="0"/>
              <a:t>Goal and Motivation:</a:t>
            </a:r>
          </a:p>
          <a:p>
            <a:pPr lvl="2"/>
            <a:r>
              <a:rPr lang="en-US" dirty="0"/>
              <a:t>Perform cross modality image synthesis and registration to help surgeons to during core-decompression surgery process</a:t>
            </a:r>
          </a:p>
          <a:p>
            <a:pPr lvl="1"/>
            <a:r>
              <a:rPr lang="en-US" dirty="0"/>
              <a:t>Results:</a:t>
            </a:r>
          </a:p>
          <a:p>
            <a:pPr lvl="2"/>
            <a:r>
              <a:rPr lang="en-US" dirty="0"/>
              <a:t>Preprocessing workflow of unpaired MR and CT images</a:t>
            </a:r>
          </a:p>
          <a:p>
            <a:pPr lvl="2"/>
            <a:r>
              <a:rPr lang="en-US" dirty="0"/>
              <a:t>Generation of synthesized CT volumes</a:t>
            </a:r>
          </a:p>
          <a:p>
            <a:pPr lvl="2"/>
            <a:r>
              <a:rPr lang="en-US" dirty="0"/>
              <a:t>Evaluation of network performance through image similarity metrics	</a:t>
            </a:r>
          </a:p>
          <a:p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3CC0F31-FAB1-4D0A-BA0A-8B7EF7A6DC2C}"/>
              </a:ext>
            </a:extLst>
          </p:cNvPr>
          <p:cNvSpPr txBox="1">
            <a:spLocks/>
          </p:cNvSpPr>
          <p:nvPr/>
        </p:nvSpPr>
        <p:spPr>
          <a:xfrm>
            <a:off x="864857" y="1458033"/>
            <a:ext cx="10248554" cy="936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0" dirty="0">
                <a:latin typeface="+mn-lt"/>
              </a:rPr>
              <a:t>Group Member: Ku Ping-Cheng</a:t>
            </a:r>
          </a:p>
          <a:p>
            <a:r>
              <a:rPr lang="en-US" sz="2500" b="0" dirty="0">
                <a:latin typeface="+mn-lt"/>
              </a:rPr>
              <a:t>Mentors: </a:t>
            </a:r>
            <a:r>
              <a:rPr lang="en-US" sz="2500" b="0" i="0" dirty="0">
                <a:solidFill>
                  <a:srgbClr val="333333"/>
                </a:solidFill>
                <a:effectLst/>
                <a:latin typeface="+mn-lt"/>
              </a:rPr>
              <a:t>Mehran Armand, Alejandro Martin Gomez</a:t>
            </a:r>
            <a:endParaRPr lang="en-US" sz="2500" b="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5300B4-E55B-41C9-B1D6-F1772351D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7" b="18292"/>
          <a:stretch/>
        </p:blipFill>
        <p:spPr bwMode="auto">
          <a:xfrm>
            <a:off x="8020872" y="2126894"/>
            <a:ext cx="3673169" cy="16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94DFF-6FB5-4F02-B05B-661D3AA3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72" y="3928564"/>
            <a:ext cx="3673169" cy="148223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606409-2E2C-4559-94A5-47071DD5C778}"/>
              </a:ext>
            </a:extLst>
          </p:cNvPr>
          <p:cNvCxnSpPr/>
          <p:nvPr/>
        </p:nvCxnSpPr>
        <p:spPr>
          <a:xfrm>
            <a:off x="8743308" y="1946590"/>
            <a:ext cx="215757" cy="3994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AAD4C8B-74FB-4626-AABF-87E635D2205E}"/>
              </a:ext>
            </a:extLst>
          </p:cNvPr>
          <p:cNvSpPr/>
          <p:nvPr/>
        </p:nvSpPr>
        <p:spPr>
          <a:xfrm>
            <a:off x="8691937" y="2371797"/>
            <a:ext cx="636998" cy="41773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2A92E-B467-4C06-B98C-0C982E68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Generation of synthesized CT through </a:t>
            </a:r>
            <a:r>
              <a:rPr lang="en-US" dirty="0" err="1"/>
              <a:t>CycleGAN</a:t>
            </a:r>
            <a:r>
              <a:rPr lang="en-US" dirty="0"/>
              <a:t> using unpaired MR images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similarity evaluation of network performance</a:t>
            </a:r>
          </a:p>
          <a:p>
            <a:endParaRPr lang="en-US" dirty="0"/>
          </a:p>
        </p:txBody>
      </p:sp>
      <p:pic>
        <p:nvPicPr>
          <p:cNvPr id="5" name="Content Placeholder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574B197-910A-410F-B102-4A113955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09"/>
          <a:stretch/>
        </p:blipFill>
        <p:spPr>
          <a:xfrm>
            <a:off x="1033596" y="681036"/>
            <a:ext cx="9466780" cy="3311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9EF28-5ABA-4411-8CA8-4493216C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96" y="4460046"/>
            <a:ext cx="10124807" cy="1249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DC78A6-EB9C-4F03-A074-E8E2E2C6F796}"/>
              </a:ext>
            </a:extLst>
          </p:cNvPr>
          <p:cNvSpPr txBox="1"/>
          <p:nvPr/>
        </p:nvSpPr>
        <p:spPr>
          <a:xfrm>
            <a:off x="8979613" y="5709490"/>
            <a:ext cx="26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test volumes: 5</a:t>
            </a:r>
          </a:p>
        </p:txBody>
      </p:sp>
    </p:spTree>
    <p:extLst>
      <p:ext uri="{BB962C8B-B14F-4D97-AF65-F5344CB8AC3E}">
        <p14:creationId xmlns:p14="http://schemas.microsoft.com/office/powerpoint/2010/main" val="56941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</TotalTime>
  <Words>91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Group 10: Cross Modality Medical Image Synthesis and Registration through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Ping-Cheng Ku</dc:creator>
  <cp:lastModifiedBy>Ping-Cheng Ku</cp:lastModifiedBy>
  <cp:revision>110</cp:revision>
  <dcterms:created xsi:type="dcterms:W3CDTF">2021-02-10T09:59:18Z</dcterms:created>
  <dcterms:modified xsi:type="dcterms:W3CDTF">2021-05-04T03:49:03Z</dcterms:modified>
</cp:coreProperties>
</file>