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27" r:id="rId2"/>
    <p:sldId id="528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1" autoAdjust="0"/>
    <p:restoredTop sz="95037" autoAdjust="0"/>
  </p:normalViewPr>
  <p:slideViewPr>
    <p:cSldViewPr snapToGrid="0">
      <p:cViewPr varScale="1">
        <p:scale>
          <a:sx n="108" d="100"/>
          <a:sy n="108" d="100"/>
        </p:scale>
        <p:origin x="18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4212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/>
                </a:solidFill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987" y="6541255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dirty="0">
                <a:latin typeface="+mj-lt"/>
              </a:rPr>
              <a:t>CIS 2, Spring 2019 </a:t>
            </a: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5" b="18228"/>
          <a:stretch>
            <a:fillRect/>
          </a:stretch>
        </p:blipFill>
        <p:spPr>
          <a:xfrm>
            <a:off x="1" y="6470731"/>
            <a:ext cx="556686" cy="38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78EEBDB-29FC-B14C-BAE4-413EAFCF1B20}"/>
              </a:ext>
            </a:extLst>
          </p:cNvPr>
          <p:cNvGrpSpPr/>
          <p:nvPr/>
        </p:nvGrpSpPr>
        <p:grpSpPr>
          <a:xfrm>
            <a:off x="5743852" y="2539014"/>
            <a:ext cx="2714348" cy="3615042"/>
            <a:chOff x="8643555" y="775586"/>
            <a:chExt cx="2710246" cy="4039302"/>
          </a:xfrm>
        </p:grpSpPr>
        <p:pic>
          <p:nvPicPr>
            <p:cNvPr id="10" name="Picture 9" descr="A close up of a mans face&#10;&#10;Description automatically generated">
              <a:extLst>
                <a:ext uri="{FF2B5EF4-FFF2-40B4-BE49-F238E27FC236}">
                  <a16:creationId xmlns:a16="http://schemas.microsoft.com/office/drawing/2014/main" id="{70B61A90-F5A5-5043-93CE-E306BBF4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555" y="1690688"/>
              <a:ext cx="2710245" cy="31242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475F25-E379-A642-A2B5-C24295952703}"/>
                </a:ext>
              </a:extLst>
            </p:cNvPr>
            <p:cNvSpPr/>
            <p:nvPr/>
          </p:nvSpPr>
          <p:spPr bwMode="auto">
            <a:xfrm>
              <a:off x="9829800" y="294798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B2D259B6-E0B3-1B48-91D3-C512DC7FED2B}"/>
                </a:ext>
              </a:extLst>
            </p:cNvPr>
            <p:cNvSpPr/>
            <p:nvPr/>
          </p:nvSpPr>
          <p:spPr bwMode="auto">
            <a:xfrm>
              <a:off x="9829800" y="1185863"/>
              <a:ext cx="76200" cy="685800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3" name="Can 12">
              <a:extLst>
                <a:ext uri="{FF2B5EF4-FFF2-40B4-BE49-F238E27FC236}">
                  <a16:creationId xmlns:a16="http://schemas.microsoft.com/office/drawing/2014/main" id="{02B60818-A778-574F-BAF3-E913C40E437D}"/>
                </a:ext>
              </a:extLst>
            </p:cNvPr>
            <p:cNvSpPr/>
            <p:nvPr/>
          </p:nvSpPr>
          <p:spPr bwMode="auto">
            <a:xfrm rot="1800000">
              <a:off x="10525125" y="1473298"/>
              <a:ext cx="76200" cy="685800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DD3791-0E69-AC45-BBA9-2433F14CB0F4}"/>
                </a:ext>
              </a:extLst>
            </p:cNvPr>
            <p:cNvCxnSpPr>
              <a:stCxn id="12" idx="3"/>
            </p:cNvCxnSpPr>
            <p:nvPr/>
          </p:nvCxnSpPr>
          <p:spPr bwMode="auto">
            <a:xfrm>
              <a:off x="9867900" y="1871663"/>
              <a:ext cx="0" cy="12573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C4FD08-CB9A-A34F-A737-0D8F2D82DC0C}"/>
                </a:ext>
              </a:extLst>
            </p:cNvPr>
            <p:cNvCxnSpPr>
              <a:stCxn id="13" idx="3"/>
            </p:cNvCxnSpPr>
            <p:nvPr/>
          </p:nvCxnSpPr>
          <p:spPr bwMode="auto">
            <a:xfrm flipH="1">
              <a:off x="9791701" y="2113158"/>
              <a:ext cx="600074" cy="101580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1BF801-AC02-8441-9EC5-0024616E10EA}"/>
                </a:ext>
              </a:extLst>
            </p:cNvPr>
            <p:cNvSpPr txBox="1"/>
            <p:nvPr/>
          </p:nvSpPr>
          <p:spPr>
            <a:xfrm>
              <a:off x="10008203" y="775586"/>
              <a:ext cx="1345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Catheter guide overlay(s)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D2B40D-46CF-064C-8E84-E96C4E339793}"/>
                </a:ext>
              </a:extLst>
            </p:cNvPr>
            <p:cNvSpPr txBox="1"/>
            <p:nvPr/>
          </p:nvSpPr>
          <p:spPr>
            <a:xfrm>
              <a:off x="9507437" y="3072207"/>
              <a:ext cx="982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Ventricle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20519"/>
            <a:ext cx="7772400" cy="927070"/>
          </a:xfrm>
        </p:spPr>
        <p:txBody>
          <a:bodyPr/>
          <a:lstStyle/>
          <a:p>
            <a:r>
              <a:rPr lang="en-US" altLang="en-US" dirty="0"/>
              <a:t>HMD-Based Navigation for Ventriculostomy</a:t>
            </a:r>
            <a:br>
              <a:rPr lang="en-US" dirty="0"/>
            </a:br>
            <a:r>
              <a:rPr lang="en-US" altLang="zh-CN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zh-CN" alt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b="0" dirty="0">
                <a:latin typeface="Calibri" panose="020F0502020204030204" pitchFamily="34" charset="0"/>
                <a:cs typeface="Calibri" panose="020F0502020204030204" pitchFamily="34" charset="0"/>
              </a:rPr>
              <a:t>15:</a:t>
            </a:r>
            <a:r>
              <a:rPr lang="zh-CN" alt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b="0" dirty="0">
                <a:latin typeface="Calibri" panose="020F0502020204030204" pitchFamily="34" charset="0"/>
                <a:cs typeface="Calibri" panose="020F0502020204030204" pitchFamily="34" charset="0"/>
              </a:rPr>
              <a:t>Mingyi</a:t>
            </a:r>
            <a:r>
              <a:rPr lang="zh-CN" alt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b="0" dirty="0">
                <a:latin typeface="Calibri" panose="020F0502020204030204" pitchFamily="34" charset="0"/>
                <a:cs typeface="Calibri" panose="020F0502020204030204" pitchFamily="34" charset="0"/>
              </a:rPr>
              <a:t>Zheng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Yiwei</a:t>
            </a:r>
            <a:r>
              <a:rPr lang="zh-CN" alt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b="0" dirty="0">
                <a:latin typeface="Calibri" panose="020F0502020204030204" pitchFamily="34" charset="0"/>
                <a:cs typeface="Calibri" panose="020F0502020204030204" pitchFamily="34" charset="0"/>
              </a:rPr>
              <a:t>Jiang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Mentors: </a:t>
            </a:r>
            <a:r>
              <a:rPr lang="en-US" altLang="zh-CN" sz="1800" b="0" dirty="0"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  <a:r>
              <a:rPr lang="zh-CN" alt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b="0" dirty="0">
                <a:latin typeface="Calibri" panose="020F0502020204030204" pitchFamily="34" charset="0"/>
                <a:cs typeface="Calibri" panose="020F0502020204030204" pitchFamily="34" charset="0"/>
              </a:rPr>
              <a:t>Peter</a:t>
            </a:r>
            <a:r>
              <a:rPr lang="zh-CN" alt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Kazanzides</a:t>
            </a:r>
            <a:r>
              <a:rPr lang="en-US" altLang="zh-CN" sz="1800" b="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b="0" dirty="0">
                <a:latin typeface="Calibri" panose="020F0502020204030204" pitchFamily="34" charset="0"/>
                <a:cs typeface="Calibri" panose="020F0502020204030204" pitchFamily="34" charset="0"/>
              </a:rPr>
              <a:t>Ehsan</a:t>
            </a:r>
            <a:r>
              <a:rPr lang="zh-CN" alt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Azimi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9570" y="1177379"/>
            <a:ext cx="4276145" cy="2191814"/>
          </a:xfrm>
        </p:spPr>
        <p:txBody>
          <a:bodyPr/>
          <a:lstStyle/>
          <a:p>
            <a:pPr>
              <a:buNone/>
            </a:pPr>
            <a:r>
              <a:rPr lang="en-US" sz="2000" b="1" dirty="0"/>
              <a:t>Goals: </a:t>
            </a:r>
          </a:p>
          <a:p>
            <a:r>
              <a:rPr lang="en-US" altLang="en-US" sz="1400" dirty="0">
                <a:latin typeface="Arial" charset="0"/>
              </a:rPr>
              <a:t>The goal is to introduce image guidance via augmented reality on HoloLens</a:t>
            </a:r>
            <a:r>
              <a:rPr lang="zh-CN" altLang="en-US" sz="1400" dirty="0">
                <a:latin typeface="Arial" charset="0"/>
              </a:rPr>
              <a:t> </a:t>
            </a:r>
            <a:r>
              <a:rPr lang="en-US" altLang="zh-CN" sz="1400" dirty="0">
                <a:latin typeface="Arial" charset="0"/>
              </a:rPr>
              <a:t>to</a:t>
            </a:r>
            <a:r>
              <a:rPr lang="zh-CN" altLang="en-US" sz="1400" dirty="0">
                <a:latin typeface="Arial" charset="0"/>
              </a:rPr>
              <a:t> </a:t>
            </a:r>
            <a:r>
              <a:rPr lang="en-US" altLang="zh-CN" sz="1400" dirty="0">
                <a:latin typeface="Arial" charset="0"/>
              </a:rPr>
              <a:t>improve</a:t>
            </a:r>
            <a:r>
              <a:rPr lang="zh-CN" altLang="en-US" sz="1400" dirty="0">
                <a:latin typeface="Arial" charset="0"/>
              </a:rPr>
              <a:t> </a:t>
            </a:r>
            <a:r>
              <a:rPr lang="en-US" altLang="zh-CN" sz="1400" dirty="0">
                <a:latin typeface="Arial" charset="0"/>
              </a:rPr>
              <a:t>success</a:t>
            </a:r>
            <a:r>
              <a:rPr lang="zh-CN" altLang="en-US" sz="1400" dirty="0">
                <a:latin typeface="Arial" charset="0"/>
              </a:rPr>
              <a:t> </a:t>
            </a:r>
            <a:r>
              <a:rPr lang="en-US" altLang="zh-CN" sz="1400" dirty="0">
                <a:latin typeface="Arial" charset="0"/>
              </a:rPr>
              <a:t>rate</a:t>
            </a:r>
            <a:r>
              <a:rPr lang="zh-CN" altLang="en-US" sz="1400" dirty="0">
                <a:latin typeface="Arial" charset="0"/>
              </a:rPr>
              <a:t> </a:t>
            </a:r>
            <a:r>
              <a:rPr lang="en-US" altLang="zh-CN" sz="1400" dirty="0">
                <a:latin typeface="Arial" charset="0"/>
              </a:rPr>
              <a:t>of</a:t>
            </a:r>
            <a:r>
              <a:rPr lang="zh-CN" altLang="en-US" sz="1400" dirty="0">
                <a:latin typeface="Arial" charset="0"/>
              </a:rPr>
              <a:t> </a:t>
            </a:r>
            <a:r>
              <a:rPr lang="en-US" altLang="zh-CN" sz="1400" dirty="0">
                <a:latin typeface="Arial" charset="0"/>
              </a:rPr>
              <a:t>catheter</a:t>
            </a:r>
            <a:r>
              <a:rPr lang="zh-CN" altLang="en-US" sz="1400" dirty="0">
                <a:latin typeface="Arial" charset="0"/>
              </a:rPr>
              <a:t> </a:t>
            </a:r>
            <a:r>
              <a:rPr lang="en-US" altLang="zh-CN" sz="1400" dirty="0">
                <a:latin typeface="Arial" charset="0"/>
              </a:rPr>
              <a:t>placement</a:t>
            </a:r>
            <a:r>
              <a:rPr lang="zh-CN" altLang="en-US" sz="1400" dirty="0">
                <a:latin typeface="Arial" charset="0"/>
              </a:rPr>
              <a:t> </a:t>
            </a:r>
            <a:r>
              <a:rPr lang="en-US" altLang="zh-CN" sz="1400" dirty="0">
                <a:latin typeface="Arial" charset="0"/>
              </a:rPr>
              <a:t>in</a:t>
            </a:r>
            <a:r>
              <a:rPr lang="zh-CN" altLang="en-US" sz="1400" dirty="0">
                <a:latin typeface="Arial" charset="0"/>
              </a:rPr>
              <a:t> </a:t>
            </a:r>
            <a:r>
              <a:rPr lang="en-US" altLang="zh-CN" sz="1400" dirty="0">
                <a:latin typeface="Arial" charset="0"/>
              </a:rPr>
              <a:t>ventriculostomy</a:t>
            </a:r>
            <a:endParaRPr lang="en-US" altLang="en-US" sz="1400" dirty="0">
              <a:latin typeface="Arial" charset="0"/>
            </a:endParaRPr>
          </a:p>
          <a:p>
            <a:r>
              <a:rPr lang="en-US" altLang="en-US" sz="1400" dirty="0">
                <a:latin typeface="Arial" charset="0"/>
              </a:rPr>
              <a:t>The image guidance will</a:t>
            </a:r>
            <a:r>
              <a:rPr lang="zh-CN" altLang="en-US" sz="1400" dirty="0">
                <a:latin typeface="Arial" charset="0"/>
              </a:rPr>
              <a:t> </a:t>
            </a:r>
            <a:r>
              <a:rPr lang="en-US" altLang="zh-CN" sz="1400" dirty="0">
                <a:latin typeface="Arial" charset="0"/>
              </a:rPr>
              <a:t>include</a:t>
            </a:r>
            <a:r>
              <a:rPr lang="zh-CN" altLang="en-US" sz="1400" dirty="0">
                <a:latin typeface="Arial" charset="0"/>
              </a:rPr>
              <a:t> </a:t>
            </a:r>
            <a:r>
              <a:rPr lang="en-US" altLang="en-US" sz="1400" dirty="0">
                <a:latin typeface="Arial" charset="0"/>
              </a:rPr>
              <a:t>AR overlay of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1400" dirty="0">
                <a:latin typeface="Arial" charset="0"/>
              </a:rPr>
              <a:t> </a:t>
            </a:r>
            <a:r>
              <a:rPr lang="en-US" altLang="zh-CN" sz="1400" dirty="0">
                <a:latin typeface="Arial" charset="0"/>
              </a:rPr>
              <a:t>V</a:t>
            </a:r>
            <a:r>
              <a:rPr lang="en-US" altLang="en-US" sz="1400" dirty="0">
                <a:latin typeface="Arial" charset="0"/>
              </a:rPr>
              <a:t>entricle model from </a:t>
            </a:r>
            <a:r>
              <a:rPr lang="en-US" altLang="zh-CN" sz="1400" dirty="0">
                <a:latin typeface="Arial" charset="0"/>
              </a:rPr>
              <a:t>CT</a:t>
            </a:r>
            <a:r>
              <a:rPr lang="en-US" altLang="en-US" sz="1400" dirty="0">
                <a:latin typeface="Arial" charset="0"/>
              </a:rPr>
              <a:t> image 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1400" dirty="0">
                <a:latin typeface="Arial" charset="0"/>
              </a:rPr>
              <a:t> </a:t>
            </a:r>
            <a:r>
              <a:rPr lang="en-US" altLang="zh-CN" sz="1400" dirty="0">
                <a:latin typeface="Arial" charset="0"/>
              </a:rPr>
              <a:t>C</a:t>
            </a:r>
            <a:r>
              <a:rPr lang="en-US" altLang="en-US" sz="1400" dirty="0">
                <a:latin typeface="Arial" charset="0"/>
              </a:rPr>
              <a:t>atheter guide overlay</a:t>
            </a: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 indent="-176213">
              <a:buNone/>
            </a:pP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35A12B-0635-2649-91C2-A49859C40D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9" y="3428999"/>
            <a:ext cx="5159444" cy="2725057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9E19A1E-968A-9E42-B403-E62C477F841C}"/>
              </a:ext>
            </a:extLst>
          </p:cNvPr>
          <p:cNvSpPr txBox="1">
            <a:spLocks/>
          </p:cNvSpPr>
          <p:nvPr/>
        </p:nvSpPr>
        <p:spPr bwMode="auto">
          <a:xfrm>
            <a:off x="4608287" y="1177377"/>
            <a:ext cx="4276144" cy="21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buFontTx/>
              <a:buNone/>
            </a:pPr>
            <a:r>
              <a:rPr lang="en-US" sz="2000" b="1" kern="0" dirty="0"/>
              <a:t>Significance:</a:t>
            </a:r>
          </a:p>
          <a:p>
            <a:pPr>
              <a:spcBef>
                <a:spcPct val="50000"/>
              </a:spcBef>
            </a:pP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relies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surgeons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guess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ventricle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anatomic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points,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leads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30%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catheter</a:t>
            </a:r>
            <a:r>
              <a:rPr lang="zh-CN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misplacement.</a:t>
            </a:r>
            <a:endParaRPr lang="en-US" altLang="en-US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2000" b="1" kern="0" dirty="0"/>
          </a:p>
          <a:p>
            <a:pPr>
              <a:buFontTx/>
              <a:buNone/>
            </a:pPr>
            <a:endParaRPr lang="en-US" sz="2000" b="1" kern="0" dirty="0"/>
          </a:p>
          <a:p>
            <a:pPr indent="-176213">
              <a:buFontTx/>
              <a:buNone/>
            </a:pPr>
            <a:endParaRPr lang="en-US" sz="2000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8CCDE3-6DEC-E842-98FF-2DB7B8311CAA}"/>
              </a:ext>
            </a:extLst>
          </p:cNvPr>
          <p:cNvSpPr/>
          <p:nvPr/>
        </p:nvSpPr>
        <p:spPr>
          <a:xfrm>
            <a:off x="4891907" y="616489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err="1"/>
              <a:t>Azimi</a:t>
            </a:r>
            <a:r>
              <a:rPr lang="en-US" sz="800" dirty="0"/>
              <a:t>, E., et al.: Can mixed-reality improve the training of medical procedures? In: IEEE Engineering in Medicine and Biology Conference (EMBC), pp. 112–116, July 2018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oughnut, donut, table, mammal&#10;&#10;Description automatically generated">
            <a:extLst>
              <a:ext uri="{FF2B5EF4-FFF2-40B4-BE49-F238E27FC236}">
                <a16:creationId xmlns:a16="http://schemas.microsoft.com/office/drawing/2014/main" id="{DF37F5F3-9DA4-4E4F-882D-D29AAD50F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726" y="864300"/>
            <a:ext cx="1638719" cy="2184958"/>
          </a:xfrm>
          <a:prstGeom prst="rect">
            <a:avLst/>
          </a:prstGeom>
        </p:spPr>
      </p:pic>
      <p:pic>
        <p:nvPicPr>
          <p:cNvPr id="6" name="Picture 5" descr="A picture containing person, table&#10;&#10;Description automatically generated">
            <a:extLst>
              <a:ext uri="{FF2B5EF4-FFF2-40B4-BE49-F238E27FC236}">
                <a16:creationId xmlns:a16="http://schemas.microsoft.com/office/drawing/2014/main" id="{E29E0EF1-6BB3-4AFD-8047-1418BB50FB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17784" r="6110" b="19809"/>
          <a:stretch/>
        </p:blipFill>
        <p:spPr>
          <a:xfrm>
            <a:off x="648610" y="894364"/>
            <a:ext cx="4267850" cy="2175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6123B-AB9C-4F66-9B99-21B198B8A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930" y="3631223"/>
            <a:ext cx="6320037" cy="17470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6A770C-3CEB-4BF7-B9C6-A615CB025F26}"/>
              </a:ext>
            </a:extLst>
          </p:cNvPr>
          <p:cNvSpPr/>
          <p:nvPr/>
        </p:nvSpPr>
        <p:spPr>
          <a:xfrm>
            <a:off x="1485899" y="5650062"/>
            <a:ext cx="7658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Our</a:t>
            </a:r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navigation system helps users to perform this mock ventriculostomy.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0118A-A937-44A3-8E8B-E3D691290AB3}"/>
              </a:ext>
            </a:extLst>
          </p:cNvPr>
          <p:cNvSpPr/>
          <p:nvPr/>
        </p:nvSpPr>
        <p:spPr>
          <a:xfrm>
            <a:off x="284682" y="4933062"/>
            <a:ext cx="1106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Red:     20</a:t>
            </a:r>
          </a:p>
          <a:p>
            <a:r>
              <a:rPr lang="en-US" sz="1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White: 10</a:t>
            </a:r>
          </a:p>
          <a:p>
            <a:r>
              <a:rPr lang="en-US" sz="1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Miss:    0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B4936E-EF47-48BA-BA6C-2BCE0B846179}"/>
              </a:ext>
            </a:extLst>
          </p:cNvPr>
          <p:cNvSpPr/>
          <p:nvPr/>
        </p:nvSpPr>
        <p:spPr>
          <a:xfrm>
            <a:off x="5779359" y="3080293"/>
            <a:ext cx="1067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User View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C:\Users\flame\AppData\Local\Temp\WeChat Files\654d5f77d177b8c71f52b79876642b0.jpg">
            <a:extLst>
              <a:ext uri="{FF2B5EF4-FFF2-40B4-BE49-F238E27FC236}">
                <a16:creationId xmlns:a16="http://schemas.microsoft.com/office/drawing/2014/main" id="{82C0DDAF-05C4-414D-9F9E-A2B8E16034D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2" y="3631223"/>
            <a:ext cx="1674307" cy="130183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BA9BB3-D52A-41C7-BC2C-B0F801117496}"/>
              </a:ext>
            </a:extLst>
          </p:cNvPr>
          <p:cNvSpPr/>
          <p:nvPr/>
        </p:nvSpPr>
        <p:spPr>
          <a:xfrm>
            <a:off x="1007573" y="3087261"/>
            <a:ext cx="3549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Pilot Test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:</a:t>
            </a:r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Mock</a:t>
            </a:r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Ventriculostomy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45C82BF7-38FC-4124-A1BD-6D78778AA161}"/>
              </a:ext>
            </a:extLst>
          </p:cNvPr>
          <p:cNvSpPr/>
          <p:nvPr/>
        </p:nvSpPr>
        <p:spPr bwMode="auto">
          <a:xfrm>
            <a:off x="7355090" y="2677924"/>
            <a:ext cx="1569102" cy="251331"/>
          </a:xfrm>
          <a:prstGeom prst="borderCallout1">
            <a:avLst>
              <a:gd name="adj1" fmla="val 50235"/>
              <a:gd name="adj2" fmla="val -105"/>
              <a:gd name="adj3" fmla="val -462155"/>
              <a:gd name="adj4" fmla="val -59511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Overlay of Ventricle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33463906-D561-4C0F-AF05-A947E7C32BA4}"/>
              </a:ext>
            </a:extLst>
          </p:cNvPr>
          <p:cNvSpPr/>
          <p:nvPr/>
        </p:nvSpPr>
        <p:spPr bwMode="auto">
          <a:xfrm>
            <a:off x="7399052" y="1730859"/>
            <a:ext cx="1481179" cy="251331"/>
          </a:xfrm>
          <a:prstGeom prst="borderCallout1">
            <a:avLst>
              <a:gd name="adj1" fmla="val 43238"/>
              <a:gd name="adj2" fmla="val -619"/>
              <a:gd name="adj3" fmla="val -182291"/>
              <a:gd name="adj4" fmla="val -81311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Catheter Guidance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215B46F8-004B-4F63-AAA5-E2D52821712D}"/>
              </a:ext>
            </a:extLst>
          </p:cNvPr>
          <p:cNvSpPr/>
          <p:nvPr/>
        </p:nvSpPr>
        <p:spPr bwMode="auto">
          <a:xfrm>
            <a:off x="7421925" y="928140"/>
            <a:ext cx="575571" cy="251331"/>
          </a:xfrm>
          <a:prstGeom prst="borderCallout1">
            <a:avLst>
              <a:gd name="adj1" fmla="val 43238"/>
              <a:gd name="adj2" fmla="val -619"/>
              <a:gd name="adj3" fmla="val 83579"/>
              <a:gd name="adj4" fmla="val -224640"/>
            </a:avLst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Entry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7FD539-3A8B-40D8-A650-12C24DA56592}"/>
              </a:ext>
            </a:extLst>
          </p:cNvPr>
          <p:cNvSpPr/>
          <p:nvPr/>
        </p:nvSpPr>
        <p:spPr>
          <a:xfrm>
            <a:off x="3994681" y="173789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+mj-lt"/>
                <a:ea typeface="宋体" panose="02010600030101010101" pitchFamily="2" charset="-122"/>
                <a:cs typeface="Calibri" panose="020F0502020204030204" pitchFamily="34" charset="0"/>
              </a:rPr>
              <a:t>Result</a:t>
            </a:r>
            <a:endParaRPr lang="en-US" b="1" dirty="0">
              <a:latin typeface="+mj-lt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306</TotalTime>
  <Words>149</Words>
  <Application>Microsoft Office PowerPoint</Application>
  <PresentationFormat>On-screen Show (4:3)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ERC 2010 Talk Template</vt:lpstr>
      <vt:lpstr>HMD-Based Navigation for Ventriculostomy Group 15: Mingyi Zheng, Yiwei Jiang  Mentors: Professor Peter Kazanzides, Ehsan Azimi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will wayne</cp:lastModifiedBy>
  <cp:revision>21</cp:revision>
  <cp:lastPrinted>2010-08-24T19:06:24Z</cp:lastPrinted>
  <dcterms:created xsi:type="dcterms:W3CDTF">2013-04-23T14:35:11Z</dcterms:created>
  <dcterms:modified xsi:type="dcterms:W3CDTF">2019-05-08T01:47:23Z</dcterms:modified>
</cp:coreProperties>
</file>