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5" r:id="rId6"/>
    <p:sldId id="266" r:id="rId7"/>
    <p:sldId id="260" r:id="rId8"/>
    <p:sldId id="261" r:id="rId9"/>
    <p:sldId id="263" r:id="rId10"/>
    <p:sldId id="262" r:id="rId11"/>
    <p:sldId id="264"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1DB88-35DD-4758-9D6A-3FFB6872EB31}" type="datetimeFigureOut">
              <a:rPr lang="zh-CN" altLang="en-US" smtClean="0"/>
              <a:t>2017/2/28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58D54-3D31-45E3-84BD-A4F2BF8D88E0}" type="slidenum">
              <a:rPr lang="zh-CN" altLang="en-US" smtClean="0"/>
              <a:t>‹#›</a:t>
            </a:fld>
            <a:endParaRPr lang="zh-CN" altLang="en-US"/>
          </a:p>
        </p:txBody>
      </p:sp>
    </p:spTree>
    <p:extLst>
      <p:ext uri="{BB962C8B-B14F-4D97-AF65-F5344CB8AC3E}">
        <p14:creationId xmlns:p14="http://schemas.microsoft.com/office/powerpoint/2010/main" val="84211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I’ve asked my team to come up with a few updates in various areas for this presentation. Rather than standing in the front of the room talking at you, we wanted to use this time as more of an open forum from our seats.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 have 3 slides that I want to go over quickly.</a:t>
            </a:r>
            <a:endParaRPr lang="en-US" dirty="0" smtClean="0">
              <a:effectLst/>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74D300E-617F-AC4B-BE0F-46B74994F7D2}" type="slidenum">
              <a:rPr lang="en-US" smtClean="0"/>
              <a:t>1</a:t>
            </a:fld>
            <a:endParaRPr lang="en-US"/>
          </a:p>
        </p:txBody>
      </p:sp>
    </p:spTree>
    <p:extLst>
      <p:ext uri="{BB962C8B-B14F-4D97-AF65-F5344CB8AC3E}">
        <p14:creationId xmlns:p14="http://schemas.microsoft.com/office/powerpoint/2010/main" val="394336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10</a:t>
            </a:fld>
            <a:endParaRPr lang="en-US"/>
          </a:p>
        </p:txBody>
      </p:sp>
    </p:spTree>
    <p:extLst>
      <p:ext uri="{BB962C8B-B14F-4D97-AF65-F5344CB8AC3E}">
        <p14:creationId xmlns:p14="http://schemas.microsoft.com/office/powerpoint/2010/main" val="425106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11</a:t>
            </a:fld>
            <a:endParaRPr lang="en-US"/>
          </a:p>
        </p:txBody>
      </p:sp>
    </p:spTree>
    <p:extLst>
      <p:ext uri="{BB962C8B-B14F-4D97-AF65-F5344CB8AC3E}">
        <p14:creationId xmlns:p14="http://schemas.microsoft.com/office/powerpoint/2010/main" val="94787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a:t>
            </a:fld>
            <a:endParaRPr lang="en-US"/>
          </a:p>
        </p:txBody>
      </p:sp>
    </p:spTree>
    <p:extLst>
      <p:ext uri="{BB962C8B-B14F-4D97-AF65-F5344CB8AC3E}">
        <p14:creationId xmlns:p14="http://schemas.microsoft.com/office/powerpoint/2010/main" val="141043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3</a:t>
            </a:fld>
            <a:endParaRPr lang="en-US"/>
          </a:p>
        </p:txBody>
      </p:sp>
    </p:spTree>
    <p:extLst>
      <p:ext uri="{BB962C8B-B14F-4D97-AF65-F5344CB8AC3E}">
        <p14:creationId xmlns:p14="http://schemas.microsoft.com/office/powerpoint/2010/main" val="390451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4</a:t>
            </a:fld>
            <a:endParaRPr lang="en-US"/>
          </a:p>
        </p:txBody>
      </p:sp>
    </p:spTree>
    <p:extLst>
      <p:ext uri="{BB962C8B-B14F-4D97-AF65-F5344CB8AC3E}">
        <p14:creationId xmlns:p14="http://schemas.microsoft.com/office/powerpoint/2010/main" val="232393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5</a:t>
            </a:fld>
            <a:endParaRPr lang="en-US"/>
          </a:p>
        </p:txBody>
      </p:sp>
    </p:spTree>
    <p:extLst>
      <p:ext uri="{BB962C8B-B14F-4D97-AF65-F5344CB8AC3E}">
        <p14:creationId xmlns:p14="http://schemas.microsoft.com/office/powerpoint/2010/main" val="265114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6</a:t>
            </a:fld>
            <a:endParaRPr lang="en-US"/>
          </a:p>
        </p:txBody>
      </p:sp>
    </p:spTree>
    <p:extLst>
      <p:ext uri="{BB962C8B-B14F-4D97-AF65-F5344CB8AC3E}">
        <p14:creationId xmlns:p14="http://schemas.microsoft.com/office/powerpoint/2010/main" val="4071656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7</a:t>
            </a:fld>
            <a:endParaRPr lang="en-US"/>
          </a:p>
        </p:txBody>
      </p:sp>
    </p:spTree>
    <p:extLst>
      <p:ext uri="{BB962C8B-B14F-4D97-AF65-F5344CB8AC3E}">
        <p14:creationId xmlns:p14="http://schemas.microsoft.com/office/powerpoint/2010/main" val="81129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8</a:t>
            </a:fld>
            <a:endParaRPr lang="en-US"/>
          </a:p>
        </p:txBody>
      </p:sp>
    </p:spTree>
    <p:extLst>
      <p:ext uri="{BB962C8B-B14F-4D97-AF65-F5344CB8AC3E}">
        <p14:creationId xmlns:p14="http://schemas.microsoft.com/office/powerpoint/2010/main" val="1515175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9</a:t>
            </a:fld>
            <a:endParaRPr lang="en-US"/>
          </a:p>
        </p:txBody>
      </p:sp>
    </p:spTree>
    <p:extLst>
      <p:ext uri="{BB962C8B-B14F-4D97-AF65-F5344CB8AC3E}">
        <p14:creationId xmlns:p14="http://schemas.microsoft.com/office/powerpoint/2010/main" val="146053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1625D0F-37A1-447A-8470-BFAA24135090}" type="datetimeFigureOut">
              <a:rPr lang="zh-CN" altLang="en-US" smtClean="0"/>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D9A12-1272-48CD-B270-22A87CC59830}" type="slidenum">
              <a:rPr lang="zh-CN" altLang="en-US" smtClean="0"/>
              <a:t>‹#›</a:t>
            </a:fld>
            <a:endParaRPr lang="zh-CN" altLang="en-US"/>
          </a:p>
        </p:txBody>
      </p:sp>
    </p:spTree>
    <p:extLst>
      <p:ext uri="{BB962C8B-B14F-4D97-AF65-F5344CB8AC3E}">
        <p14:creationId xmlns:p14="http://schemas.microsoft.com/office/powerpoint/2010/main" val="4225650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1625D0F-37A1-447A-8470-BFAA24135090}" type="datetimeFigureOut">
              <a:rPr lang="zh-CN" altLang="en-US" smtClean="0"/>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D9A12-1272-48CD-B270-22A87CC59830}" type="slidenum">
              <a:rPr lang="zh-CN" altLang="en-US" smtClean="0"/>
              <a:t>‹#›</a:t>
            </a:fld>
            <a:endParaRPr lang="zh-CN" altLang="en-US"/>
          </a:p>
        </p:txBody>
      </p:sp>
    </p:spTree>
    <p:extLst>
      <p:ext uri="{BB962C8B-B14F-4D97-AF65-F5344CB8AC3E}">
        <p14:creationId xmlns:p14="http://schemas.microsoft.com/office/powerpoint/2010/main" val="383034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1625D0F-37A1-447A-8470-BFAA24135090}" type="datetimeFigureOut">
              <a:rPr lang="zh-CN" altLang="en-US" smtClean="0"/>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D9A12-1272-48CD-B270-22A87CC59830}" type="slidenum">
              <a:rPr lang="zh-CN" altLang="en-US" smtClean="0"/>
              <a:t>‹#›</a:t>
            </a:fld>
            <a:endParaRPr lang="zh-CN" altLang="en-US"/>
          </a:p>
        </p:txBody>
      </p:sp>
    </p:spTree>
    <p:extLst>
      <p:ext uri="{BB962C8B-B14F-4D97-AF65-F5344CB8AC3E}">
        <p14:creationId xmlns:p14="http://schemas.microsoft.com/office/powerpoint/2010/main" val="336711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1625D0F-37A1-447A-8470-BFAA24135090}" type="datetimeFigureOut">
              <a:rPr lang="zh-CN" altLang="en-US" smtClean="0"/>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D9A12-1272-48CD-B270-22A87CC59830}" type="slidenum">
              <a:rPr lang="zh-CN" altLang="en-US" smtClean="0"/>
              <a:t>‹#›</a:t>
            </a:fld>
            <a:endParaRPr lang="zh-CN" altLang="en-US"/>
          </a:p>
        </p:txBody>
      </p:sp>
    </p:spTree>
    <p:extLst>
      <p:ext uri="{BB962C8B-B14F-4D97-AF65-F5344CB8AC3E}">
        <p14:creationId xmlns:p14="http://schemas.microsoft.com/office/powerpoint/2010/main" val="184647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1625D0F-37A1-447A-8470-BFAA24135090}" type="datetimeFigureOut">
              <a:rPr lang="zh-CN" altLang="en-US" smtClean="0"/>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D9A12-1272-48CD-B270-22A87CC59830}" type="slidenum">
              <a:rPr lang="zh-CN" altLang="en-US" smtClean="0"/>
              <a:t>‹#›</a:t>
            </a:fld>
            <a:endParaRPr lang="zh-CN" altLang="en-US"/>
          </a:p>
        </p:txBody>
      </p:sp>
    </p:spTree>
    <p:extLst>
      <p:ext uri="{BB962C8B-B14F-4D97-AF65-F5344CB8AC3E}">
        <p14:creationId xmlns:p14="http://schemas.microsoft.com/office/powerpoint/2010/main" val="147325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1625D0F-37A1-447A-8470-BFAA24135090}" type="datetimeFigureOut">
              <a:rPr lang="zh-CN" altLang="en-US" smtClean="0"/>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3D9A12-1272-48CD-B270-22A87CC59830}" type="slidenum">
              <a:rPr lang="zh-CN" altLang="en-US" smtClean="0"/>
              <a:t>‹#›</a:t>
            </a:fld>
            <a:endParaRPr lang="zh-CN" altLang="en-US"/>
          </a:p>
        </p:txBody>
      </p:sp>
    </p:spTree>
    <p:extLst>
      <p:ext uri="{BB962C8B-B14F-4D97-AF65-F5344CB8AC3E}">
        <p14:creationId xmlns:p14="http://schemas.microsoft.com/office/powerpoint/2010/main" val="174415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1625D0F-37A1-447A-8470-BFAA24135090}" type="datetimeFigureOut">
              <a:rPr lang="zh-CN" altLang="en-US" smtClean="0"/>
              <a:t>2017/2/28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83D9A12-1272-48CD-B270-22A87CC59830}" type="slidenum">
              <a:rPr lang="zh-CN" altLang="en-US" smtClean="0"/>
              <a:t>‹#›</a:t>
            </a:fld>
            <a:endParaRPr lang="zh-CN" altLang="en-US"/>
          </a:p>
        </p:txBody>
      </p:sp>
    </p:spTree>
    <p:extLst>
      <p:ext uri="{BB962C8B-B14F-4D97-AF65-F5344CB8AC3E}">
        <p14:creationId xmlns:p14="http://schemas.microsoft.com/office/powerpoint/2010/main" val="80687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1625D0F-37A1-447A-8470-BFAA24135090}" type="datetimeFigureOut">
              <a:rPr lang="zh-CN" altLang="en-US" smtClean="0"/>
              <a:t>2017/2/28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83D9A12-1272-48CD-B270-22A87CC59830}" type="slidenum">
              <a:rPr lang="zh-CN" altLang="en-US" smtClean="0"/>
              <a:t>‹#›</a:t>
            </a:fld>
            <a:endParaRPr lang="zh-CN" altLang="en-US"/>
          </a:p>
        </p:txBody>
      </p:sp>
    </p:spTree>
    <p:extLst>
      <p:ext uri="{BB962C8B-B14F-4D97-AF65-F5344CB8AC3E}">
        <p14:creationId xmlns:p14="http://schemas.microsoft.com/office/powerpoint/2010/main" val="258344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1625D0F-37A1-447A-8470-BFAA24135090}" type="datetimeFigureOut">
              <a:rPr lang="zh-CN" altLang="en-US" smtClean="0"/>
              <a:t>2017/2/28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83D9A12-1272-48CD-B270-22A87CC59830}" type="slidenum">
              <a:rPr lang="zh-CN" altLang="en-US" smtClean="0"/>
              <a:t>‹#›</a:t>
            </a:fld>
            <a:endParaRPr lang="zh-CN" altLang="en-US"/>
          </a:p>
        </p:txBody>
      </p:sp>
    </p:spTree>
    <p:extLst>
      <p:ext uri="{BB962C8B-B14F-4D97-AF65-F5344CB8AC3E}">
        <p14:creationId xmlns:p14="http://schemas.microsoft.com/office/powerpoint/2010/main" val="117515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1625D0F-37A1-447A-8470-BFAA24135090}" type="datetimeFigureOut">
              <a:rPr lang="zh-CN" altLang="en-US" smtClean="0"/>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3D9A12-1272-48CD-B270-22A87CC59830}" type="slidenum">
              <a:rPr lang="zh-CN" altLang="en-US" smtClean="0"/>
              <a:t>‹#›</a:t>
            </a:fld>
            <a:endParaRPr lang="zh-CN" altLang="en-US"/>
          </a:p>
        </p:txBody>
      </p:sp>
    </p:spTree>
    <p:extLst>
      <p:ext uri="{BB962C8B-B14F-4D97-AF65-F5344CB8AC3E}">
        <p14:creationId xmlns:p14="http://schemas.microsoft.com/office/powerpoint/2010/main" val="270778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1625D0F-37A1-447A-8470-BFAA24135090}" type="datetimeFigureOut">
              <a:rPr lang="zh-CN" altLang="en-US" smtClean="0"/>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3D9A12-1272-48CD-B270-22A87CC59830}" type="slidenum">
              <a:rPr lang="zh-CN" altLang="en-US" smtClean="0"/>
              <a:t>‹#›</a:t>
            </a:fld>
            <a:endParaRPr lang="zh-CN" altLang="en-US"/>
          </a:p>
        </p:txBody>
      </p:sp>
    </p:spTree>
    <p:extLst>
      <p:ext uri="{BB962C8B-B14F-4D97-AF65-F5344CB8AC3E}">
        <p14:creationId xmlns:p14="http://schemas.microsoft.com/office/powerpoint/2010/main" val="3390627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25D0F-37A1-447A-8470-BFAA24135090}" type="datetimeFigureOut">
              <a:rPr lang="zh-CN" altLang="en-US" smtClean="0"/>
              <a:t>2017/2/28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D9A12-1272-48CD-B270-22A87CC59830}" type="slidenum">
              <a:rPr lang="zh-CN" altLang="en-US" smtClean="0"/>
              <a:t>‹#›</a:t>
            </a:fld>
            <a:endParaRPr lang="zh-CN" altLang="en-US"/>
          </a:p>
        </p:txBody>
      </p:sp>
    </p:spTree>
    <p:extLst>
      <p:ext uri="{BB962C8B-B14F-4D97-AF65-F5344CB8AC3E}">
        <p14:creationId xmlns:p14="http://schemas.microsoft.com/office/powerpoint/2010/main" val="1117600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E3E4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585204" y="2236207"/>
            <a:ext cx="7018235" cy="1178946"/>
          </a:xfrm>
        </p:spPr>
        <p:txBody>
          <a:bodyPr>
            <a:noAutofit/>
          </a:bodyPr>
          <a:lstStyle/>
          <a:p>
            <a:r>
              <a:rPr lang="en-US" sz="3200" dirty="0" smtClean="0">
                <a:solidFill>
                  <a:srgbClr val="C99231"/>
                </a:solidFill>
                <a:latin typeface="Quadon" charset="-128"/>
                <a:ea typeface=" ☞" charset="0"/>
                <a:cs typeface=" ☞" charset="0"/>
              </a:rPr>
              <a:t>Force Controlled </a:t>
            </a:r>
            <a:r>
              <a:rPr lang="en-US" sz="3200" dirty="0">
                <a:solidFill>
                  <a:srgbClr val="C99231"/>
                </a:solidFill>
                <a:latin typeface="Quadon" charset="-128"/>
                <a:ea typeface=" ☞" charset="0"/>
                <a:cs typeface=" ☞" charset="0"/>
              </a:rPr>
              <a:t>E</a:t>
            </a:r>
            <a:r>
              <a:rPr lang="en-US" sz="3200" dirty="0" smtClean="0">
                <a:solidFill>
                  <a:srgbClr val="C99231"/>
                </a:solidFill>
                <a:latin typeface="Quadon" charset="-128"/>
                <a:ea typeface=" ☞" charset="0"/>
                <a:cs typeface=" ☞" charset="0"/>
              </a:rPr>
              <a:t>lastography with DaVinci Toolkit</a:t>
            </a:r>
            <a:endParaRPr lang="en-US" sz="3200" dirty="0">
              <a:solidFill>
                <a:srgbClr val="C99231"/>
              </a:solidFill>
              <a:latin typeface="Quadon" charset="-128"/>
              <a:ea typeface=" ☞" charset="0"/>
              <a:cs typeface=" ☞" charset="0"/>
            </a:endParaRPr>
          </a:p>
        </p:txBody>
      </p:sp>
      <p:sp>
        <p:nvSpPr>
          <p:cNvPr id="3" name="Subtitle 2"/>
          <p:cNvSpPr>
            <a:spLocks noGrp="1"/>
          </p:cNvSpPr>
          <p:nvPr>
            <p:ph type="subTitle" idx="1"/>
          </p:nvPr>
        </p:nvSpPr>
        <p:spPr>
          <a:xfrm>
            <a:off x="1939329" y="3353572"/>
            <a:ext cx="8309987" cy="1965574"/>
          </a:xfrm>
        </p:spPr>
        <p:txBody>
          <a:bodyPr>
            <a:noAutofit/>
          </a:bodyPr>
          <a:lstStyle/>
          <a:p>
            <a:pPr>
              <a:spcBef>
                <a:spcPts val="0"/>
              </a:spcBef>
            </a:pPr>
            <a:endParaRPr lang="en-US" dirty="0" smtClean="0">
              <a:solidFill>
                <a:schemeClr val="bg1"/>
              </a:solidFill>
              <a:latin typeface="+mj-lt"/>
              <a:cs typeface="Gentona Light"/>
            </a:endParaRPr>
          </a:p>
          <a:p>
            <a:pPr>
              <a:spcBef>
                <a:spcPts val="0"/>
              </a:spcBef>
            </a:pPr>
            <a:r>
              <a:rPr lang="en-US" dirty="0" smtClean="0">
                <a:solidFill>
                  <a:schemeClr val="bg1"/>
                </a:solidFill>
                <a:latin typeface="Gentona Book" charset="-128"/>
                <a:cs typeface="Gentona Light"/>
              </a:rPr>
              <a:t>Xingtong Liu</a:t>
            </a:r>
          </a:p>
          <a:p>
            <a:pPr>
              <a:spcBef>
                <a:spcPts val="0"/>
              </a:spcBef>
            </a:pPr>
            <a:endParaRPr lang="en-US" dirty="0">
              <a:solidFill>
                <a:schemeClr val="bg1"/>
              </a:solidFill>
              <a:latin typeface="Gentona Book" charset="-128"/>
              <a:cs typeface="Gentona Light"/>
            </a:endParaRPr>
          </a:p>
          <a:p>
            <a:pPr>
              <a:spcBef>
                <a:spcPts val="0"/>
              </a:spcBef>
            </a:pPr>
            <a:r>
              <a:rPr lang="en-US" dirty="0" smtClean="0">
                <a:solidFill>
                  <a:schemeClr val="bg1"/>
                </a:solidFill>
                <a:latin typeface="Gentona Book" charset="-128"/>
                <a:cs typeface="Gentona Light"/>
              </a:rPr>
              <a:t>Preetham, Dr. Boctor, Dr. Taylor</a:t>
            </a:r>
          </a:p>
          <a:p>
            <a:pPr>
              <a:spcBef>
                <a:spcPts val="0"/>
              </a:spcBef>
            </a:pPr>
            <a:endParaRPr lang="en-US" dirty="0">
              <a:solidFill>
                <a:schemeClr val="bg1"/>
              </a:solidFill>
              <a:latin typeface="Gentona Book" charset="-128"/>
              <a:cs typeface="Gentona Light"/>
            </a:endParaRPr>
          </a:p>
          <a:p>
            <a:pPr>
              <a:spcBef>
                <a:spcPts val="0"/>
              </a:spcBef>
            </a:pPr>
            <a:endParaRPr lang="en-US" dirty="0">
              <a:solidFill>
                <a:schemeClr val="bg1"/>
              </a:solidFill>
              <a:latin typeface="Gentona Book" charset="-128"/>
              <a:cs typeface="Gentona Light"/>
            </a:endParaRPr>
          </a:p>
        </p:txBody>
      </p:sp>
      <p:cxnSp>
        <p:nvCxnSpPr>
          <p:cNvPr id="9" name="Straight Connector 8"/>
          <p:cNvCxnSpPr/>
          <p:nvPr/>
        </p:nvCxnSpPr>
        <p:spPr>
          <a:xfrm>
            <a:off x="2391556" y="1872118"/>
            <a:ext cx="7405534"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6" name="Picture 5" descr="whiting.logo.large.vertic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100" y="-190500"/>
            <a:ext cx="3225800" cy="2159000"/>
          </a:xfrm>
          <a:prstGeom prst="rect">
            <a:avLst/>
          </a:prstGeom>
        </p:spPr>
      </p:pic>
    </p:spTree>
    <p:extLst>
      <p:ext uri="{BB962C8B-B14F-4D97-AF65-F5344CB8AC3E}">
        <p14:creationId xmlns:p14="http://schemas.microsoft.com/office/powerpoint/2010/main" val="2480813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rgbClr val="1E3E4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379" y="-42650"/>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 name="Title 1"/>
          <p:cNvSpPr>
            <a:spLocks noGrp="1"/>
          </p:cNvSpPr>
          <p:nvPr>
            <p:ph type="ctrTitle"/>
          </p:nvPr>
        </p:nvSpPr>
        <p:spPr>
          <a:xfrm>
            <a:off x="4931619" y="71678"/>
            <a:ext cx="5509430" cy="979985"/>
          </a:xfrm>
        </p:spPr>
        <p:txBody>
          <a:bodyPr>
            <a:noAutofit/>
          </a:bodyPr>
          <a:lstStyle/>
          <a:p>
            <a:pPr algn="l"/>
            <a:r>
              <a:rPr lang="en-US" sz="2800" dirty="0" smtClean="0">
                <a:solidFill>
                  <a:schemeClr val="bg1"/>
                </a:solidFill>
                <a:latin typeface="Quadon Regular"/>
                <a:cs typeface="Quadon Regular"/>
              </a:rPr>
              <a:t>Management</a:t>
            </a:r>
            <a:r>
              <a:rPr lang="en-US" sz="1800" dirty="0">
                <a:solidFill>
                  <a:schemeClr val="bg1"/>
                </a:solidFill>
                <a:latin typeface="Quadon Regular"/>
                <a:cs typeface="Quadon Regular"/>
              </a:rPr>
              <a:t/>
            </a:r>
            <a:br>
              <a:rPr lang="en-US" sz="1800" dirty="0">
                <a:solidFill>
                  <a:schemeClr val="bg1"/>
                </a:solidFill>
                <a:latin typeface="Quadon Regular"/>
                <a:cs typeface="Quadon Regular"/>
              </a:rPr>
            </a:br>
            <a:endParaRPr lang="en-US" sz="1800" dirty="0">
              <a:solidFill>
                <a:schemeClr val="bg1"/>
              </a:solidFill>
              <a:latin typeface="Quadon Regular"/>
              <a:cs typeface="Quadon Regular"/>
            </a:endParaRPr>
          </a:p>
        </p:txBody>
      </p:sp>
      <p:sp>
        <p:nvSpPr>
          <p:cNvPr id="5" name="文本框 4"/>
          <p:cNvSpPr txBox="1"/>
          <p:nvPr/>
        </p:nvSpPr>
        <p:spPr>
          <a:xfrm>
            <a:off x="208655" y="1485133"/>
            <a:ext cx="11813557" cy="1661993"/>
          </a:xfrm>
          <a:prstGeom prst="rect">
            <a:avLst/>
          </a:prstGeom>
          <a:noFill/>
        </p:spPr>
        <p:txBody>
          <a:bodyPr wrap="square" rtlCol="0">
            <a:spAutoFit/>
          </a:bodyPr>
          <a:lstStyle/>
          <a:p>
            <a:endParaRPr lang="en-US" altLang="zh-CN" sz="1200" dirty="0" smtClean="0"/>
          </a:p>
          <a:p>
            <a:pPr marL="285750" indent="-285750">
              <a:buFont typeface="Arial" panose="020B0604020202020204" pitchFamily="34" charset="0"/>
              <a:buChar char="•"/>
            </a:pPr>
            <a:r>
              <a:rPr lang="en-US" altLang="zh-CN" dirty="0" smtClean="0"/>
              <a:t>Weekly meeting with Dr. Taylor </a:t>
            </a:r>
            <a:r>
              <a:rPr lang="en-US" altLang="zh-CN" dirty="0"/>
              <a:t>on </a:t>
            </a:r>
            <a:r>
              <a:rPr lang="en-US" altLang="zh-CN" dirty="0" smtClean="0"/>
              <a:t>Model and </a:t>
            </a:r>
            <a:r>
              <a:rPr lang="en-US" altLang="zh-CN" dirty="0"/>
              <a:t>R</a:t>
            </a:r>
            <a:r>
              <a:rPr lang="en-US" altLang="zh-CN" dirty="0" smtClean="0"/>
              <a:t>egistration Meeting.</a:t>
            </a:r>
          </a:p>
          <a:p>
            <a:pPr marL="285750" indent="-285750">
              <a:buFont typeface="Arial" panose="020B0604020202020204" pitchFamily="34" charset="0"/>
              <a:buChar char="•"/>
            </a:pPr>
            <a:r>
              <a:rPr lang="en-US" altLang="zh-CN" dirty="0" smtClean="0"/>
              <a:t>Weekly meeting with Preetham on pre-scheduled time.</a:t>
            </a:r>
            <a:endParaRPr lang="en-US" altLang="zh-CN" dirty="0"/>
          </a:p>
          <a:p>
            <a:pPr marL="285750" indent="-285750">
              <a:buFont typeface="Arial" panose="020B0604020202020204" pitchFamily="34" charset="0"/>
              <a:buChar char="•"/>
            </a:pPr>
            <a:r>
              <a:rPr lang="en-US" altLang="zh-CN" dirty="0" smtClean="0"/>
              <a:t>Regular meeting with Dr. Boctor.</a:t>
            </a:r>
            <a:endParaRPr lang="en-US" altLang="zh-CN" dirty="0"/>
          </a:p>
          <a:p>
            <a:endParaRPr lang="en-US" altLang="zh-CN" dirty="0" smtClean="0"/>
          </a:p>
          <a:p>
            <a:r>
              <a:rPr lang="en-US" altLang="zh-CN" dirty="0"/>
              <a:t>	</a:t>
            </a:r>
            <a:endParaRPr lang="zh-CN" altLang="en-US" dirty="0"/>
          </a:p>
        </p:txBody>
      </p:sp>
    </p:spTree>
    <p:extLst>
      <p:ext uri="{BB962C8B-B14F-4D97-AF65-F5344CB8AC3E}">
        <p14:creationId xmlns:p14="http://schemas.microsoft.com/office/powerpoint/2010/main" val="2295927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rgbClr val="1E3E4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379" y="-42650"/>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 name="Title 1"/>
          <p:cNvSpPr>
            <a:spLocks noGrp="1"/>
          </p:cNvSpPr>
          <p:nvPr>
            <p:ph type="ctrTitle"/>
          </p:nvPr>
        </p:nvSpPr>
        <p:spPr>
          <a:xfrm>
            <a:off x="4931619" y="71678"/>
            <a:ext cx="5509430" cy="979985"/>
          </a:xfrm>
        </p:spPr>
        <p:txBody>
          <a:bodyPr>
            <a:noAutofit/>
          </a:bodyPr>
          <a:lstStyle/>
          <a:p>
            <a:pPr algn="l"/>
            <a:r>
              <a:rPr lang="en-US" sz="2800" dirty="0" smtClean="0">
                <a:solidFill>
                  <a:schemeClr val="bg1"/>
                </a:solidFill>
                <a:latin typeface="Quadon Regular"/>
                <a:cs typeface="Quadon Regular"/>
              </a:rPr>
              <a:t>Reading List</a:t>
            </a:r>
            <a:r>
              <a:rPr lang="en-US" sz="1800" dirty="0">
                <a:solidFill>
                  <a:schemeClr val="bg1"/>
                </a:solidFill>
                <a:latin typeface="Quadon Regular"/>
                <a:cs typeface="Quadon Regular"/>
              </a:rPr>
              <a:t/>
            </a:r>
            <a:br>
              <a:rPr lang="en-US" sz="1800" dirty="0">
                <a:solidFill>
                  <a:schemeClr val="bg1"/>
                </a:solidFill>
                <a:latin typeface="Quadon Regular"/>
                <a:cs typeface="Quadon Regular"/>
              </a:rPr>
            </a:br>
            <a:endParaRPr lang="en-US" sz="1800" dirty="0">
              <a:solidFill>
                <a:schemeClr val="bg1"/>
              </a:solidFill>
              <a:latin typeface="Quadon Regular"/>
              <a:cs typeface="Quadon Regular"/>
            </a:endParaRPr>
          </a:p>
        </p:txBody>
      </p:sp>
      <p:sp>
        <p:nvSpPr>
          <p:cNvPr id="5" name="文本框 4"/>
          <p:cNvSpPr txBox="1"/>
          <p:nvPr/>
        </p:nvSpPr>
        <p:spPr>
          <a:xfrm>
            <a:off x="208655" y="1485133"/>
            <a:ext cx="11813557" cy="3816429"/>
          </a:xfrm>
          <a:prstGeom prst="rect">
            <a:avLst/>
          </a:prstGeom>
          <a:noFill/>
        </p:spPr>
        <p:txBody>
          <a:bodyPr wrap="square" rtlCol="0">
            <a:spAutoFit/>
          </a:bodyPr>
          <a:lstStyle/>
          <a:p>
            <a:pPr marL="304800" indent="-304800"/>
            <a:r>
              <a:rPr lang="en-US" altLang="zh-CN" sz="1400" dirty="0" smtClean="0"/>
              <a:t>[1] </a:t>
            </a:r>
            <a:r>
              <a:rPr lang="en-US" altLang="zh-CN" sz="1400" dirty="0" err="1" smtClean="0"/>
              <a:t>Chalasani</a:t>
            </a:r>
            <a:r>
              <a:rPr lang="en-US" altLang="zh-CN" sz="1400" dirty="0"/>
              <a:t>, P., Wang, L., Roy, R., </a:t>
            </a:r>
            <a:r>
              <a:rPr lang="en-US" altLang="zh-CN" sz="1400" dirty="0" err="1"/>
              <a:t>Simaan</a:t>
            </a:r>
            <a:r>
              <a:rPr lang="en-US" altLang="zh-CN" sz="1400" dirty="0"/>
              <a:t>, N., Taylor, R. H., &amp; </a:t>
            </a:r>
            <a:r>
              <a:rPr lang="en-US" altLang="zh-CN" sz="1400" dirty="0" err="1"/>
              <a:t>Kobilarov</a:t>
            </a:r>
            <a:r>
              <a:rPr lang="en-US" altLang="zh-CN" sz="1400" dirty="0"/>
              <a:t>, M. (</a:t>
            </a:r>
            <a:r>
              <a:rPr lang="en-US" altLang="zh-CN" sz="1400" dirty="0" err="1"/>
              <a:t>n.d.</a:t>
            </a:r>
            <a:r>
              <a:rPr lang="en-US" altLang="zh-CN" sz="1400" dirty="0"/>
              <a:t>). Concurrent Nonparametric Estimation of Organ Geometry and Tissue Stiffness Using Continuous Adaptive Palpation.</a:t>
            </a:r>
          </a:p>
          <a:p>
            <a:pPr marL="304800" indent="-304800"/>
            <a:r>
              <a:rPr lang="en-US" altLang="zh-CN" sz="1400" dirty="0" smtClean="0"/>
              <a:t>[2] </a:t>
            </a:r>
            <a:r>
              <a:rPr lang="en-US" altLang="zh-CN" sz="1400" dirty="0" err="1" smtClean="0"/>
              <a:t>Gennisson</a:t>
            </a:r>
            <a:r>
              <a:rPr lang="en-US" altLang="zh-CN" sz="1400" dirty="0"/>
              <a:t>, J. L., </a:t>
            </a:r>
            <a:r>
              <a:rPr lang="en-US" altLang="zh-CN" sz="1400" dirty="0" err="1"/>
              <a:t>Deffieux</a:t>
            </a:r>
            <a:r>
              <a:rPr lang="en-US" altLang="zh-CN" sz="1400" dirty="0"/>
              <a:t>, T., Fink, M., &amp; </a:t>
            </a:r>
            <a:r>
              <a:rPr lang="en-US" altLang="zh-CN" sz="1400" dirty="0" err="1"/>
              <a:t>Tanter</a:t>
            </a:r>
            <a:r>
              <a:rPr lang="en-US" altLang="zh-CN" sz="1400" dirty="0"/>
              <a:t>, M. (2013). Ultrasound elastography: Principles and techniques. </a:t>
            </a:r>
            <a:r>
              <a:rPr lang="en-US" altLang="zh-CN" sz="1400" i="1" dirty="0"/>
              <a:t>Diagnostic and Interventional Imaging</a:t>
            </a:r>
            <a:r>
              <a:rPr lang="en-US" altLang="zh-CN" sz="1400" dirty="0"/>
              <a:t>, </a:t>
            </a:r>
            <a:r>
              <a:rPr lang="en-US" altLang="zh-CN" sz="1400" i="1" dirty="0"/>
              <a:t>94</a:t>
            </a:r>
            <a:r>
              <a:rPr lang="en-US" altLang="zh-CN" sz="1400" dirty="0"/>
              <a:t>(5), 487–495. </a:t>
            </a:r>
            <a:endParaRPr lang="en-US" altLang="zh-CN" sz="1400" dirty="0" smtClean="0"/>
          </a:p>
          <a:p>
            <a:pPr marL="304800" indent="-304800"/>
            <a:r>
              <a:rPr lang="en-US" altLang="zh-CN" sz="1400" dirty="0" smtClean="0"/>
              <a:t>[3] Hsu</a:t>
            </a:r>
            <a:r>
              <a:rPr lang="en-US" altLang="zh-CN" sz="1400" dirty="0"/>
              <a:t>, P., Prager, R. W., Hsu, P., Prager, R. W., Gee, A. H., &amp; </a:t>
            </a:r>
            <a:r>
              <a:rPr lang="en-US" altLang="zh-CN" sz="1400" dirty="0" err="1"/>
              <a:t>Treece</a:t>
            </a:r>
            <a:r>
              <a:rPr lang="en-US" altLang="zh-CN" sz="1400" dirty="0"/>
              <a:t>, G. M. (2007). Freehand 3-D Ultrasound Calibration: A Review. </a:t>
            </a:r>
            <a:r>
              <a:rPr lang="en-US" altLang="zh-CN" sz="1400" i="1" dirty="0"/>
              <a:t>Engineering</a:t>
            </a:r>
            <a:r>
              <a:rPr lang="en-US" altLang="zh-CN" sz="1400" dirty="0"/>
              <a:t>, (December).</a:t>
            </a:r>
          </a:p>
          <a:p>
            <a:pPr marL="304800" indent="-304800"/>
            <a:r>
              <a:rPr lang="en-US" altLang="zh-CN" sz="1400" dirty="0" smtClean="0"/>
              <a:t>[4] </a:t>
            </a:r>
            <a:r>
              <a:rPr lang="en-US" altLang="zh-CN" sz="1400" dirty="0" err="1" smtClean="0"/>
              <a:t>Jeong</a:t>
            </a:r>
            <a:r>
              <a:rPr lang="en-US" altLang="zh-CN" sz="1400" dirty="0"/>
              <a:t>, W. K., Lim, H. K., Lee, H.-K., Jo, J. M., &amp; Kim, Y. (2014). Principles and clinical application of ultrasound elastography for diffuse liver disease. </a:t>
            </a:r>
            <a:r>
              <a:rPr lang="en-US" altLang="zh-CN" sz="1400" i="1" dirty="0"/>
              <a:t>Ultrasonography (Seoul, Korea)</a:t>
            </a:r>
            <a:r>
              <a:rPr lang="en-US" altLang="zh-CN" sz="1400" dirty="0"/>
              <a:t>, </a:t>
            </a:r>
            <a:r>
              <a:rPr lang="en-US" altLang="zh-CN" sz="1400" i="1" dirty="0"/>
              <a:t>33</a:t>
            </a:r>
            <a:r>
              <a:rPr lang="en-US" altLang="zh-CN" sz="1400" dirty="0"/>
              <a:t>(3), 149–60. </a:t>
            </a:r>
            <a:endParaRPr lang="en-US" altLang="zh-CN" sz="1400" dirty="0" smtClean="0"/>
          </a:p>
          <a:p>
            <a:pPr marL="304800" indent="-304800"/>
            <a:r>
              <a:rPr lang="en-US" altLang="zh-CN" sz="1400" dirty="0" smtClean="0"/>
              <a:t>[5] Krupa</a:t>
            </a:r>
            <a:r>
              <a:rPr lang="en-US" altLang="zh-CN" sz="1400" dirty="0"/>
              <a:t>, A. (2006). Automatic calibration of a robotized 3D ultrasound imaging system by visual </a:t>
            </a:r>
            <a:r>
              <a:rPr lang="en-US" altLang="zh-CN" sz="1400" dirty="0" err="1"/>
              <a:t>servoing</a:t>
            </a:r>
            <a:r>
              <a:rPr lang="en-US" altLang="zh-CN" sz="1400" dirty="0"/>
              <a:t>. </a:t>
            </a:r>
            <a:r>
              <a:rPr lang="en-US" altLang="zh-CN" sz="1400" i="1" dirty="0"/>
              <a:t>Proceedings - IEEE International Conference on Robotics and Automation</a:t>
            </a:r>
            <a:r>
              <a:rPr lang="en-US" altLang="zh-CN" sz="1400" dirty="0"/>
              <a:t>, </a:t>
            </a:r>
            <a:r>
              <a:rPr lang="en-US" altLang="zh-CN" sz="1400" i="1" dirty="0"/>
              <a:t>2006</a:t>
            </a:r>
            <a:r>
              <a:rPr lang="en-US" altLang="zh-CN" sz="1400" dirty="0"/>
              <a:t>(May), 4136–4141. </a:t>
            </a:r>
            <a:endParaRPr lang="en-US" altLang="zh-CN" sz="1400" dirty="0" smtClean="0"/>
          </a:p>
          <a:p>
            <a:pPr marL="304800" indent="-304800"/>
            <a:r>
              <a:rPr lang="en-US" altLang="zh-CN" sz="1400" dirty="0" smtClean="0"/>
              <a:t>[6] Krupa</a:t>
            </a:r>
            <a:r>
              <a:rPr lang="en-US" altLang="zh-CN" sz="1400" dirty="0"/>
              <a:t>, A., &amp; </a:t>
            </a:r>
            <a:r>
              <a:rPr lang="en-US" altLang="zh-CN" sz="1400" dirty="0" err="1"/>
              <a:t>Chaumette</a:t>
            </a:r>
            <a:r>
              <a:rPr lang="en-US" altLang="zh-CN" sz="1400" dirty="0"/>
              <a:t>, F. (2005). Control of an ultrasound probe by adaptive visual </a:t>
            </a:r>
            <a:r>
              <a:rPr lang="en-US" altLang="zh-CN" sz="1400" dirty="0" err="1"/>
              <a:t>servoing</a:t>
            </a:r>
            <a:r>
              <a:rPr lang="en-US" altLang="zh-CN" sz="1400" dirty="0"/>
              <a:t>. </a:t>
            </a:r>
            <a:r>
              <a:rPr lang="en-US" altLang="zh-CN" sz="1400" i="1" dirty="0"/>
              <a:t>2005 IEEE/RSJ International Conference on Intelligent Robots and Systems, IROS</a:t>
            </a:r>
            <a:r>
              <a:rPr lang="en-US" altLang="zh-CN" sz="1400" dirty="0"/>
              <a:t>, 2007–2012. </a:t>
            </a:r>
            <a:endParaRPr lang="en-US" altLang="zh-CN" sz="1400" dirty="0" smtClean="0"/>
          </a:p>
          <a:p>
            <a:pPr marL="304800" indent="-304800"/>
            <a:r>
              <a:rPr lang="en-US" altLang="zh-CN" sz="1400" dirty="0" smtClean="0"/>
              <a:t>[7] Manuscript</a:t>
            </a:r>
            <a:r>
              <a:rPr lang="en-US" altLang="zh-CN" sz="1400" dirty="0"/>
              <a:t>, A., &amp; Elastography, Q. U. (2010). NIH Public Access, </a:t>
            </a:r>
            <a:r>
              <a:rPr lang="en-US" altLang="zh-CN" sz="1400" i="1" dirty="0"/>
              <a:t>4</a:t>
            </a:r>
            <a:r>
              <a:rPr lang="en-US" altLang="zh-CN" sz="1400" dirty="0"/>
              <a:t>(3), 323–338. </a:t>
            </a:r>
            <a:endParaRPr lang="en-US" altLang="zh-CN" sz="1400" dirty="0" smtClean="0"/>
          </a:p>
          <a:p>
            <a:pPr marL="304800" indent="-304800"/>
            <a:r>
              <a:rPr lang="en-US" altLang="zh-CN" sz="1400" dirty="0" smtClean="0"/>
              <a:t>[8] </a:t>
            </a:r>
            <a:r>
              <a:rPr lang="en-US" altLang="zh-CN" sz="1400" dirty="0" err="1" smtClean="0"/>
              <a:t>Rivaz</a:t>
            </a:r>
            <a:r>
              <a:rPr lang="en-US" altLang="zh-CN" sz="1400" dirty="0"/>
              <a:t>, H., Boctor, E., </a:t>
            </a:r>
            <a:r>
              <a:rPr lang="en-US" altLang="zh-CN" sz="1400" dirty="0" err="1"/>
              <a:t>Foroughi</a:t>
            </a:r>
            <a:r>
              <a:rPr lang="en-US" altLang="zh-CN" sz="1400" dirty="0"/>
              <a:t>, P., </a:t>
            </a:r>
            <a:r>
              <a:rPr lang="en-US" altLang="zh-CN" sz="1400" dirty="0" err="1"/>
              <a:t>Zellars</a:t>
            </a:r>
            <a:r>
              <a:rPr lang="en-US" altLang="zh-CN" sz="1400" dirty="0"/>
              <a:t>, R., </a:t>
            </a:r>
            <a:r>
              <a:rPr lang="en-US" altLang="zh-CN" sz="1400" dirty="0" err="1"/>
              <a:t>Fichtinger</a:t>
            </a:r>
            <a:r>
              <a:rPr lang="en-US" altLang="zh-CN" sz="1400" dirty="0"/>
              <a:t>, G., &amp; Hager, G. (2008). Ultrasound elastography: A dynamic programming approach. </a:t>
            </a:r>
            <a:r>
              <a:rPr lang="en-US" altLang="zh-CN" sz="1400" i="1" dirty="0"/>
              <a:t>IEEE Transactions on Medical Imaging</a:t>
            </a:r>
            <a:r>
              <a:rPr lang="en-US" altLang="zh-CN" sz="1400" dirty="0"/>
              <a:t>, </a:t>
            </a:r>
            <a:r>
              <a:rPr lang="en-US" altLang="zh-CN" sz="1400" i="1" dirty="0"/>
              <a:t>27</a:t>
            </a:r>
            <a:r>
              <a:rPr lang="en-US" altLang="zh-CN" sz="1400" dirty="0"/>
              <a:t>(10), 1373–1377. </a:t>
            </a:r>
            <a:endParaRPr lang="en-US" altLang="zh-CN" sz="1400" dirty="0" smtClean="0"/>
          </a:p>
          <a:p>
            <a:pPr marL="304800" indent="-304800"/>
            <a:r>
              <a:rPr lang="en-US" altLang="zh-CN" sz="1400" dirty="0" smtClean="0"/>
              <a:t>[9] </a:t>
            </a:r>
            <a:r>
              <a:rPr lang="en-US" altLang="zh-CN" sz="1400" dirty="0" err="1" smtClean="0"/>
              <a:t>Chalasani</a:t>
            </a:r>
            <a:r>
              <a:rPr lang="en-US" altLang="zh-CN" sz="1400" dirty="0"/>
              <a:t>, P., </a:t>
            </a:r>
            <a:r>
              <a:rPr lang="en-US" altLang="zh-CN" sz="1400" dirty="0" err="1"/>
              <a:t>Wilkening</a:t>
            </a:r>
            <a:r>
              <a:rPr lang="en-US" altLang="zh-CN" sz="1400" dirty="0"/>
              <a:t>, P., Chen, Z., &amp; Taylor, R. (2014). CSA NRI Research Environment.</a:t>
            </a:r>
          </a:p>
          <a:p>
            <a:pPr marL="304800" indent="-304800"/>
            <a:r>
              <a:rPr lang="en-US" altLang="zh-CN" sz="1400" dirty="0" smtClean="0"/>
              <a:t>[10] Mueller</a:t>
            </a:r>
            <a:r>
              <a:rPr lang="en-US" altLang="zh-CN" sz="1400" dirty="0"/>
              <a:t>, K. (1990). Introduction to Medical Imaging Ultrasound Imaging Milestone applications : Non-linearity.</a:t>
            </a:r>
          </a:p>
          <a:p>
            <a:pPr marL="304800" indent="-304800"/>
            <a:endParaRPr lang="zh-CN" altLang="en-US" dirty="0"/>
          </a:p>
        </p:txBody>
      </p:sp>
    </p:spTree>
    <p:extLst>
      <p:ext uri="{BB962C8B-B14F-4D97-AF65-F5344CB8AC3E}">
        <p14:creationId xmlns:p14="http://schemas.microsoft.com/office/powerpoint/2010/main" val="969456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rgbClr val="1E3E4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379" y="-42650"/>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 name="Title 1"/>
          <p:cNvSpPr>
            <a:spLocks noGrp="1"/>
          </p:cNvSpPr>
          <p:nvPr>
            <p:ph type="ctrTitle"/>
          </p:nvPr>
        </p:nvSpPr>
        <p:spPr>
          <a:xfrm>
            <a:off x="4931619" y="71678"/>
            <a:ext cx="5509430" cy="979985"/>
          </a:xfrm>
        </p:spPr>
        <p:txBody>
          <a:bodyPr>
            <a:noAutofit/>
          </a:bodyPr>
          <a:lstStyle/>
          <a:p>
            <a:pPr algn="l"/>
            <a:r>
              <a:rPr lang="en-US" sz="2800" dirty="0" smtClean="0">
                <a:solidFill>
                  <a:schemeClr val="bg1"/>
                </a:solidFill>
                <a:latin typeface="Quadon Regular"/>
                <a:cs typeface="Quadon Regular"/>
              </a:rPr>
              <a:t>Background</a:t>
            </a:r>
            <a:r>
              <a:rPr lang="en-US" sz="1800" dirty="0">
                <a:solidFill>
                  <a:schemeClr val="bg1"/>
                </a:solidFill>
                <a:latin typeface="Quadon Regular"/>
                <a:cs typeface="Quadon Regular"/>
              </a:rPr>
              <a:t/>
            </a:r>
            <a:br>
              <a:rPr lang="en-US" sz="1800" dirty="0">
                <a:solidFill>
                  <a:schemeClr val="bg1"/>
                </a:solidFill>
                <a:latin typeface="Quadon Regular"/>
                <a:cs typeface="Quadon Regular"/>
              </a:rPr>
            </a:br>
            <a:endParaRPr lang="en-US" sz="1800" dirty="0">
              <a:solidFill>
                <a:schemeClr val="bg1"/>
              </a:solidFill>
              <a:latin typeface="Quadon Regular"/>
              <a:cs typeface="Quadon Regular"/>
            </a:endParaRPr>
          </a:p>
        </p:txBody>
      </p:sp>
      <p:sp>
        <p:nvSpPr>
          <p:cNvPr id="5" name="文本框 4"/>
          <p:cNvSpPr txBox="1"/>
          <p:nvPr/>
        </p:nvSpPr>
        <p:spPr>
          <a:xfrm>
            <a:off x="208656" y="1485133"/>
            <a:ext cx="8689868" cy="5170646"/>
          </a:xfrm>
          <a:prstGeom prst="rect">
            <a:avLst/>
          </a:prstGeom>
          <a:noFill/>
        </p:spPr>
        <p:txBody>
          <a:bodyPr wrap="square" rtlCol="0">
            <a:spAutoFit/>
          </a:bodyPr>
          <a:lstStyle/>
          <a:p>
            <a:r>
              <a:rPr lang="en-US" altLang="zh-CN" sz="2400" dirty="0" smtClean="0"/>
              <a:t>Motivation</a:t>
            </a:r>
            <a:endParaRPr lang="en-US" altLang="zh-CN" dirty="0" smtClean="0"/>
          </a:p>
          <a:p>
            <a:endParaRPr lang="en-US" altLang="zh-CN" dirty="0" smtClean="0"/>
          </a:p>
          <a:p>
            <a:pPr marL="285750" indent="-285750">
              <a:buFont typeface="Arial" panose="020B0604020202020204" pitchFamily="34" charset="0"/>
              <a:buChar char="•"/>
            </a:pPr>
            <a:r>
              <a:rPr lang="en-US" altLang="zh-CN" dirty="0"/>
              <a:t>P</a:t>
            </a:r>
            <a:r>
              <a:rPr lang="en-US" altLang="zh-CN" dirty="0" smtClean="0"/>
              <a:t>alpation </a:t>
            </a:r>
            <a:r>
              <a:rPr lang="en-US" altLang="zh-CN" dirty="0"/>
              <a:t>is generally limited to superficial structures and </a:t>
            </a:r>
            <a:r>
              <a:rPr lang="en-US" altLang="zh-CN" dirty="0" smtClean="0"/>
              <a:t>stiffer </a:t>
            </a:r>
            <a:r>
              <a:rPr lang="en-US" altLang="zh-CN" dirty="0"/>
              <a:t>masses located deep in the body almost certainly cannot be detected by </a:t>
            </a:r>
            <a:r>
              <a:rPr lang="en-US" altLang="zh-CN" dirty="0" smtClean="0"/>
              <a:t>surface palpation.</a:t>
            </a:r>
          </a:p>
          <a:p>
            <a:pPr marL="285750" indent="-285750">
              <a:buFont typeface="Arial" panose="020B0604020202020204" pitchFamily="34" charset="0"/>
              <a:buChar char="•"/>
            </a:pPr>
            <a:r>
              <a:rPr lang="en-US" altLang="zh-CN" dirty="0" smtClean="0"/>
              <a:t>Elastography imaging can provide tissue stiffness as an additional and clinically relevant information, which can be very helpful in distinguishing among different tissues for tumor recognition and intraoperative registration etc.</a:t>
            </a:r>
          </a:p>
          <a:p>
            <a:pPr marL="285750" indent="-285750">
              <a:buFont typeface="Arial" panose="020B0604020202020204" pitchFamily="34" charset="0"/>
              <a:buChar char="•"/>
            </a:pPr>
            <a:r>
              <a:rPr lang="en-US" altLang="zh-CN" dirty="0"/>
              <a:t>Ultrasound Elastography integrated into the DaVinci Research Toolkit (DVRK) robot system can allow for further research based on that.</a:t>
            </a:r>
            <a:endParaRPr lang="en-US" altLang="zh-CN" dirty="0" smtClean="0"/>
          </a:p>
          <a:p>
            <a:r>
              <a:rPr lang="en-US" altLang="zh-CN" sz="2400" dirty="0" smtClean="0"/>
              <a:t>Goal</a:t>
            </a:r>
          </a:p>
          <a:p>
            <a:pPr marL="342900" indent="-342900">
              <a:buFont typeface="Arial" panose="020B0604020202020204" pitchFamily="34" charset="0"/>
              <a:buChar char="•"/>
            </a:pPr>
            <a:r>
              <a:rPr lang="en-US" altLang="zh-CN" dirty="0" smtClean="0"/>
              <a:t>Integrate ultrasound probe and software into the DVRK robot system.</a:t>
            </a:r>
          </a:p>
          <a:p>
            <a:pPr marL="342900" indent="-342900">
              <a:buFont typeface="Arial" panose="020B0604020202020204" pitchFamily="34" charset="0"/>
              <a:buChar char="•"/>
            </a:pPr>
            <a:r>
              <a:rPr lang="en-US" altLang="zh-CN" dirty="0" smtClean="0"/>
              <a:t>Use DVRK </a:t>
            </a:r>
            <a:r>
              <a:rPr lang="en-US" altLang="zh-CN" dirty="0"/>
              <a:t>robot system to </a:t>
            </a:r>
            <a:r>
              <a:rPr lang="en-US" altLang="zh-CN" dirty="0" smtClean="0"/>
              <a:t>generate ultrasound elastography image and locate </a:t>
            </a:r>
            <a:r>
              <a:rPr lang="en-US" altLang="zh-CN" dirty="0"/>
              <a:t>stiff features in a </a:t>
            </a:r>
            <a:r>
              <a:rPr lang="en-US" altLang="zh-CN" dirty="0" smtClean="0"/>
              <a:t>phantom based on that.</a:t>
            </a:r>
            <a:endParaRPr lang="en-US" altLang="zh-CN" dirty="0"/>
          </a:p>
          <a:p>
            <a:endParaRPr lang="en-US" altLang="zh-CN" sz="1200" dirty="0" smtClean="0"/>
          </a:p>
          <a:p>
            <a:endParaRPr lang="en-US" altLang="zh-CN" dirty="0" smtClean="0"/>
          </a:p>
          <a:p>
            <a:pPr marL="285750" indent="-285750">
              <a:buFont typeface="Arial" panose="020B0604020202020204" pitchFamily="34" charset="0"/>
              <a:buChar char="•"/>
            </a:pPr>
            <a:endParaRPr lang="en-US" altLang="zh-CN" dirty="0"/>
          </a:p>
          <a:p>
            <a:endParaRPr lang="en-US" altLang="zh-CN" dirty="0" smtClean="0"/>
          </a:p>
          <a:p>
            <a:r>
              <a:rPr lang="en-US" altLang="zh-CN" dirty="0"/>
              <a:t>	</a:t>
            </a:r>
            <a:endParaRPr lang="zh-CN" altLang="en-US" dirty="0"/>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4297" y="2794215"/>
            <a:ext cx="2792226" cy="1783922"/>
          </a:xfrm>
          <a:prstGeom prst="rect">
            <a:avLst/>
          </a:prstGeom>
        </p:spPr>
      </p:pic>
    </p:spTree>
    <p:extLst>
      <p:ext uri="{BB962C8B-B14F-4D97-AF65-F5344CB8AC3E}">
        <p14:creationId xmlns:p14="http://schemas.microsoft.com/office/powerpoint/2010/main" val="3550659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rgbClr val="1E3E4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379" y="-42650"/>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 name="Title 1"/>
          <p:cNvSpPr>
            <a:spLocks noGrp="1"/>
          </p:cNvSpPr>
          <p:nvPr>
            <p:ph type="ctrTitle"/>
          </p:nvPr>
        </p:nvSpPr>
        <p:spPr>
          <a:xfrm>
            <a:off x="4931619" y="71678"/>
            <a:ext cx="5509430" cy="979985"/>
          </a:xfrm>
        </p:spPr>
        <p:txBody>
          <a:bodyPr>
            <a:noAutofit/>
          </a:bodyPr>
          <a:lstStyle/>
          <a:p>
            <a:pPr algn="l"/>
            <a:r>
              <a:rPr lang="en-US" sz="2800" dirty="0" smtClean="0">
                <a:solidFill>
                  <a:schemeClr val="bg1"/>
                </a:solidFill>
                <a:latin typeface="Quadon Regular"/>
                <a:cs typeface="Quadon Regular"/>
              </a:rPr>
              <a:t>Proposed Plan</a:t>
            </a:r>
            <a:r>
              <a:rPr lang="en-US" sz="1800" dirty="0">
                <a:solidFill>
                  <a:schemeClr val="bg1"/>
                </a:solidFill>
                <a:latin typeface="Quadon Regular"/>
                <a:cs typeface="Quadon Regular"/>
              </a:rPr>
              <a:t/>
            </a:r>
            <a:br>
              <a:rPr lang="en-US" sz="1800" dirty="0">
                <a:solidFill>
                  <a:schemeClr val="bg1"/>
                </a:solidFill>
                <a:latin typeface="Quadon Regular"/>
                <a:cs typeface="Quadon Regular"/>
              </a:rPr>
            </a:br>
            <a:endParaRPr lang="en-US" sz="1800" dirty="0">
              <a:solidFill>
                <a:schemeClr val="bg1"/>
              </a:solidFill>
              <a:latin typeface="Quadon Regular"/>
              <a:cs typeface="Quadon Regular"/>
            </a:endParaRPr>
          </a:p>
        </p:txBody>
      </p:sp>
      <p:sp>
        <p:nvSpPr>
          <p:cNvPr id="5" name="文本框 4"/>
          <p:cNvSpPr txBox="1"/>
          <p:nvPr/>
        </p:nvSpPr>
        <p:spPr>
          <a:xfrm>
            <a:off x="208655" y="1485133"/>
            <a:ext cx="11813557" cy="2862322"/>
          </a:xfrm>
          <a:prstGeom prst="rect">
            <a:avLst/>
          </a:prstGeom>
          <a:noFill/>
        </p:spPr>
        <p:txBody>
          <a:bodyPr wrap="square" rtlCol="0">
            <a:spAutoFit/>
          </a:bodyPr>
          <a:lstStyle/>
          <a:p>
            <a:pPr marL="0" lvl="1"/>
            <a:r>
              <a:rPr lang="en-US" altLang="zh-CN" sz="2400" dirty="0"/>
              <a:t>Milestone</a:t>
            </a:r>
          </a:p>
          <a:p>
            <a:endParaRPr lang="en-US" altLang="zh-CN" sz="1200" dirty="0" smtClean="0"/>
          </a:p>
          <a:p>
            <a:endParaRPr lang="en-US" altLang="zh-CN" sz="1200" dirty="0"/>
          </a:p>
          <a:p>
            <a:endParaRPr lang="en-US" altLang="zh-CN" sz="1200" dirty="0" smtClean="0"/>
          </a:p>
          <a:p>
            <a:endParaRPr lang="en-US" altLang="zh-CN" sz="1200" dirty="0"/>
          </a:p>
          <a:p>
            <a:endParaRPr lang="en-US" altLang="zh-CN" sz="1200" dirty="0" smtClean="0"/>
          </a:p>
          <a:p>
            <a:r>
              <a:rPr lang="en-US" altLang="zh-CN" sz="2400" dirty="0" smtClean="0"/>
              <a:t>Flowchart</a:t>
            </a:r>
            <a:endParaRPr lang="en-US" altLang="zh-CN" sz="2400" dirty="0" smtClean="0"/>
          </a:p>
          <a:p>
            <a:endParaRPr lang="en-US" altLang="zh-CN" dirty="0" smtClean="0"/>
          </a:p>
          <a:p>
            <a:pPr marL="285750" indent="-285750">
              <a:buFont typeface="Arial" panose="020B0604020202020204" pitchFamily="34" charset="0"/>
              <a:buChar char="•"/>
            </a:pPr>
            <a:endParaRPr lang="en-US" altLang="zh-CN" dirty="0"/>
          </a:p>
          <a:p>
            <a:endParaRPr lang="en-US" altLang="zh-CN" dirty="0" smtClean="0"/>
          </a:p>
          <a:p>
            <a:r>
              <a:rPr lang="en-US" altLang="zh-CN" dirty="0"/>
              <a:t>	</a:t>
            </a:r>
            <a:endParaRPr lang="zh-CN" altLang="en-US" dirty="0"/>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7557" y="3259156"/>
            <a:ext cx="4637232" cy="343352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2316" y="2136272"/>
            <a:ext cx="8294154" cy="506298"/>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411" y="3259156"/>
            <a:ext cx="4297760" cy="3478876"/>
          </a:xfrm>
          <a:prstGeom prst="rect">
            <a:avLst/>
          </a:prstGeom>
        </p:spPr>
      </p:pic>
    </p:spTree>
    <p:extLst>
      <p:ext uri="{BB962C8B-B14F-4D97-AF65-F5344CB8AC3E}">
        <p14:creationId xmlns:p14="http://schemas.microsoft.com/office/powerpoint/2010/main" val="3813193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rgbClr val="1E3E4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379" y="-42650"/>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 name="Title 1"/>
          <p:cNvSpPr>
            <a:spLocks noGrp="1"/>
          </p:cNvSpPr>
          <p:nvPr>
            <p:ph type="ctrTitle"/>
          </p:nvPr>
        </p:nvSpPr>
        <p:spPr>
          <a:xfrm>
            <a:off x="4931619" y="71678"/>
            <a:ext cx="5509430" cy="979985"/>
          </a:xfrm>
        </p:spPr>
        <p:txBody>
          <a:bodyPr>
            <a:noAutofit/>
          </a:bodyPr>
          <a:lstStyle/>
          <a:p>
            <a:pPr algn="l"/>
            <a:r>
              <a:rPr lang="en-US" sz="2800" dirty="0" smtClean="0">
                <a:solidFill>
                  <a:schemeClr val="bg1"/>
                </a:solidFill>
                <a:latin typeface="Quadon Regular"/>
                <a:cs typeface="Quadon Regular"/>
              </a:rPr>
              <a:t>Technical Overview</a:t>
            </a:r>
            <a:r>
              <a:rPr lang="en-US" sz="1800" dirty="0">
                <a:solidFill>
                  <a:schemeClr val="bg1"/>
                </a:solidFill>
                <a:latin typeface="Quadon Regular"/>
                <a:cs typeface="Quadon Regular"/>
              </a:rPr>
              <a:t/>
            </a:r>
            <a:br>
              <a:rPr lang="en-US" sz="1800" dirty="0">
                <a:solidFill>
                  <a:schemeClr val="bg1"/>
                </a:solidFill>
                <a:latin typeface="Quadon Regular"/>
                <a:cs typeface="Quadon Regular"/>
              </a:rPr>
            </a:br>
            <a:endParaRPr lang="en-US" sz="1800" dirty="0">
              <a:solidFill>
                <a:schemeClr val="bg1"/>
              </a:solidFill>
              <a:latin typeface="Quadon Regular"/>
              <a:cs typeface="Quadon Regular"/>
            </a:endParaRPr>
          </a:p>
        </p:txBody>
      </p:sp>
      <mc:AlternateContent xmlns:mc="http://schemas.openxmlformats.org/markup-compatibility/2006" xmlns:a14="http://schemas.microsoft.com/office/drawing/2010/main">
        <mc:Choice Requires="a14">
          <p:sp>
            <p:nvSpPr>
              <p:cNvPr id="5" name="文本框 4"/>
              <p:cNvSpPr txBox="1"/>
              <p:nvPr/>
            </p:nvSpPr>
            <p:spPr>
              <a:xfrm>
                <a:off x="208655" y="1485133"/>
                <a:ext cx="11813557" cy="4062651"/>
              </a:xfrm>
              <a:prstGeom prst="rect">
                <a:avLst/>
              </a:prstGeom>
              <a:noFill/>
            </p:spPr>
            <p:txBody>
              <a:bodyPr wrap="square" rtlCol="0">
                <a:spAutoFit/>
              </a:bodyPr>
              <a:lstStyle/>
              <a:p>
                <a:r>
                  <a:rPr lang="en-US" altLang="zh-CN" sz="2400" b="1" dirty="0" smtClean="0"/>
                  <a:t>Ultrasound Probe Calibration</a:t>
                </a:r>
              </a:p>
              <a:p>
                <a:endParaRPr lang="en-US" altLang="zh-CN" dirty="0" smtClean="0"/>
              </a:p>
              <a:p>
                <a:r>
                  <a:rPr lang="en-US" altLang="zh-CN" dirty="0" smtClean="0"/>
                  <a:t>If scale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𝑠</m:t>
                        </m:r>
                      </m:sub>
                    </m:sSub>
                  </m:oMath>
                </a14:m>
                <a:r>
                  <a:rPr lang="en-US" altLang="zh-CN" dirty="0" smtClean="0"/>
                  <a:t> is unknown,</a:t>
                </a:r>
              </a:p>
              <a:p>
                <a:endParaRPr lang="en-US" altLang="zh-CN" dirty="0" smtClean="0"/>
              </a:p>
              <a:p>
                <a:endParaRPr lang="en-US" altLang="zh-CN" dirty="0"/>
              </a:p>
              <a:p>
                <a:endParaRPr lang="en-US" altLang="zh-CN" dirty="0" smtClean="0"/>
              </a:p>
              <a:p>
                <a:endParaRPr lang="en-US" altLang="zh-CN" dirty="0" smtClean="0"/>
              </a:p>
              <a:p>
                <a:r>
                  <a:rPr lang="en-US" altLang="zh-CN" dirty="0" smtClean="0"/>
                  <a:t>If scale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𝑠</m:t>
                        </m:r>
                      </m:sub>
                    </m:sSub>
                  </m:oMath>
                </a14:m>
                <a:r>
                  <a:rPr lang="en-US" altLang="zh-CN" dirty="0" smtClean="0"/>
                  <a:t> is known,</a:t>
                </a:r>
              </a:p>
              <a:p>
                <a:endParaRPr lang="en-US" altLang="zh-CN" dirty="0" smtClean="0"/>
              </a:p>
              <a:p>
                <a:endParaRPr lang="en-US" altLang="zh-CN" dirty="0"/>
              </a:p>
              <a:p>
                <a:pPr marL="285750" indent="-285750">
                  <a:buFont typeface="Arial" panose="020B0604020202020204" pitchFamily="34" charset="0"/>
                  <a:buChar char="•"/>
                </a:pPr>
                <a:endParaRPr lang="en-US" altLang="zh-CN" dirty="0" smtClean="0"/>
              </a:p>
              <a:p>
                <a:pPr lvl="1"/>
                <a:endParaRPr lang="en-US" altLang="zh-CN" dirty="0" smtClean="0"/>
              </a:p>
              <a:p>
                <a:pPr marL="285750" indent="-285750">
                  <a:buFont typeface="Arial" panose="020B0604020202020204" pitchFamily="34" charset="0"/>
                  <a:buChar char="•"/>
                </a:pPr>
                <a:endParaRPr lang="en-US" altLang="zh-CN" dirty="0" smtClean="0"/>
              </a:p>
              <a:p>
                <a:r>
                  <a:rPr lang="en-US" altLang="zh-CN" dirty="0"/>
                  <a:t>	</a:t>
                </a:r>
                <a:r>
                  <a:rPr lang="en-US" altLang="zh-CN" dirty="0" smtClean="0"/>
                  <a:t>	</a:t>
                </a:r>
                <a:endParaRPr lang="zh-CN" alt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208655" y="1485133"/>
                <a:ext cx="11813557" cy="4062651"/>
              </a:xfrm>
              <a:prstGeom prst="rect">
                <a:avLst/>
              </a:prstGeom>
              <a:blipFill rotWithShape="0">
                <a:blip r:embed="rId4"/>
                <a:stretch>
                  <a:fillRect l="-774" t="-1201"/>
                </a:stretch>
              </a:blipFill>
            </p:spPr>
            <p:txBody>
              <a:bodyPr/>
              <a:lstStyle/>
              <a:p>
                <a:r>
                  <a:rPr lang="zh-CN" altLang="en-US">
                    <a:noFill/>
                  </a:rPr>
                  <a:t> </a:t>
                </a:r>
              </a:p>
            </p:txBody>
          </p:sp>
        </mc:Fallback>
      </mc:AlternateContent>
      <p:pic>
        <p:nvPicPr>
          <p:cNvPr id="9" name="图片 8"/>
          <p:cNvPicPr>
            <a:picLocks noChangeAspect="1"/>
          </p:cNvPicPr>
          <p:nvPr/>
        </p:nvPicPr>
        <p:blipFill>
          <a:blip r:embed="rId5"/>
          <a:stretch>
            <a:fillRect/>
          </a:stretch>
        </p:blipFill>
        <p:spPr>
          <a:xfrm>
            <a:off x="600892" y="4064830"/>
            <a:ext cx="4162696" cy="742392"/>
          </a:xfrm>
          <a:prstGeom prst="rect">
            <a:avLst/>
          </a:prstGeom>
        </p:spPr>
      </p:pic>
      <p:pic>
        <p:nvPicPr>
          <p:cNvPr id="10" name="图片 9"/>
          <p:cNvPicPr>
            <a:picLocks noChangeAspect="1"/>
          </p:cNvPicPr>
          <p:nvPr/>
        </p:nvPicPr>
        <p:blipFill>
          <a:blip r:embed="rId6"/>
          <a:stretch>
            <a:fillRect/>
          </a:stretch>
        </p:blipFill>
        <p:spPr>
          <a:xfrm>
            <a:off x="600892" y="2682433"/>
            <a:ext cx="4198620" cy="751690"/>
          </a:xfrm>
          <a:prstGeom prst="rect">
            <a:avLst/>
          </a:prstGeom>
        </p:spPr>
      </p:pic>
      <p:pic>
        <p:nvPicPr>
          <p:cNvPr id="12" name="图片 11"/>
          <p:cNvPicPr>
            <a:picLocks noChangeAspect="1"/>
          </p:cNvPicPr>
          <p:nvPr/>
        </p:nvPicPr>
        <p:blipFill>
          <a:blip r:embed="rId7"/>
          <a:stretch>
            <a:fillRect/>
          </a:stretch>
        </p:blipFill>
        <p:spPr>
          <a:xfrm>
            <a:off x="6771746" y="1984888"/>
            <a:ext cx="4522498" cy="2491318"/>
          </a:xfrm>
          <a:prstGeom prst="rect">
            <a:avLst/>
          </a:prstGeom>
        </p:spPr>
      </p:pic>
      <p:sp>
        <p:nvSpPr>
          <p:cNvPr id="6" name="矩形 5"/>
          <p:cNvSpPr/>
          <p:nvPr/>
        </p:nvSpPr>
        <p:spPr>
          <a:xfrm>
            <a:off x="2606143" y="6315063"/>
            <a:ext cx="6096000" cy="369332"/>
          </a:xfrm>
          <a:prstGeom prst="rect">
            <a:avLst/>
          </a:prstGeom>
        </p:spPr>
        <p:txBody>
          <a:bodyPr>
            <a:spAutoFit/>
          </a:bodyPr>
          <a:lstStyle/>
          <a:p>
            <a:r>
              <a:rPr lang="en-US" altLang="zh-CN" sz="900" dirty="0"/>
              <a:t>Hsu, P., Prager, R. W., Hsu, P., Prager, R. W., Gee, A. H., &amp; </a:t>
            </a:r>
            <a:r>
              <a:rPr lang="en-US" altLang="zh-CN" sz="900" dirty="0" err="1"/>
              <a:t>Treece</a:t>
            </a:r>
            <a:r>
              <a:rPr lang="en-US" altLang="zh-CN" sz="900" dirty="0"/>
              <a:t>, G. M. (2007). Freehand 3-D Ultrasound Calibration: A Review. Engineering, (December).</a:t>
            </a:r>
          </a:p>
        </p:txBody>
      </p:sp>
    </p:spTree>
    <p:extLst>
      <p:ext uri="{BB962C8B-B14F-4D97-AF65-F5344CB8AC3E}">
        <p14:creationId xmlns:p14="http://schemas.microsoft.com/office/powerpoint/2010/main" val="2900973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rgbClr val="1E3E4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379" y="-42650"/>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 name="Title 1"/>
          <p:cNvSpPr>
            <a:spLocks noGrp="1"/>
          </p:cNvSpPr>
          <p:nvPr>
            <p:ph type="ctrTitle"/>
          </p:nvPr>
        </p:nvSpPr>
        <p:spPr>
          <a:xfrm>
            <a:off x="4931619" y="71678"/>
            <a:ext cx="5509430" cy="979985"/>
          </a:xfrm>
        </p:spPr>
        <p:txBody>
          <a:bodyPr>
            <a:noAutofit/>
          </a:bodyPr>
          <a:lstStyle/>
          <a:p>
            <a:pPr algn="l"/>
            <a:r>
              <a:rPr lang="en-US" sz="2800" dirty="0" smtClean="0">
                <a:solidFill>
                  <a:schemeClr val="bg1"/>
                </a:solidFill>
                <a:latin typeface="Quadon Regular"/>
                <a:cs typeface="Quadon Regular"/>
              </a:rPr>
              <a:t>Technical Overview</a:t>
            </a:r>
            <a:r>
              <a:rPr lang="en-US" sz="1800" dirty="0">
                <a:solidFill>
                  <a:schemeClr val="bg1"/>
                </a:solidFill>
                <a:latin typeface="Quadon Regular"/>
                <a:cs typeface="Quadon Regular"/>
              </a:rPr>
              <a:t/>
            </a:r>
            <a:br>
              <a:rPr lang="en-US" sz="1800" dirty="0">
                <a:solidFill>
                  <a:schemeClr val="bg1"/>
                </a:solidFill>
                <a:latin typeface="Quadon Regular"/>
                <a:cs typeface="Quadon Regular"/>
              </a:rPr>
            </a:br>
            <a:endParaRPr lang="en-US" sz="1800" dirty="0">
              <a:solidFill>
                <a:schemeClr val="bg1"/>
              </a:solidFill>
              <a:latin typeface="Quadon Regular"/>
              <a:cs typeface="Quadon Regular"/>
            </a:endParaRPr>
          </a:p>
        </p:txBody>
      </p:sp>
      <mc:AlternateContent xmlns:mc="http://schemas.openxmlformats.org/markup-compatibility/2006" xmlns:a14="http://schemas.microsoft.com/office/drawing/2010/main">
        <mc:Choice Requires="a14">
          <p:sp>
            <p:nvSpPr>
              <p:cNvPr id="5" name="文本框 4"/>
              <p:cNvSpPr txBox="1"/>
              <p:nvPr/>
            </p:nvSpPr>
            <p:spPr>
              <a:xfrm>
                <a:off x="208655" y="1485133"/>
                <a:ext cx="11813557" cy="4269567"/>
              </a:xfrm>
              <a:prstGeom prst="rect">
                <a:avLst/>
              </a:prstGeom>
              <a:noFill/>
            </p:spPr>
            <p:txBody>
              <a:bodyPr wrap="square" rtlCol="0">
                <a:spAutoFit/>
              </a:bodyPr>
              <a:lstStyle/>
              <a:p>
                <a:r>
                  <a:rPr lang="en-US" altLang="zh-CN" sz="2400" b="1" dirty="0" smtClean="0"/>
                  <a:t>Hybrid </a:t>
                </a:r>
                <a:r>
                  <a:rPr lang="en-US" altLang="zh-CN" sz="2400" b="1" dirty="0"/>
                  <a:t>force feedback </a:t>
                </a:r>
                <a:r>
                  <a:rPr lang="en-US" altLang="zh-CN" sz="2400" b="1" dirty="0" smtClean="0"/>
                  <a:t>control</a:t>
                </a:r>
              </a:p>
              <a:p>
                <a:endParaRPr lang="en-US" altLang="zh-CN" dirty="0" smtClean="0"/>
              </a:p>
              <a:p>
                <a:r>
                  <a:rPr lang="en-US" altLang="zh-CN" dirty="0" smtClean="0"/>
                  <a:t>	Primitive I.				Primitive II.</a:t>
                </a:r>
                <a:endParaRPr lang="en-US" altLang="zh-CN" dirty="0"/>
              </a:p>
              <a:p>
                <a:endParaRPr lang="en-US" altLang="zh-CN" dirty="0" smtClean="0"/>
              </a:p>
              <a:p>
                <a:endParaRPr lang="en-US" altLang="zh-CN" dirty="0"/>
              </a:p>
              <a:p>
                <a:endParaRPr lang="en-US" altLang="zh-CN" dirty="0" smtClean="0"/>
              </a:p>
              <a:p>
                <a:r>
                  <a:rPr lang="en-US" altLang="zh-CN" dirty="0" smtClean="0"/>
                  <a:t>	</a:t>
                </a:r>
              </a:p>
              <a:p>
                <a:r>
                  <a:rPr lang="en-US" altLang="zh-CN" dirty="0" smtClean="0"/>
                  <a:t>	where </a:t>
                </a:r>
                <a14:m>
                  <m:oMath xmlns:m="http://schemas.openxmlformats.org/officeDocument/2006/math">
                    <m:r>
                      <a:rPr lang="en-US" altLang="zh-CN" b="0" i="1" smtClean="0">
                        <a:latin typeface="Cambria Math" panose="02040503050406030204" pitchFamily="18" charset="0"/>
                      </a:rPr>
                      <m:t>𝛿</m:t>
                    </m:r>
                    <m:r>
                      <a:rPr lang="en-US" altLang="zh-CN" b="0" i="1" smtClean="0">
                        <a:latin typeface="Cambria Math" panose="02040503050406030204" pitchFamily="18" charset="0"/>
                      </a:rPr>
                      <m:t>𝑥</m:t>
                    </m:r>
                  </m:oMath>
                </a14:m>
                <a:r>
                  <a:rPr lang="en-US" altLang="zh-CN" dirty="0" smtClean="0"/>
                  <a:t> is a constant incremental step along the surface of the model and </a:t>
                </a:r>
                <a14:m>
                  <m:oMath xmlns:m="http://schemas.openxmlformats.org/officeDocument/2006/math">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𝑓</m:t>
                        </m:r>
                      </m:sub>
                    </m:sSub>
                  </m:oMath>
                </a14:m>
                <a:r>
                  <a:rPr lang="en-US" altLang="zh-CN" dirty="0" smtClean="0"/>
                  <a:t> is the incremental velocity   	calculated based on contact force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𝑐</m:t>
                        </m:r>
                      </m:sub>
                    </m:sSub>
                  </m:oMath>
                </a14:m>
                <a:r>
                  <a:rPr lang="en-US" altLang="zh-CN" dirty="0" smtClean="0"/>
                  <a:t> and some desired bias force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𝑑</m:t>
                        </m:r>
                      </m:sub>
                    </m:sSub>
                  </m:oMath>
                </a14:m>
                <a:r>
                  <a:rPr lang="en-US" altLang="zh-CN" dirty="0" smtClean="0"/>
                  <a:t>. </a:t>
                </a:r>
                <a14:m>
                  <m:oMath xmlns:m="http://schemas.openxmlformats.org/officeDocument/2006/math">
                    <m:r>
                      <a:rPr lang="en-US" altLang="zh-CN" b="0" i="1" smtClean="0">
                        <a:latin typeface="Cambria Math" panose="02040503050406030204" pitchFamily="18" charset="0"/>
                      </a:rPr>
                      <m:t>𝑀</m:t>
                    </m:r>
                  </m:oMath>
                </a14:m>
                <a:r>
                  <a:rPr lang="en-US" altLang="zh-CN" dirty="0" smtClean="0"/>
                  <a:t> is a projection matrix decomposing the 	forces in the normal direction of the surface. </a:t>
                </a:r>
                <a:endParaRPr lang="en-US" altLang="zh-CN" dirty="0"/>
              </a:p>
              <a:p>
                <a:endParaRPr lang="en-US" altLang="zh-CN" sz="1200" dirty="0" smtClean="0"/>
              </a:p>
              <a:p>
                <a:endParaRPr lang="en-US" altLang="zh-CN" dirty="0" smtClean="0"/>
              </a:p>
              <a:p>
                <a:pPr marL="285750" indent="-285750">
                  <a:buFont typeface="Arial" panose="020B0604020202020204" pitchFamily="34" charset="0"/>
                  <a:buChar char="•"/>
                </a:pPr>
                <a:endParaRPr lang="en-US" altLang="zh-CN" dirty="0"/>
              </a:p>
              <a:p>
                <a:endParaRPr lang="en-US" altLang="zh-CN" dirty="0" smtClean="0"/>
              </a:p>
              <a:p>
                <a:r>
                  <a:rPr lang="en-US" altLang="zh-CN" dirty="0"/>
                  <a:t>	</a:t>
                </a:r>
                <a:endParaRPr lang="zh-CN" alt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208655" y="1485133"/>
                <a:ext cx="11813557" cy="4269567"/>
              </a:xfrm>
              <a:prstGeom prst="rect">
                <a:avLst/>
              </a:prstGeom>
              <a:blipFill rotWithShape="0">
                <a:blip r:embed="rId4"/>
                <a:stretch>
                  <a:fillRect l="-774" t="-1143"/>
                </a:stretch>
              </a:blipFill>
            </p:spPr>
            <p:txBody>
              <a:bodyPr/>
              <a:lstStyle/>
              <a:p>
                <a:r>
                  <a:rPr lang="zh-CN" altLang="en-US">
                    <a:noFill/>
                  </a:rPr>
                  <a:t> </a:t>
                </a:r>
              </a:p>
            </p:txBody>
          </p:sp>
        </mc:Fallback>
      </mc:AlternateContent>
      <p:pic>
        <p:nvPicPr>
          <p:cNvPr id="6" name="图片 5"/>
          <p:cNvPicPr>
            <a:picLocks noChangeAspect="1"/>
          </p:cNvPicPr>
          <p:nvPr/>
        </p:nvPicPr>
        <p:blipFill>
          <a:blip r:embed="rId5"/>
          <a:stretch>
            <a:fillRect/>
          </a:stretch>
        </p:blipFill>
        <p:spPr>
          <a:xfrm>
            <a:off x="1889865" y="2500795"/>
            <a:ext cx="3192472" cy="526988"/>
          </a:xfrm>
          <a:prstGeom prst="rect">
            <a:avLst/>
          </a:prstGeom>
        </p:spPr>
      </p:pic>
      <p:pic>
        <p:nvPicPr>
          <p:cNvPr id="7" name="图片 6"/>
          <p:cNvPicPr>
            <a:picLocks noChangeAspect="1"/>
          </p:cNvPicPr>
          <p:nvPr/>
        </p:nvPicPr>
        <p:blipFill>
          <a:blip r:embed="rId6"/>
          <a:stretch>
            <a:fillRect/>
          </a:stretch>
        </p:blipFill>
        <p:spPr>
          <a:xfrm>
            <a:off x="1938542" y="3027783"/>
            <a:ext cx="2142310" cy="407706"/>
          </a:xfrm>
          <a:prstGeom prst="rect">
            <a:avLst/>
          </a:prstGeom>
        </p:spPr>
      </p:pic>
      <p:pic>
        <p:nvPicPr>
          <p:cNvPr id="9" name="图片 8"/>
          <p:cNvPicPr>
            <a:picLocks noChangeAspect="1"/>
          </p:cNvPicPr>
          <p:nvPr/>
        </p:nvPicPr>
        <p:blipFill>
          <a:blip r:embed="rId7"/>
          <a:stretch>
            <a:fillRect/>
          </a:stretch>
        </p:blipFill>
        <p:spPr>
          <a:xfrm>
            <a:off x="6115433" y="2500795"/>
            <a:ext cx="4417360" cy="895616"/>
          </a:xfrm>
          <a:prstGeom prst="rect">
            <a:avLst/>
          </a:prstGeom>
        </p:spPr>
      </p:pic>
      <p:pic>
        <p:nvPicPr>
          <p:cNvPr id="11" name="图片 10"/>
          <p:cNvPicPr>
            <a:picLocks noChangeAspect="1"/>
          </p:cNvPicPr>
          <p:nvPr/>
        </p:nvPicPr>
        <p:blipFill>
          <a:blip r:embed="rId8"/>
          <a:stretch>
            <a:fillRect/>
          </a:stretch>
        </p:blipFill>
        <p:spPr>
          <a:xfrm>
            <a:off x="1375954" y="4781590"/>
            <a:ext cx="4841966" cy="1629768"/>
          </a:xfrm>
          <a:prstGeom prst="rect">
            <a:avLst/>
          </a:prstGeom>
        </p:spPr>
      </p:pic>
      <p:pic>
        <p:nvPicPr>
          <p:cNvPr id="12" name="图片 11"/>
          <p:cNvPicPr>
            <a:picLocks noChangeAspect="1"/>
          </p:cNvPicPr>
          <p:nvPr/>
        </p:nvPicPr>
        <p:blipFill>
          <a:blip r:embed="rId9"/>
          <a:stretch>
            <a:fillRect/>
          </a:stretch>
        </p:blipFill>
        <p:spPr>
          <a:xfrm>
            <a:off x="6547177" y="4781590"/>
            <a:ext cx="4724022" cy="1629768"/>
          </a:xfrm>
          <a:prstGeom prst="rect">
            <a:avLst/>
          </a:prstGeom>
        </p:spPr>
      </p:pic>
      <p:sp>
        <p:nvSpPr>
          <p:cNvPr id="10" name="矩形 9"/>
          <p:cNvSpPr/>
          <p:nvPr/>
        </p:nvSpPr>
        <p:spPr>
          <a:xfrm>
            <a:off x="2363788" y="6420183"/>
            <a:ext cx="6096000" cy="369332"/>
          </a:xfrm>
          <a:prstGeom prst="rect">
            <a:avLst/>
          </a:prstGeom>
        </p:spPr>
        <p:txBody>
          <a:bodyPr>
            <a:spAutoFit/>
          </a:bodyPr>
          <a:lstStyle/>
          <a:p>
            <a:pPr marL="304800" indent="-304800"/>
            <a:r>
              <a:rPr lang="en-US" altLang="zh-CN" sz="900" dirty="0" err="1"/>
              <a:t>Chalasani</a:t>
            </a:r>
            <a:r>
              <a:rPr lang="en-US" altLang="zh-CN" sz="900" dirty="0"/>
              <a:t>, P., Wang, L., Roy, R., </a:t>
            </a:r>
            <a:r>
              <a:rPr lang="en-US" altLang="zh-CN" sz="900" dirty="0" err="1"/>
              <a:t>Simaan</a:t>
            </a:r>
            <a:r>
              <a:rPr lang="en-US" altLang="zh-CN" sz="900" dirty="0"/>
              <a:t>, N., Taylor, R. H., &amp; </a:t>
            </a:r>
            <a:r>
              <a:rPr lang="en-US" altLang="zh-CN" sz="900" dirty="0" err="1"/>
              <a:t>Kobilarov</a:t>
            </a:r>
            <a:r>
              <a:rPr lang="en-US" altLang="zh-CN" sz="900" dirty="0"/>
              <a:t>, M. (</a:t>
            </a:r>
            <a:r>
              <a:rPr lang="en-US" altLang="zh-CN" sz="900" dirty="0" err="1"/>
              <a:t>n.d.</a:t>
            </a:r>
            <a:r>
              <a:rPr lang="en-US" altLang="zh-CN" sz="900" dirty="0"/>
              <a:t>). Concurrent Nonparametric Estimation of Organ Geometry and Tissue Stiffness Using Continuous Adaptive Palpation.</a:t>
            </a:r>
          </a:p>
        </p:txBody>
      </p:sp>
    </p:spTree>
    <p:extLst>
      <p:ext uri="{BB962C8B-B14F-4D97-AF65-F5344CB8AC3E}">
        <p14:creationId xmlns:p14="http://schemas.microsoft.com/office/powerpoint/2010/main" val="3143199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rgbClr val="1E3E4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379" y="-42650"/>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 name="Title 1"/>
          <p:cNvSpPr>
            <a:spLocks noGrp="1"/>
          </p:cNvSpPr>
          <p:nvPr>
            <p:ph type="ctrTitle"/>
          </p:nvPr>
        </p:nvSpPr>
        <p:spPr>
          <a:xfrm>
            <a:off x="4931619" y="71678"/>
            <a:ext cx="5509430" cy="979985"/>
          </a:xfrm>
        </p:spPr>
        <p:txBody>
          <a:bodyPr>
            <a:noAutofit/>
          </a:bodyPr>
          <a:lstStyle/>
          <a:p>
            <a:pPr algn="l"/>
            <a:r>
              <a:rPr lang="en-US" sz="2800" dirty="0" smtClean="0">
                <a:solidFill>
                  <a:schemeClr val="bg1"/>
                </a:solidFill>
                <a:latin typeface="Quadon Regular"/>
                <a:cs typeface="Quadon Regular"/>
              </a:rPr>
              <a:t>Technical Overview</a:t>
            </a:r>
            <a:r>
              <a:rPr lang="en-US" sz="1800" dirty="0">
                <a:solidFill>
                  <a:schemeClr val="bg1"/>
                </a:solidFill>
                <a:latin typeface="Quadon Regular"/>
                <a:cs typeface="Quadon Regular"/>
              </a:rPr>
              <a:t/>
            </a:r>
            <a:br>
              <a:rPr lang="en-US" sz="1800" dirty="0">
                <a:solidFill>
                  <a:schemeClr val="bg1"/>
                </a:solidFill>
                <a:latin typeface="Quadon Regular"/>
                <a:cs typeface="Quadon Regular"/>
              </a:rPr>
            </a:br>
            <a:endParaRPr lang="en-US" sz="1800" dirty="0">
              <a:solidFill>
                <a:schemeClr val="bg1"/>
              </a:solidFill>
              <a:latin typeface="Quadon Regular"/>
              <a:cs typeface="Quadon Regular"/>
            </a:endParaRPr>
          </a:p>
        </p:txBody>
      </p:sp>
      <p:sp>
        <p:nvSpPr>
          <p:cNvPr id="5" name="文本框 4"/>
          <p:cNvSpPr txBox="1"/>
          <p:nvPr/>
        </p:nvSpPr>
        <p:spPr>
          <a:xfrm>
            <a:off x="208655" y="1485133"/>
            <a:ext cx="11813557" cy="3847207"/>
          </a:xfrm>
          <a:prstGeom prst="rect">
            <a:avLst/>
          </a:prstGeom>
          <a:noFill/>
        </p:spPr>
        <p:txBody>
          <a:bodyPr wrap="square" rtlCol="0">
            <a:spAutoFit/>
          </a:bodyPr>
          <a:lstStyle/>
          <a:p>
            <a:r>
              <a:rPr lang="en-US" altLang="zh-CN" sz="2400" b="1" dirty="0" smtClean="0"/>
              <a:t>Ultrasound Elastography</a:t>
            </a:r>
            <a:endParaRPr lang="en-US" altLang="zh-CN" sz="2400" b="1" dirty="0"/>
          </a:p>
          <a:p>
            <a:pPr marL="342900" indent="-342900">
              <a:buFont typeface="Arial" panose="020B0604020202020204" pitchFamily="34" charset="0"/>
              <a:buChar char="•"/>
            </a:pPr>
            <a:r>
              <a:rPr lang="en-US" altLang="zh-CN" sz="2000" dirty="0" smtClean="0"/>
              <a:t>Elastography </a:t>
            </a:r>
            <a:r>
              <a:rPr lang="en-US" altLang="zh-CN" sz="2000" dirty="0"/>
              <a:t>imaging techniques are based on the hypothesis that soft tissues deform more than stiffer tissue, and these differences can be quantified in images of the tissue strain tensor or the Young’s </a:t>
            </a:r>
            <a:r>
              <a:rPr lang="en-US" altLang="zh-CN" sz="2000" dirty="0" smtClean="0"/>
              <a:t>modulus</a:t>
            </a:r>
          </a:p>
          <a:p>
            <a:pPr marL="342900" indent="-342900">
              <a:buFont typeface="Arial" panose="020B0604020202020204" pitchFamily="34" charset="0"/>
              <a:buChar char="•"/>
            </a:pPr>
            <a:endParaRPr lang="en-US" altLang="zh-CN" sz="2000" dirty="0" smtClean="0"/>
          </a:p>
          <a:p>
            <a:pPr marL="342900" indent="-342900">
              <a:buFont typeface="Arial" panose="020B0604020202020204" pitchFamily="34" charset="0"/>
              <a:buChar char="•"/>
            </a:pPr>
            <a:r>
              <a:rPr lang="en-US" altLang="zh-CN" sz="2000" dirty="0" smtClean="0"/>
              <a:t>2-D displacement estimation using dynamic programming</a:t>
            </a:r>
          </a:p>
          <a:p>
            <a:endParaRPr lang="en-US" altLang="zh-CN" sz="2000" dirty="0" smtClean="0"/>
          </a:p>
          <a:p>
            <a:pPr marL="342900" indent="-342900">
              <a:buFont typeface="Arial" panose="020B0604020202020204" pitchFamily="34" charset="0"/>
              <a:buChar char="•"/>
            </a:pPr>
            <a:endParaRPr lang="en-US" altLang="zh-CN" dirty="0"/>
          </a:p>
          <a:p>
            <a:endParaRPr lang="en-US" altLang="zh-CN" sz="1200" dirty="0" smtClean="0"/>
          </a:p>
          <a:p>
            <a:endParaRPr lang="en-US" altLang="zh-CN" dirty="0" smtClean="0"/>
          </a:p>
          <a:p>
            <a:pPr marL="285750" indent="-285750">
              <a:buFont typeface="Arial" panose="020B0604020202020204" pitchFamily="34" charset="0"/>
              <a:buChar char="•"/>
            </a:pPr>
            <a:endParaRPr lang="en-US" altLang="zh-CN" dirty="0"/>
          </a:p>
          <a:p>
            <a:endParaRPr lang="en-US" altLang="zh-CN" dirty="0" smtClean="0"/>
          </a:p>
          <a:p>
            <a:r>
              <a:rPr lang="en-US" altLang="zh-CN" dirty="0" smtClean="0"/>
              <a:t>Where, </a:t>
            </a:r>
          </a:p>
          <a:p>
            <a:r>
              <a:rPr lang="en-US" altLang="zh-CN" dirty="0"/>
              <a:t>	</a:t>
            </a:r>
            <a:endParaRPr lang="zh-CN" altLang="en-US" dirty="0"/>
          </a:p>
        </p:txBody>
      </p:sp>
      <p:pic>
        <p:nvPicPr>
          <p:cNvPr id="7" name="图片 6"/>
          <p:cNvPicPr>
            <a:picLocks noChangeAspect="1"/>
          </p:cNvPicPr>
          <p:nvPr/>
        </p:nvPicPr>
        <p:blipFill>
          <a:blip r:embed="rId4"/>
          <a:stretch>
            <a:fillRect/>
          </a:stretch>
        </p:blipFill>
        <p:spPr>
          <a:xfrm>
            <a:off x="487284" y="3485598"/>
            <a:ext cx="5175342" cy="970020"/>
          </a:xfrm>
          <a:prstGeom prst="rect">
            <a:avLst/>
          </a:prstGeom>
        </p:spPr>
      </p:pic>
      <p:pic>
        <p:nvPicPr>
          <p:cNvPr id="9" name="图片 8"/>
          <p:cNvPicPr>
            <a:picLocks noChangeAspect="1"/>
          </p:cNvPicPr>
          <p:nvPr/>
        </p:nvPicPr>
        <p:blipFill>
          <a:blip r:embed="rId5"/>
          <a:stretch>
            <a:fillRect/>
          </a:stretch>
        </p:blipFill>
        <p:spPr>
          <a:xfrm>
            <a:off x="487284" y="5176476"/>
            <a:ext cx="4979132" cy="464254"/>
          </a:xfrm>
          <a:prstGeom prst="rect">
            <a:avLst/>
          </a:prstGeom>
        </p:spPr>
      </p:pic>
      <p:pic>
        <p:nvPicPr>
          <p:cNvPr id="11" name="图片 10"/>
          <p:cNvPicPr>
            <a:picLocks noChangeAspect="1"/>
          </p:cNvPicPr>
          <p:nvPr/>
        </p:nvPicPr>
        <p:blipFill>
          <a:blip r:embed="rId6"/>
          <a:stretch>
            <a:fillRect/>
          </a:stretch>
        </p:blipFill>
        <p:spPr>
          <a:xfrm>
            <a:off x="7686334" y="2898941"/>
            <a:ext cx="3600804" cy="3446264"/>
          </a:xfrm>
          <a:prstGeom prst="rect">
            <a:avLst/>
          </a:prstGeom>
        </p:spPr>
      </p:pic>
      <p:pic>
        <p:nvPicPr>
          <p:cNvPr id="6" name="图片 5"/>
          <p:cNvPicPr>
            <a:picLocks noChangeAspect="1"/>
          </p:cNvPicPr>
          <p:nvPr/>
        </p:nvPicPr>
        <p:blipFill>
          <a:blip r:embed="rId7"/>
          <a:stretch>
            <a:fillRect/>
          </a:stretch>
        </p:blipFill>
        <p:spPr>
          <a:xfrm>
            <a:off x="487284" y="5697246"/>
            <a:ext cx="3106478" cy="355952"/>
          </a:xfrm>
          <a:prstGeom prst="rect">
            <a:avLst/>
          </a:prstGeom>
        </p:spPr>
      </p:pic>
      <p:pic>
        <p:nvPicPr>
          <p:cNvPr id="12" name="图片 11"/>
          <p:cNvPicPr>
            <a:picLocks noChangeAspect="1"/>
          </p:cNvPicPr>
          <p:nvPr/>
        </p:nvPicPr>
        <p:blipFill>
          <a:blip r:embed="rId7"/>
          <a:stretch>
            <a:fillRect/>
          </a:stretch>
        </p:blipFill>
        <p:spPr>
          <a:xfrm>
            <a:off x="487284" y="5689931"/>
            <a:ext cx="3234154" cy="370582"/>
          </a:xfrm>
          <a:prstGeom prst="rect">
            <a:avLst/>
          </a:prstGeom>
        </p:spPr>
      </p:pic>
      <p:sp>
        <p:nvSpPr>
          <p:cNvPr id="13" name="矩形 12"/>
          <p:cNvSpPr/>
          <p:nvPr/>
        </p:nvSpPr>
        <p:spPr>
          <a:xfrm>
            <a:off x="2040523" y="6330967"/>
            <a:ext cx="6096000" cy="369332"/>
          </a:xfrm>
          <a:prstGeom prst="rect">
            <a:avLst/>
          </a:prstGeom>
        </p:spPr>
        <p:txBody>
          <a:bodyPr>
            <a:spAutoFit/>
          </a:bodyPr>
          <a:lstStyle/>
          <a:p>
            <a:pPr marL="304800" indent="-304800"/>
            <a:r>
              <a:rPr lang="en-US" altLang="zh-CN" sz="900" dirty="0" err="1"/>
              <a:t>Rivaz</a:t>
            </a:r>
            <a:r>
              <a:rPr lang="en-US" altLang="zh-CN" sz="900" dirty="0"/>
              <a:t>, H., Boctor, E., </a:t>
            </a:r>
            <a:r>
              <a:rPr lang="en-US" altLang="zh-CN" sz="900" dirty="0" err="1"/>
              <a:t>Foroughi</a:t>
            </a:r>
            <a:r>
              <a:rPr lang="en-US" altLang="zh-CN" sz="900" dirty="0"/>
              <a:t>, P., </a:t>
            </a:r>
            <a:r>
              <a:rPr lang="en-US" altLang="zh-CN" sz="900" dirty="0" err="1"/>
              <a:t>Zellars</a:t>
            </a:r>
            <a:r>
              <a:rPr lang="en-US" altLang="zh-CN" sz="900" dirty="0"/>
              <a:t>, R., </a:t>
            </a:r>
            <a:r>
              <a:rPr lang="en-US" altLang="zh-CN" sz="900" dirty="0" err="1"/>
              <a:t>Fichtinger</a:t>
            </a:r>
            <a:r>
              <a:rPr lang="en-US" altLang="zh-CN" sz="900" dirty="0"/>
              <a:t>, G., &amp; Hager, G. (2008). Ultrasound elastography: A dynamic programming approach. IEEE Transactions on Medical Imaging, 27(10), 1373–1377. </a:t>
            </a:r>
          </a:p>
        </p:txBody>
      </p:sp>
    </p:spTree>
    <p:extLst>
      <p:ext uri="{BB962C8B-B14F-4D97-AF65-F5344CB8AC3E}">
        <p14:creationId xmlns:p14="http://schemas.microsoft.com/office/powerpoint/2010/main" val="2084307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rgbClr val="1E3E4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379" y="-42650"/>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 name="Title 1"/>
          <p:cNvSpPr>
            <a:spLocks noGrp="1"/>
          </p:cNvSpPr>
          <p:nvPr>
            <p:ph type="ctrTitle"/>
          </p:nvPr>
        </p:nvSpPr>
        <p:spPr>
          <a:xfrm>
            <a:off x="4931619" y="71678"/>
            <a:ext cx="5509430" cy="979985"/>
          </a:xfrm>
        </p:spPr>
        <p:txBody>
          <a:bodyPr>
            <a:noAutofit/>
          </a:bodyPr>
          <a:lstStyle/>
          <a:p>
            <a:pPr algn="l"/>
            <a:r>
              <a:rPr lang="en-US" sz="2800" dirty="0" smtClean="0">
                <a:solidFill>
                  <a:schemeClr val="bg1"/>
                </a:solidFill>
                <a:latin typeface="Quadon Regular"/>
                <a:cs typeface="Quadon Regular"/>
              </a:rPr>
              <a:t>Deliverables</a:t>
            </a:r>
            <a:r>
              <a:rPr lang="en-US" sz="1800" dirty="0">
                <a:solidFill>
                  <a:schemeClr val="bg1"/>
                </a:solidFill>
                <a:latin typeface="Quadon Regular"/>
                <a:cs typeface="Quadon Regular"/>
              </a:rPr>
              <a:t/>
            </a:r>
            <a:br>
              <a:rPr lang="en-US" sz="1800" dirty="0">
                <a:solidFill>
                  <a:schemeClr val="bg1"/>
                </a:solidFill>
                <a:latin typeface="Quadon Regular"/>
                <a:cs typeface="Quadon Regular"/>
              </a:rPr>
            </a:br>
            <a:endParaRPr lang="en-US" sz="1800" dirty="0">
              <a:solidFill>
                <a:schemeClr val="bg1"/>
              </a:solidFill>
              <a:latin typeface="Quadon Regular"/>
              <a:cs typeface="Quadon Regular"/>
            </a:endParaRPr>
          </a:p>
        </p:txBody>
      </p:sp>
      <p:sp>
        <p:nvSpPr>
          <p:cNvPr id="5" name="文本框 4"/>
          <p:cNvSpPr txBox="1"/>
          <p:nvPr/>
        </p:nvSpPr>
        <p:spPr>
          <a:xfrm>
            <a:off x="208655" y="1485133"/>
            <a:ext cx="11813557" cy="2400657"/>
          </a:xfrm>
          <a:prstGeom prst="rect">
            <a:avLst/>
          </a:prstGeom>
          <a:noFill/>
        </p:spPr>
        <p:txBody>
          <a:bodyPr wrap="square" rtlCol="0">
            <a:spAutoFit/>
          </a:bodyPr>
          <a:lstStyle/>
          <a:p>
            <a:pPr lvl="1"/>
            <a:r>
              <a:rPr lang="en-US" altLang="zh-CN" sz="2000" b="1" dirty="0" smtClean="0"/>
              <a:t>Minimum </a:t>
            </a:r>
            <a:r>
              <a:rPr lang="en-US" altLang="zh-CN" sz="2000" b="1" dirty="0"/>
              <a:t>deliverable</a:t>
            </a:r>
            <a:endParaRPr lang="en-US" altLang="zh-CN" b="1" dirty="0" smtClean="0"/>
          </a:p>
          <a:p>
            <a:pPr lvl="1"/>
            <a:r>
              <a:rPr lang="en-US" altLang="zh-CN" dirty="0" smtClean="0"/>
              <a:t>DaVinci </a:t>
            </a:r>
            <a:r>
              <a:rPr lang="en-US" altLang="zh-CN" dirty="0"/>
              <a:t>ultrasound tool and ultrasound system </a:t>
            </a:r>
            <a:r>
              <a:rPr lang="en-US" altLang="zh-CN" dirty="0" smtClean="0"/>
              <a:t>integration into </a:t>
            </a:r>
            <a:r>
              <a:rPr lang="en-US" altLang="zh-CN" dirty="0"/>
              <a:t>DVRK </a:t>
            </a:r>
            <a:r>
              <a:rPr lang="en-US" altLang="zh-CN" dirty="0" smtClean="0"/>
              <a:t>system</a:t>
            </a:r>
          </a:p>
          <a:p>
            <a:pPr lvl="1"/>
            <a:endParaRPr lang="en-US" altLang="zh-CN" dirty="0"/>
          </a:p>
          <a:p>
            <a:pPr lvl="1"/>
            <a:r>
              <a:rPr lang="en-US" altLang="zh-CN" sz="2000" b="1" dirty="0" smtClean="0"/>
              <a:t>Expected </a:t>
            </a:r>
            <a:r>
              <a:rPr lang="en-US" altLang="zh-CN" sz="2000" b="1" dirty="0"/>
              <a:t>deliverable</a:t>
            </a:r>
            <a:endParaRPr lang="en-US" altLang="zh-CN" b="1" dirty="0" smtClean="0"/>
          </a:p>
          <a:p>
            <a:pPr lvl="1"/>
            <a:r>
              <a:rPr lang="en-US" altLang="zh-CN" dirty="0" smtClean="0"/>
              <a:t>Ultrasound </a:t>
            </a:r>
            <a:r>
              <a:rPr lang="en-US" altLang="zh-CN" dirty="0"/>
              <a:t>imaging with force </a:t>
            </a:r>
            <a:r>
              <a:rPr lang="en-US" altLang="zh-CN" dirty="0" smtClean="0"/>
              <a:t>feedback control</a:t>
            </a:r>
          </a:p>
          <a:p>
            <a:pPr lvl="1"/>
            <a:endParaRPr lang="en-US" altLang="zh-CN" dirty="0" smtClean="0"/>
          </a:p>
          <a:p>
            <a:pPr lvl="1"/>
            <a:r>
              <a:rPr lang="en-US" altLang="zh-CN" sz="2000" b="1" dirty="0" smtClean="0"/>
              <a:t>Maximum </a:t>
            </a:r>
            <a:r>
              <a:rPr lang="en-US" altLang="zh-CN" sz="2000" b="1" dirty="0"/>
              <a:t>deliverable</a:t>
            </a:r>
          </a:p>
          <a:p>
            <a:pPr lvl="1"/>
            <a:r>
              <a:rPr lang="en-US" altLang="zh-CN" dirty="0"/>
              <a:t>Ultrasound e</a:t>
            </a:r>
            <a:r>
              <a:rPr lang="en-US" altLang="zh-CN" dirty="0" smtClean="0"/>
              <a:t>lastography with DVRK</a:t>
            </a:r>
            <a:endParaRPr lang="en-US" altLang="zh-CN" dirty="0"/>
          </a:p>
        </p:txBody>
      </p:sp>
    </p:spTree>
    <p:extLst>
      <p:ext uri="{BB962C8B-B14F-4D97-AF65-F5344CB8AC3E}">
        <p14:creationId xmlns:p14="http://schemas.microsoft.com/office/powerpoint/2010/main" val="2281246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rgbClr val="1E3E4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379" y="-42650"/>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 name="Title 1"/>
          <p:cNvSpPr>
            <a:spLocks noGrp="1"/>
          </p:cNvSpPr>
          <p:nvPr>
            <p:ph type="ctrTitle"/>
          </p:nvPr>
        </p:nvSpPr>
        <p:spPr>
          <a:xfrm>
            <a:off x="4931619" y="71678"/>
            <a:ext cx="5509430" cy="979985"/>
          </a:xfrm>
        </p:spPr>
        <p:txBody>
          <a:bodyPr>
            <a:noAutofit/>
          </a:bodyPr>
          <a:lstStyle/>
          <a:p>
            <a:pPr algn="l"/>
            <a:r>
              <a:rPr lang="en-US" sz="2800" dirty="0" smtClean="0">
                <a:solidFill>
                  <a:schemeClr val="bg1"/>
                </a:solidFill>
                <a:latin typeface="Quadon Regular"/>
                <a:cs typeface="Quadon Regular"/>
              </a:rPr>
              <a:t>Dependencies</a:t>
            </a:r>
            <a:r>
              <a:rPr lang="en-US" sz="1800" dirty="0">
                <a:solidFill>
                  <a:schemeClr val="bg1"/>
                </a:solidFill>
                <a:latin typeface="Quadon Regular"/>
                <a:cs typeface="Quadon Regular"/>
              </a:rPr>
              <a:t/>
            </a:r>
            <a:br>
              <a:rPr lang="en-US" sz="1800" dirty="0">
                <a:solidFill>
                  <a:schemeClr val="bg1"/>
                </a:solidFill>
                <a:latin typeface="Quadon Regular"/>
                <a:cs typeface="Quadon Regular"/>
              </a:rPr>
            </a:br>
            <a:endParaRPr lang="en-US" sz="1800" dirty="0">
              <a:solidFill>
                <a:schemeClr val="bg1"/>
              </a:solidFill>
              <a:latin typeface="Quadon Regular"/>
              <a:cs typeface="Quadon Regular"/>
            </a:endParaRPr>
          </a:p>
        </p:txBody>
      </p:sp>
      <p:graphicFrame>
        <p:nvGraphicFramePr>
          <p:cNvPr id="6" name="表格 5"/>
          <p:cNvGraphicFramePr>
            <a:graphicFrameLocks noGrp="1"/>
          </p:cNvGraphicFramePr>
          <p:nvPr>
            <p:extLst>
              <p:ext uri="{D42A27DB-BD31-4B8C-83A1-F6EECF244321}">
                <p14:modId xmlns:p14="http://schemas.microsoft.com/office/powerpoint/2010/main" val="2006959322"/>
              </p:ext>
            </p:extLst>
          </p:nvPr>
        </p:nvGraphicFramePr>
        <p:xfrm>
          <a:off x="1581379" y="1538052"/>
          <a:ext cx="8249335" cy="4694370"/>
        </p:xfrm>
        <a:graphic>
          <a:graphicData uri="http://schemas.openxmlformats.org/drawingml/2006/table">
            <a:tbl>
              <a:tblPr firstRow="1" bandRow="1">
                <a:tableStyleId>{B301B821-A1FF-4177-AEE7-76D212191A09}</a:tableStyleId>
              </a:tblPr>
              <a:tblGrid>
                <a:gridCol w="4611470"/>
                <a:gridCol w="1019655"/>
                <a:gridCol w="2618210"/>
              </a:tblGrid>
              <a:tr h="295701">
                <a:tc>
                  <a:txBody>
                    <a:bodyPr/>
                    <a:lstStyle/>
                    <a:p>
                      <a:r>
                        <a:rPr lang="en-US" altLang="zh-CN" dirty="0" smtClean="0"/>
                        <a:t>Dependency</a:t>
                      </a:r>
                      <a:endParaRPr lang="zh-CN" altLang="en-US" dirty="0"/>
                    </a:p>
                  </a:txBody>
                  <a:tcPr/>
                </a:tc>
                <a:tc>
                  <a:txBody>
                    <a:bodyPr/>
                    <a:lstStyle/>
                    <a:p>
                      <a:r>
                        <a:rPr lang="en-US" altLang="zh-CN" dirty="0" smtClean="0"/>
                        <a:t>Status</a:t>
                      </a:r>
                      <a:endParaRPr lang="zh-CN" altLang="en-US" dirty="0"/>
                    </a:p>
                  </a:txBody>
                  <a:tcPr/>
                </a:tc>
                <a:tc>
                  <a:txBody>
                    <a:bodyPr/>
                    <a:lstStyle/>
                    <a:p>
                      <a:r>
                        <a:rPr lang="en-US" altLang="zh-CN" dirty="0" smtClean="0"/>
                        <a:t>Fallback</a:t>
                      </a:r>
                      <a:endParaRPr lang="zh-CN" altLang="en-US" dirty="0"/>
                    </a:p>
                  </a:txBody>
                  <a:tcPr/>
                </a:tc>
              </a:tr>
              <a:tr h="295701">
                <a:tc>
                  <a:txBody>
                    <a:bodyPr/>
                    <a:lstStyle/>
                    <a:p>
                      <a:r>
                        <a:rPr lang="en-US" altLang="zh-CN" sz="1400" b="1" dirty="0" smtClean="0"/>
                        <a:t>Collaboration</a:t>
                      </a:r>
                      <a:endParaRPr lang="zh-CN" altLang="en-US" sz="1400" b="1" dirty="0"/>
                    </a:p>
                  </a:txBody>
                  <a:tcPr/>
                </a:tc>
                <a:tc>
                  <a:txBody>
                    <a:bodyPr/>
                    <a:lstStyle/>
                    <a:p>
                      <a:endParaRPr lang="zh-CN" altLang="en-US" sz="1200" dirty="0"/>
                    </a:p>
                  </a:txBody>
                  <a:tcPr/>
                </a:tc>
                <a:tc>
                  <a:txBody>
                    <a:bodyPr/>
                    <a:lstStyle/>
                    <a:p>
                      <a:endParaRPr lang="zh-CN" altLang="en-US" sz="1200" dirty="0"/>
                    </a:p>
                  </a:txBody>
                  <a:tcPr/>
                </a:tc>
              </a:tr>
              <a:tr h="295701">
                <a:tc>
                  <a:txBody>
                    <a:bodyPr/>
                    <a:lstStyle/>
                    <a:p>
                      <a:r>
                        <a:rPr lang="en-US" altLang="zh-CN" sz="1200" dirty="0" smtClean="0"/>
                        <a:t>Ultrasound probe kinematics calibration with Preetham</a:t>
                      </a:r>
                      <a:endParaRPr lang="zh-CN" altLang="en-US" sz="1200" dirty="0"/>
                    </a:p>
                  </a:txBody>
                  <a:tcPr/>
                </a:tc>
                <a:tc>
                  <a:txBody>
                    <a:bodyPr/>
                    <a:lstStyle/>
                    <a:p>
                      <a:r>
                        <a:rPr lang="en-US" altLang="zh-CN" sz="1200" dirty="0" smtClean="0"/>
                        <a:t>Solved</a:t>
                      </a:r>
                      <a:endParaRPr lang="zh-CN" altLang="en-US" sz="1200" dirty="0"/>
                    </a:p>
                  </a:txBody>
                  <a:tcPr/>
                </a:tc>
                <a:tc>
                  <a:txBody>
                    <a:bodyPr/>
                    <a:lstStyle/>
                    <a:p>
                      <a:endParaRPr lang="zh-CN" altLang="en-US" sz="1200" dirty="0"/>
                    </a:p>
                  </a:txBody>
                  <a:tcPr/>
                </a:tc>
              </a:tr>
              <a:tr h="29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effectLst/>
                        </a:rPr>
                        <a:t>Ultrasound probe scan plane calibration with Alexis</a:t>
                      </a:r>
                      <a:endParaRPr lang="zh-CN" altLang="zh-CN" sz="1200" kern="1200" dirty="0" smtClean="0">
                        <a:solidFill>
                          <a:schemeClr val="dk1"/>
                        </a:solidFill>
                        <a:effectLst/>
                        <a:latin typeface="+mn-lt"/>
                        <a:ea typeface="+mn-ea"/>
                        <a:cs typeface="+mn-cs"/>
                      </a:endParaRPr>
                    </a:p>
                  </a:txBody>
                  <a:tcPr/>
                </a:tc>
                <a:tc>
                  <a:txBody>
                    <a:bodyPr/>
                    <a:lstStyle/>
                    <a:p>
                      <a:r>
                        <a:rPr lang="en-US" altLang="zh-CN" sz="1200" dirty="0" smtClean="0"/>
                        <a:t>Solved</a:t>
                      </a:r>
                      <a:endParaRPr lang="zh-CN" altLang="en-US" sz="1200" dirty="0"/>
                    </a:p>
                  </a:txBody>
                  <a:tcPr/>
                </a:tc>
                <a:tc>
                  <a:txBody>
                    <a:bodyPr/>
                    <a:lstStyle/>
                    <a:p>
                      <a:endParaRPr lang="zh-CN" altLang="en-US" sz="1200" dirty="0"/>
                    </a:p>
                  </a:txBody>
                  <a:tcPr/>
                </a:tc>
              </a:tr>
              <a:tr h="29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kern="1200" dirty="0" smtClean="0">
                          <a:effectLst/>
                        </a:rPr>
                        <a:t>Hardware</a:t>
                      </a:r>
                      <a:endParaRPr lang="zh-CN" altLang="zh-CN" sz="1400" b="1" kern="1200" dirty="0" smtClean="0">
                        <a:solidFill>
                          <a:schemeClr val="dk1"/>
                        </a:solidFill>
                        <a:effectLst/>
                        <a:latin typeface="+mn-lt"/>
                        <a:ea typeface="+mn-ea"/>
                        <a:cs typeface="+mn-cs"/>
                      </a:endParaRPr>
                    </a:p>
                  </a:txBody>
                  <a:tcPr/>
                </a:tc>
                <a:tc>
                  <a:txBody>
                    <a:bodyPr/>
                    <a:lstStyle/>
                    <a:p>
                      <a:endParaRPr lang="zh-CN" altLang="en-US" sz="1200" dirty="0"/>
                    </a:p>
                  </a:txBody>
                  <a:tcPr/>
                </a:tc>
                <a:tc>
                  <a:txBody>
                    <a:bodyPr/>
                    <a:lstStyle/>
                    <a:p>
                      <a:endParaRPr lang="zh-CN" altLang="en-US" sz="1200" dirty="0"/>
                    </a:p>
                  </a:txBody>
                  <a:tcPr/>
                </a:tc>
              </a:tr>
              <a:tr h="29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effectLst/>
                        </a:rPr>
                        <a:t>DVRK hardware</a:t>
                      </a:r>
                      <a:endParaRPr lang="zh-CN" altLang="zh-CN" sz="1200" kern="1200" dirty="0" smtClean="0">
                        <a:solidFill>
                          <a:schemeClr val="dk1"/>
                        </a:solidFill>
                        <a:effectLst/>
                        <a:latin typeface="+mn-lt"/>
                        <a:ea typeface="+mn-ea"/>
                        <a:cs typeface="+mn-cs"/>
                      </a:endParaRPr>
                    </a:p>
                  </a:txBody>
                  <a:tcPr/>
                </a:tc>
                <a:tc>
                  <a:txBody>
                    <a:bodyPr/>
                    <a:lstStyle/>
                    <a:p>
                      <a:r>
                        <a:rPr lang="en-US" altLang="zh-CN" sz="1200" dirty="0" smtClean="0"/>
                        <a:t>Solved</a:t>
                      </a:r>
                      <a:endParaRPr lang="zh-CN" altLang="en-US" sz="1200" dirty="0"/>
                    </a:p>
                  </a:txBody>
                  <a:tcPr/>
                </a:tc>
                <a:tc>
                  <a:txBody>
                    <a:bodyPr/>
                    <a:lstStyle/>
                    <a:p>
                      <a:endParaRPr lang="zh-CN" altLang="en-US" sz="1200" dirty="0"/>
                    </a:p>
                  </a:txBody>
                  <a:tcPr/>
                </a:tc>
              </a:tr>
              <a:tr h="295701">
                <a:tc>
                  <a:txBody>
                    <a:bodyPr/>
                    <a:lstStyle/>
                    <a:p>
                      <a:r>
                        <a:rPr lang="en-US" altLang="zh-CN" sz="1200" dirty="0" smtClean="0"/>
                        <a:t>Compatible ultrasound probe</a:t>
                      </a:r>
                      <a:endParaRPr lang="zh-CN" altLang="en-US" sz="1200" dirty="0"/>
                    </a:p>
                  </a:txBody>
                  <a:tcPr/>
                </a:tc>
                <a:tc>
                  <a:txBody>
                    <a:bodyPr/>
                    <a:lstStyle/>
                    <a:p>
                      <a:r>
                        <a:rPr lang="en-US" altLang="zh-CN" sz="1200" dirty="0" smtClean="0"/>
                        <a:t>Solved</a:t>
                      </a:r>
                      <a:endParaRPr lang="zh-CN" altLang="en-US" sz="1200" dirty="0"/>
                    </a:p>
                  </a:txBody>
                  <a:tcPr/>
                </a:tc>
                <a:tc>
                  <a:txBody>
                    <a:bodyPr/>
                    <a:lstStyle/>
                    <a:p>
                      <a:endParaRPr lang="zh-CN" altLang="en-US" sz="1200" dirty="0"/>
                    </a:p>
                  </a:txBody>
                  <a:tcPr/>
                </a:tc>
              </a:tr>
              <a:tr h="295701">
                <a:tc>
                  <a:txBody>
                    <a:bodyPr/>
                    <a:lstStyle/>
                    <a:p>
                      <a:r>
                        <a:rPr lang="en-US" altLang="zh-CN" sz="1200" dirty="0" smtClean="0"/>
                        <a:t>Ultrasound machine</a:t>
                      </a:r>
                      <a:endParaRPr lang="zh-CN" altLang="en-US" sz="1200" dirty="0"/>
                    </a:p>
                  </a:txBody>
                  <a:tcPr/>
                </a:tc>
                <a:tc>
                  <a:txBody>
                    <a:bodyPr/>
                    <a:lstStyle/>
                    <a:p>
                      <a:r>
                        <a:rPr lang="en-US" altLang="zh-CN" sz="1200" dirty="0" smtClean="0"/>
                        <a:t>Solved</a:t>
                      </a:r>
                      <a:endParaRPr lang="zh-CN" altLang="en-US" sz="1200" dirty="0"/>
                    </a:p>
                  </a:txBody>
                  <a:tcPr/>
                </a:tc>
                <a:tc>
                  <a:txBody>
                    <a:bodyPr/>
                    <a:lstStyle/>
                    <a:p>
                      <a:endParaRPr lang="zh-CN" altLang="en-US" sz="1200" dirty="0"/>
                    </a:p>
                  </a:txBody>
                  <a:tcPr/>
                </a:tc>
              </a:tr>
              <a:tr h="295701">
                <a:tc>
                  <a:txBody>
                    <a:bodyPr/>
                    <a:lstStyle/>
                    <a:p>
                      <a:r>
                        <a:rPr lang="en-US" altLang="zh-CN" sz="1200" dirty="0" smtClean="0"/>
                        <a:t>Elasticity ultrasound phantom with stiff features and</a:t>
                      </a:r>
                      <a:r>
                        <a:rPr lang="en-US" altLang="zh-CN" sz="1200" baseline="0" dirty="0" smtClean="0"/>
                        <a:t> proper weight from MUSIIC group</a:t>
                      </a:r>
                      <a:endParaRPr lang="zh-CN" altLang="en-US" sz="1200" dirty="0"/>
                    </a:p>
                  </a:txBody>
                  <a:tcPr/>
                </a:tc>
                <a:tc>
                  <a:txBody>
                    <a:bodyPr/>
                    <a:lstStyle/>
                    <a:p>
                      <a:r>
                        <a:rPr lang="en-US" altLang="zh-CN" sz="1200" dirty="0" smtClean="0"/>
                        <a:t>Pending</a:t>
                      </a:r>
                      <a:endParaRPr lang="zh-CN" altLang="en-US" sz="1200" dirty="0"/>
                    </a:p>
                  </a:txBody>
                  <a:tcPr/>
                </a:tc>
                <a:tc>
                  <a:txBody>
                    <a:bodyPr/>
                    <a:lstStyle/>
                    <a:p>
                      <a:r>
                        <a:rPr lang="en-US" altLang="zh-CN" sz="1200" dirty="0" smtClean="0"/>
                        <a:t>Build a proper one</a:t>
                      </a:r>
                      <a:r>
                        <a:rPr lang="en-US" altLang="zh-CN" sz="1200" baseline="0" dirty="0" smtClean="0"/>
                        <a:t> with gel by myself</a:t>
                      </a:r>
                      <a:endParaRPr lang="zh-CN" altLang="en-US" sz="1200" dirty="0"/>
                    </a:p>
                  </a:txBody>
                  <a:tcPr/>
                </a:tc>
              </a:tr>
              <a:tr h="295701">
                <a:tc>
                  <a:txBody>
                    <a:bodyPr/>
                    <a:lstStyle/>
                    <a:p>
                      <a:r>
                        <a:rPr lang="en-US" altLang="zh-CN" sz="1400" b="1" dirty="0" smtClean="0"/>
                        <a:t>Software</a:t>
                      </a:r>
                      <a:endParaRPr lang="zh-CN" altLang="en-US" sz="1200" b="1" dirty="0"/>
                    </a:p>
                  </a:txBody>
                  <a:tcPr/>
                </a:tc>
                <a:tc>
                  <a:txBody>
                    <a:bodyPr/>
                    <a:lstStyle/>
                    <a:p>
                      <a:endParaRPr lang="zh-CN" altLang="en-US" sz="1200" dirty="0"/>
                    </a:p>
                  </a:txBody>
                  <a:tcPr/>
                </a:tc>
                <a:tc>
                  <a:txBody>
                    <a:bodyPr/>
                    <a:lstStyle/>
                    <a:p>
                      <a:endParaRPr lang="zh-CN" altLang="en-US" sz="1200" dirty="0"/>
                    </a:p>
                  </a:txBody>
                  <a:tcPr/>
                </a:tc>
              </a:tr>
              <a:tr h="295701">
                <a:tc>
                  <a:txBody>
                    <a:bodyPr/>
                    <a:lstStyle/>
                    <a:p>
                      <a:r>
                        <a:rPr lang="en-US" altLang="zh-CN" sz="1200" dirty="0" smtClean="0"/>
                        <a:t>DVRK software</a:t>
                      </a:r>
                      <a:endParaRPr lang="zh-CN" altLang="en-US" sz="1400" b="0" dirty="0"/>
                    </a:p>
                  </a:txBody>
                  <a:tcPr/>
                </a:tc>
                <a:tc>
                  <a:txBody>
                    <a:bodyPr/>
                    <a:lstStyle/>
                    <a:p>
                      <a:r>
                        <a:rPr lang="en-US" altLang="zh-CN" sz="1200" dirty="0" smtClean="0"/>
                        <a:t>Solved</a:t>
                      </a:r>
                      <a:endParaRPr lang="zh-CN" altLang="en-US" sz="1200" dirty="0"/>
                    </a:p>
                  </a:txBody>
                  <a:tcPr/>
                </a:tc>
                <a:tc>
                  <a:txBody>
                    <a:bodyPr/>
                    <a:lstStyle/>
                    <a:p>
                      <a:endParaRPr lang="zh-CN" altLang="en-US" sz="1200" dirty="0"/>
                    </a:p>
                  </a:txBody>
                  <a:tcPr/>
                </a:tc>
              </a:tr>
              <a:tr h="295701">
                <a:tc>
                  <a:txBody>
                    <a:bodyPr/>
                    <a:lstStyle/>
                    <a:p>
                      <a:r>
                        <a:rPr lang="en-US" altLang="zh-CN" sz="1200" dirty="0" smtClean="0"/>
                        <a:t>Ultrasound data</a:t>
                      </a:r>
                      <a:r>
                        <a:rPr lang="en-US" altLang="zh-CN" sz="1200" baseline="0" dirty="0" smtClean="0"/>
                        <a:t> acquisition API</a:t>
                      </a:r>
                      <a:endParaRPr lang="zh-CN" altLang="en-US" sz="1200" b="0" dirty="0"/>
                    </a:p>
                  </a:txBody>
                  <a:tcPr/>
                </a:tc>
                <a:tc>
                  <a:txBody>
                    <a:bodyPr/>
                    <a:lstStyle/>
                    <a:p>
                      <a:r>
                        <a:rPr lang="en-US" altLang="zh-CN" sz="1200" dirty="0" smtClean="0"/>
                        <a:t>Solved</a:t>
                      </a:r>
                      <a:endParaRPr lang="zh-CN" altLang="en-US" sz="1200" b="0" dirty="0"/>
                    </a:p>
                  </a:txBody>
                  <a:tcPr/>
                </a:tc>
                <a:tc>
                  <a:txBody>
                    <a:bodyPr/>
                    <a:lstStyle/>
                    <a:p>
                      <a:endParaRPr lang="zh-CN" altLang="en-US" sz="1200" b="0" dirty="0"/>
                    </a:p>
                  </a:txBody>
                  <a:tcPr/>
                </a:tc>
              </a:tr>
              <a:tr h="295701">
                <a:tc>
                  <a:txBody>
                    <a:bodyPr/>
                    <a:lstStyle/>
                    <a:p>
                      <a:r>
                        <a:rPr lang="en-US" altLang="zh-CN" sz="1200" dirty="0" smtClean="0"/>
                        <a:t>Robot operating</a:t>
                      </a:r>
                      <a:r>
                        <a:rPr lang="en-US" altLang="zh-CN" sz="1200" baseline="0" dirty="0" smtClean="0"/>
                        <a:t> system (ROS)</a:t>
                      </a:r>
                      <a:endParaRPr lang="zh-CN" altLang="en-US" sz="1200" b="0" dirty="0"/>
                    </a:p>
                  </a:txBody>
                  <a:tcPr/>
                </a:tc>
                <a:tc>
                  <a:txBody>
                    <a:bodyPr/>
                    <a:lstStyle/>
                    <a:p>
                      <a:r>
                        <a:rPr lang="en-US" altLang="zh-CN" sz="1200" dirty="0" smtClean="0"/>
                        <a:t>Solved</a:t>
                      </a:r>
                      <a:endParaRPr lang="zh-CN" altLang="en-US" sz="1200" b="0" dirty="0"/>
                    </a:p>
                  </a:txBody>
                  <a:tcPr/>
                </a:tc>
                <a:tc>
                  <a:txBody>
                    <a:bodyPr/>
                    <a:lstStyle/>
                    <a:p>
                      <a:endParaRPr lang="zh-CN" altLang="en-US" sz="1200" b="0" dirty="0"/>
                    </a:p>
                  </a:txBody>
                  <a:tcPr/>
                </a:tc>
              </a:tr>
              <a:tr h="295701">
                <a:tc>
                  <a:txBody>
                    <a:bodyPr/>
                    <a:lstStyle/>
                    <a:p>
                      <a:r>
                        <a:rPr lang="en-US" altLang="zh-CN" sz="1200" dirty="0" smtClean="0"/>
                        <a:t>Proper visualization library</a:t>
                      </a:r>
                      <a:endParaRPr lang="zh-CN" altLang="en-US" sz="1200" b="0" dirty="0"/>
                    </a:p>
                  </a:txBody>
                  <a:tcPr/>
                </a:tc>
                <a:tc>
                  <a:txBody>
                    <a:bodyPr/>
                    <a:lstStyle/>
                    <a:p>
                      <a:r>
                        <a:rPr lang="en-US" altLang="zh-CN" sz="1200" dirty="0" smtClean="0"/>
                        <a:t>Solved</a:t>
                      </a:r>
                      <a:endParaRPr lang="zh-CN" altLang="en-US" sz="1200" b="0" dirty="0"/>
                    </a:p>
                  </a:txBody>
                  <a:tcPr/>
                </a:tc>
                <a:tc>
                  <a:txBody>
                    <a:bodyPr/>
                    <a:lstStyle/>
                    <a:p>
                      <a:endParaRPr lang="zh-CN" altLang="en-US" sz="1200" b="0" dirty="0"/>
                    </a:p>
                  </a:txBody>
                  <a:tcPr/>
                </a:tc>
              </a:tr>
              <a:tr h="295701">
                <a:tc>
                  <a:txBody>
                    <a:bodyPr/>
                    <a:lstStyle/>
                    <a:p>
                      <a:r>
                        <a:rPr lang="en-US" altLang="zh-CN" sz="1200" dirty="0" smtClean="0"/>
                        <a:t>Elastography code from</a:t>
                      </a:r>
                      <a:r>
                        <a:rPr lang="en-US" altLang="zh-CN" sz="1200" baseline="0" dirty="0" smtClean="0"/>
                        <a:t> MUSIIC group</a:t>
                      </a:r>
                      <a:endParaRPr lang="zh-CN" altLang="en-US" sz="1200" b="0" dirty="0"/>
                    </a:p>
                  </a:txBody>
                  <a:tcPr/>
                </a:tc>
                <a:tc>
                  <a:txBody>
                    <a:bodyPr/>
                    <a:lstStyle/>
                    <a:p>
                      <a:r>
                        <a:rPr lang="en-US" altLang="zh-CN" sz="1200" dirty="0" smtClean="0"/>
                        <a:t>Pending</a:t>
                      </a:r>
                      <a:endParaRPr lang="zh-CN" altLang="en-US" sz="1200" b="0" dirty="0"/>
                    </a:p>
                  </a:txBody>
                  <a:tcPr/>
                </a:tc>
                <a:tc>
                  <a:txBody>
                    <a:bodyPr/>
                    <a:lstStyle/>
                    <a:p>
                      <a:r>
                        <a:rPr lang="en-US" altLang="zh-CN" sz="1200" dirty="0" smtClean="0"/>
                        <a:t>Implement one by myself</a:t>
                      </a:r>
                      <a:endParaRPr lang="zh-CN" altLang="en-US" sz="1200" b="0" dirty="0"/>
                    </a:p>
                  </a:txBody>
                  <a:tcPr/>
                </a:tc>
              </a:tr>
            </a:tbl>
          </a:graphicData>
        </a:graphic>
      </p:graphicFrame>
    </p:spTree>
    <p:extLst>
      <p:ext uri="{BB962C8B-B14F-4D97-AF65-F5344CB8AC3E}">
        <p14:creationId xmlns:p14="http://schemas.microsoft.com/office/powerpoint/2010/main" val="1709588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rgbClr val="1E3E4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379" y="-42650"/>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 name="Title 1"/>
          <p:cNvSpPr>
            <a:spLocks noGrp="1"/>
          </p:cNvSpPr>
          <p:nvPr>
            <p:ph type="ctrTitle"/>
          </p:nvPr>
        </p:nvSpPr>
        <p:spPr>
          <a:xfrm>
            <a:off x="4931619" y="71678"/>
            <a:ext cx="5509430" cy="979985"/>
          </a:xfrm>
        </p:spPr>
        <p:txBody>
          <a:bodyPr>
            <a:noAutofit/>
          </a:bodyPr>
          <a:lstStyle/>
          <a:p>
            <a:pPr algn="l"/>
            <a:r>
              <a:rPr lang="en-US" sz="2800" dirty="0" smtClean="0">
                <a:solidFill>
                  <a:schemeClr val="bg1"/>
                </a:solidFill>
                <a:latin typeface="Quadon Regular"/>
                <a:cs typeface="Quadon Regular"/>
              </a:rPr>
              <a:t>Tim</a:t>
            </a:r>
            <a:r>
              <a:rPr lang="en-US" altLang="zh-CN" sz="2800" dirty="0" smtClean="0">
                <a:solidFill>
                  <a:schemeClr val="bg1"/>
                </a:solidFill>
                <a:latin typeface="Quadon Regular"/>
                <a:cs typeface="Quadon Regular"/>
              </a:rPr>
              <a:t>e</a:t>
            </a:r>
            <a:r>
              <a:rPr lang="en-US" sz="2800" dirty="0" smtClean="0">
                <a:solidFill>
                  <a:schemeClr val="bg1"/>
                </a:solidFill>
                <a:latin typeface="Quadon Regular"/>
                <a:cs typeface="Quadon Regular"/>
              </a:rPr>
              <a:t>line</a:t>
            </a:r>
            <a:r>
              <a:rPr lang="en-US" sz="1800" dirty="0">
                <a:solidFill>
                  <a:schemeClr val="bg1"/>
                </a:solidFill>
                <a:latin typeface="Quadon Regular"/>
                <a:cs typeface="Quadon Regular"/>
              </a:rPr>
              <a:t/>
            </a:r>
            <a:br>
              <a:rPr lang="en-US" sz="1800" dirty="0">
                <a:solidFill>
                  <a:schemeClr val="bg1"/>
                </a:solidFill>
                <a:latin typeface="Quadon Regular"/>
                <a:cs typeface="Quadon Regular"/>
              </a:rPr>
            </a:br>
            <a:endParaRPr lang="en-US" sz="1800" dirty="0">
              <a:solidFill>
                <a:schemeClr val="bg1"/>
              </a:solidFill>
              <a:latin typeface="Quadon Regular"/>
              <a:cs typeface="Quadon Regular"/>
            </a:endParaRPr>
          </a:p>
        </p:txBody>
      </p:sp>
      <p:graphicFrame>
        <p:nvGraphicFramePr>
          <p:cNvPr id="6" name="表格 5"/>
          <p:cNvGraphicFramePr>
            <a:graphicFrameLocks noGrp="1"/>
          </p:cNvGraphicFramePr>
          <p:nvPr>
            <p:extLst>
              <p:ext uri="{D42A27DB-BD31-4B8C-83A1-F6EECF244321}">
                <p14:modId xmlns:p14="http://schemas.microsoft.com/office/powerpoint/2010/main" val="3049325695"/>
              </p:ext>
            </p:extLst>
          </p:nvPr>
        </p:nvGraphicFramePr>
        <p:xfrm>
          <a:off x="874929" y="1485133"/>
          <a:ext cx="10275490" cy="4970082"/>
        </p:xfrm>
        <a:graphic>
          <a:graphicData uri="http://schemas.openxmlformats.org/drawingml/2006/table">
            <a:tbl>
              <a:tblPr>
                <a:tableStyleId>{B301B821-A1FF-4177-AEE7-76D212191A09}</a:tableStyleId>
              </a:tblPr>
              <a:tblGrid>
                <a:gridCol w="4736461"/>
                <a:gridCol w="1397914"/>
                <a:gridCol w="1397914"/>
                <a:gridCol w="869229"/>
                <a:gridCol w="1873972"/>
              </a:tblGrid>
              <a:tr h="185659">
                <a:tc>
                  <a:txBody>
                    <a:bodyPr/>
                    <a:lstStyle/>
                    <a:p>
                      <a:pPr algn="l" fontAlgn="b"/>
                      <a:r>
                        <a:rPr lang="en-US" sz="1600" u="none" strike="noStrike" dirty="0">
                          <a:effectLst/>
                        </a:rPr>
                        <a:t>Task Name</a:t>
                      </a:r>
                      <a:endParaRPr lang="en-US" sz="16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b"/>
                      <a:r>
                        <a:rPr lang="en-US" sz="1600" u="none" strike="noStrike" dirty="0">
                          <a:effectLst/>
                        </a:rPr>
                        <a:t>Start Date</a:t>
                      </a:r>
                      <a:endParaRPr lang="en-US" sz="16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b"/>
                      <a:r>
                        <a:rPr lang="en-US" sz="1600" u="none" strike="noStrike">
                          <a:effectLst/>
                        </a:rPr>
                        <a:t>End Date</a:t>
                      </a:r>
                      <a:endParaRPr lang="en-US" sz="1600" b="1"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b"/>
                      <a:r>
                        <a:rPr lang="en-US" sz="1600" u="none" strike="noStrike" dirty="0">
                          <a:effectLst/>
                        </a:rPr>
                        <a:t>Duration</a:t>
                      </a:r>
                      <a:endParaRPr lang="en-US" sz="16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b"/>
                      <a:r>
                        <a:rPr lang="en-US" sz="1600" u="none" strike="noStrike">
                          <a:effectLst/>
                        </a:rPr>
                        <a:t>Status</a:t>
                      </a:r>
                      <a:endParaRPr lang="en-US" sz="1600" b="1"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b="1" u="none" strike="noStrike" dirty="0" smtClean="0">
                          <a:effectLst/>
                        </a:rPr>
                        <a:t>Milestone 1 - Ultrasound </a:t>
                      </a:r>
                      <a:r>
                        <a:rPr lang="en-US" sz="1100" b="1" u="none" strike="noStrike" dirty="0">
                          <a:effectLst/>
                        </a:rPr>
                        <a:t>data </a:t>
                      </a:r>
                      <a:r>
                        <a:rPr lang="en-US" sz="1100" b="1" u="none" strike="noStrike" dirty="0" smtClean="0">
                          <a:effectLst/>
                        </a:rPr>
                        <a:t>acquisition </a:t>
                      </a:r>
                      <a:r>
                        <a:rPr lang="en-US" sz="1100" b="1" u="none" strike="noStrike" dirty="0">
                          <a:effectLst/>
                        </a:rPr>
                        <a:t>integration</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02/28/17</a:t>
                      </a:r>
                      <a:endParaRPr lang="en-US" altLang="zh-CN"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03/14/17</a:t>
                      </a:r>
                      <a:endParaRPr lang="en-US" altLang="zh-CN"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11d</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In Progress</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u="none" strike="noStrike" dirty="0">
                          <a:effectLst/>
                        </a:rPr>
                        <a:t>Learn DVRK software framework</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203571" marR="8482" marT="8482" marB="0"/>
                </a:tc>
                <a:tc>
                  <a:txBody>
                    <a:bodyPr/>
                    <a:lstStyle/>
                    <a:p>
                      <a:pPr algn="l" fontAlgn="t"/>
                      <a:r>
                        <a:rPr lang="en-US" altLang="zh-CN" sz="1100" u="none" strike="noStrike" dirty="0">
                          <a:effectLst/>
                        </a:rPr>
                        <a:t>02/28/17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a:effectLst/>
                        </a:rPr>
                        <a:t>03/06/17</a:t>
                      </a:r>
                      <a:endParaRPr lang="en-US" altLang="zh-CN"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5d</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smtClean="0">
                          <a:effectLst/>
                        </a:rPr>
                        <a:t>In</a:t>
                      </a:r>
                      <a:r>
                        <a:rPr lang="en-US" altLang="zh-CN" sz="1100" u="none" strike="noStrike" baseline="0" dirty="0" smtClean="0">
                          <a:effectLst/>
                        </a:rPr>
                        <a:t> Progress</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u="none" strike="noStrike" dirty="0">
                          <a:effectLst/>
                        </a:rPr>
                        <a:t>Learn ultrasound data </a:t>
                      </a:r>
                      <a:r>
                        <a:rPr lang="en-US" sz="1100" u="none" strike="noStrike" dirty="0" smtClean="0">
                          <a:effectLst/>
                        </a:rPr>
                        <a:t>acquisition </a:t>
                      </a:r>
                      <a:r>
                        <a:rPr lang="en-US" sz="1100" u="none" strike="noStrike" dirty="0">
                          <a:effectLst/>
                        </a:rPr>
                        <a:t>API</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203571" marR="8482" marT="8482" marB="0"/>
                </a:tc>
                <a:tc>
                  <a:txBody>
                    <a:bodyPr/>
                    <a:lstStyle/>
                    <a:p>
                      <a:pPr algn="l" fontAlgn="t"/>
                      <a:r>
                        <a:rPr lang="en-US" altLang="zh-CN" sz="1100" u="none" strike="noStrike" dirty="0">
                          <a:effectLst/>
                        </a:rPr>
                        <a:t>03/07/17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a:effectLst/>
                        </a:rPr>
                        <a:t>03/08/17</a:t>
                      </a:r>
                      <a:endParaRPr lang="en-US" altLang="zh-CN"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2d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Not Started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u="none" strike="noStrike" dirty="0">
                          <a:effectLst/>
                        </a:rPr>
                        <a:t>Integrate API into DVRK framework</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203571" marR="8482" marT="8482" marB="0"/>
                </a:tc>
                <a:tc>
                  <a:txBody>
                    <a:bodyPr/>
                    <a:lstStyle/>
                    <a:p>
                      <a:pPr algn="l" fontAlgn="t"/>
                      <a:r>
                        <a:rPr lang="en-US" altLang="zh-CN" sz="1100" u="none" strike="noStrike" dirty="0">
                          <a:effectLst/>
                        </a:rPr>
                        <a:t>03/09/17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03/10/17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2d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Not Started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u="none" strike="noStrike" dirty="0">
                          <a:effectLst/>
                        </a:rPr>
                        <a:t>Ultrasound image display in DVRK framework</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203571" marR="8482" marT="8482" marB="0"/>
                </a:tc>
                <a:tc>
                  <a:txBody>
                    <a:bodyPr/>
                    <a:lstStyle/>
                    <a:p>
                      <a:pPr algn="l" fontAlgn="t"/>
                      <a:r>
                        <a:rPr lang="en-US" altLang="zh-CN" sz="1100" u="none" strike="noStrike">
                          <a:effectLst/>
                        </a:rPr>
                        <a:t>03/13/17</a:t>
                      </a:r>
                      <a:endParaRPr lang="en-US" altLang="zh-CN"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03/14/17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2d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Not Started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b="1" u="none" strike="noStrike" dirty="0" smtClean="0">
                          <a:effectLst/>
                        </a:rPr>
                        <a:t>Milestone</a:t>
                      </a:r>
                      <a:r>
                        <a:rPr lang="en-US" sz="1100" b="1" u="none" strike="noStrike" baseline="0" dirty="0" smtClean="0">
                          <a:effectLst/>
                        </a:rPr>
                        <a:t> 2 - </a:t>
                      </a:r>
                      <a:r>
                        <a:rPr lang="en-US" sz="1100" b="1" u="none" strike="noStrike" dirty="0" smtClean="0">
                          <a:effectLst/>
                        </a:rPr>
                        <a:t>Ultrasound </a:t>
                      </a:r>
                      <a:r>
                        <a:rPr lang="en-US" sz="1100" b="1" u="none" strike="noStrike" dirty="0">
                          <a:effectLst/>
                        </a:rPr>
                        <a:t>probe calibration</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a:effectLst/>
                        </a:rPr>
                        <a:t>03/15/17</a:t>
                      </a:r>
                      <a:endParaRPr lang="en-US" altLang="zh-CN" sz="1100" b="1"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03/28/17</a:t>
                      </a:r>
                      <a:endParaRPr lang="en-US" altLang="zh-CN"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10d</a:t>
                      </a:r>
                      <a:endParaRPr lang="en-US" sz="1100" b="1"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Not Started</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u="none" strike="noStrike" dirty="0">
                          <a:effectLst/>
                        </a:rPr>
                        <a:t>Ultrasound probe install</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203571" marR="8482" marT="8482" marB="0"/>
                </a:tc>
                <a:tc>
                  <a:txBody>
                    <a:bodyPr/>
                    <a:lstStyle/>
                    <a:p>
                      <a:pPr algn="l" fontAlgn="t"/>
                      <a:r>
                        <a:rPr lang="en-US" altLang="zh-CN" sz="1100" u="none" strike="noStrike" dirty="0">
                          <a:effectLst/>
                        </a:rPr>
                        <a:t>03/15/17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03/15/17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1d</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Not Started</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u="none" strike="noStrike" dirty="0">
                          <a:effectLst/>
                        </a:rPr>
                        <a:t>Ultrasound kinematics calibration</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203571" marR="8482" marT="8482" marB="0"/>
                </a:tc>
                <a:tc>
                  <a:txBody>
                    <a:bodyPr/>
                    <a:lstStyle/>
                    <a:p>
                      <a:pPr algn="l" fontAlgn="t"/>
                      <a:r>
                        <a:rPr lang="en-US" altLang="zh-CN" sz="1100" u="none" strike="noStrike">
                          <a:effectLst/>
                        </a:rPr>
                        <a:t>03/16/17</a:t>
                      </a:r>
                      <a:endParaRPr lang="en-US" altLang="zh-CN"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03/20/17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3d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Not Started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u="none" strike="noStrike" dirty="0">
                          <a:effectLst/>
                        </a:rPr>
                        <a:t>Ultrasound scan plane calibration</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203571" marR="8482" marT="8482" marB="0"/>
                </a:tc>
                <a:tc>
                  <a:txBody>
                    <a:bodyPr/>
                    <a:lstStyle/>
                    <a:p>
                      <a:pPr algn="l" fontAlgn="t"/>
                      <a:r>
                        <a:rPr lang="en-US" altLang="zh-CN" sz="1100" u="none" strike="noStrike">
                          <a:effectLst/>
                        </a:rPr>
                        <a:t>03/21/17</a:t>
                      </a:r>
                      <a:endParaRPr lang="en-US" altLang="zh-CN"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03/24/17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4d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Not Started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u="none" strike="noStrike" dirty="0">
                          <a:effectLst/>
                        </a:rPr>
                        <a:t>Calibration results verification</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203571" marR="8482" marT="8482" marB="0"/>
                </a:tc>
                <a:tc>
                  <a:txBody>
                    <a:bodyPr/>
                    <a:lstStyle/>
                    <a:p>
                      <a:pPr algn="l" fontAlgn="t"/>
                      <a:r>
                        <a:rPr lang="en-US" altLang="zh-CN" sz="1100" u="none" strike="noStrike">
                          <a:effectLst/>
                        </a:rPr>
                        <a:t>03/27/17</a:t>
                      </a:r>
                      <a:endParaRPr lang="en-US" altLang="zh-CN"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03/28/17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2d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Not Started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b="1" u="none" strike="noStrike" dirty="0" smtClean="0">
                          <a:effectLst/>
                        </a:rPr>
                        <a:t>Milestone</a:t>
                      </a:r>
                      <a:r>
                        <a:rPr lang="en-US" sz="1100" b="1" u="none" strike="noStrike" baseline="0" dirty="0" smtClean="0">
                          <a:effectLst/>
                        </a:rPr>
                        <a:t> 3 - </a:t>
                      </a:r>
                      <a:r>
                        <a:rPr lang="en-US" sz="1100" b="1" u="none" strike="noStrike" dirty="0" smtClean="0">
                          <a:effectLst/>
                        </a:rPr>
                        <a:t>Hybrid </a:t>
                      </a:r>
                      <a:r>
                        <a:rPr lang="en-US" sz="1100" b="1" u="none" strike="noStrike" dirty="0">
                          <a:effectLst/>
                        </a:rPr>
                        <a:t>force feedback control with ultrasound probe</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03/29/17</a:t>
                      </a:r>
                      <a:endParaRPr lang="en-US" altLang="zh-CN"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04/07/17</a:t>
                      </a:r>
                      <a:endParaRPr lang="en-US" altLang="zh-CN"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8d</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Not Started</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u="none" strike="noStrike" dirty="0">
                          <a:effectLst/>
                        </a:rPr>
                        <a:t>Learn force sensor data </a:t>
                      </a:r>
                      <a:r>
                        <a:rPr lang="en-US" sz="1100" u="none" strike="noStrike" dirty="0" smtClean="0">
                          <a:effectLst/>
                        </a:rPr>
                        <a:t>acquisition </a:t>
                      </a:r>
                      <a:r>
                        <a:rPr lang="en-US" sz="1100" u="none" strike="noStrike" dirty="0">
                          <a:effectLst/>
                        </a:rPr>
                        <a:t>API and force control in DVRK</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203571" marR="8482" marT="8482" marB="0"/>
                </a:tc>
                <a:tc>
                  <a:txBody>
                    <a:bodyPr/>
                    <a:lstStyle/>
                    <a:p>
                      <a:pPr algn="l" fontAlgn="t"/>
                      <a:r>
                        <a:rPr lang="en-US" altLang="zh-CN" sz="1100" u="none" strike="noStrike" dirty="0">
                          <a:effectLst/>
                        </a:rPr>
                        <a:t>03/29/17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03/30/17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2d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Not Started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u="none" strike="noStrike" dirty="0">
                          <a:effectLst/>
                        </a:rPr>
                        <a:t>Get a ready-to-use elasticity phantom or make a proper one</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203571" marR="8482" marT="8482" marB="0"/>
                </a:tc>
                <a:tc>
                  <a:txBody>
                    <a:bodyPr/>
                    <a:lstStyle/>
                    <a:p>
                      <a:pPr algn="l" fontAlgn="t"/>
                      <a:r>
                        <a:rPr lang="en-US" altLang="zh-CN" sz="1100" u="none" strike="noStrike" dirty="0">
                          <a:effectLst/>
                        </a:rPr>
                        <a:t>03/31/17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04/03/17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2d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Not Started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u="none" strike="noStrike" dirty="0">
                          <a:effectLst/>
                        </a:rPr>
                        <a:t>Install force sensor underneath phantom and test force sensor data </a:t>
                      </a:r>
                      <a:r>
                        <a:rPr lang="en-US" sz="1100" u="none" strike="noStrike" dirty="0" smtClean="0">
                          <a:effectLst/>
                        </a:rPr>
                        <a:t>acquisition</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203571" marR="8482" marT="8482" marB="0"/>
                </a:tc>
                <a:tc>
                  <a:txBody>
                    <a:bodyPr/>
                    <a:lstStyle/>
                    <a:p>
                      <a:pPr algn="l" fontAlgn="t"/>
                      <a:r>
                        <a:rPr lang="en-US" altLang="zh-CN" sz="1100" u="none" strike="noStrike">
                          <a:effectLst/>
                        </a:rPr>
                        <a:t>04/04/17</a:t>
                      </a:r>
                      <a:endParaRPr lang="en-US" altLang="zh-CN"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04/04/17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1d</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Not Started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u="none" strike="noStrike" dirty="0">
                          <a:effectLst/>
                        </a:rPr>
                        <a:t>Move ultrasound probe on phantom surface with constant force</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203571" marR="8482" marT="8482" marB="0"/>
                </a:tc>
                <a:tc>
                  <a:txBody>
                    <a:bodyPr/>
                    <a:lstStyle/>
                    <a:p>
                      <a:pPr algn="l" fontAlgn="t"/>
                      <a:r>
                        <a:rPr lang="en-US" altLang="zh-CN" sz="1100" u="none" strike="noStrike">
                          <a:effectLst/>
                        </a:rPr>
                        <a:t>04/05/17</a:t>
                      </a:r>
                      <a:endParaRPr lang="en-US" altLang="zh-CN"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04/07/17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3d</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Not Started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b="1" u="none" strike="noStrike" dirty="0" smtClean="0">
                          <a:effectLst/>
                        </a:rPr>
                        <a:t>Milestone 4 - Ultrasound Elastography integration</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04/10/17</a:t>
                      </a:r>
                      <a:endParaRPr lang="en-US" altLang="zh-CN"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04/25/17</a:t>
                      </a:r>
                      <a:endParaRPr lang="en-US" altLang="zh-CN"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12d</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Not Started</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u="none" strike="noStrike" dirty="0">
                          <a:effectLst/>
                        </a:rPr>
                        <a:t>Obtain </a:t>
                      </a:r>
                      <a:r>
                        <a:rPr lang="en-US" altLang="zh-CN" sz="1100" u="none" strike="noStrike" dirty="0" smtClean="0">
                          <a:effectLst/>
                        </a:rPr>
                        <a:t>Ultrasound </a:t>
                      </a:r>
                      <a:r>
                        <a:rPr lang="en-US" sz="1100" u="none" strike="noStrike" dirty="0" smtClean="0">
                          <a:effectLst/>
                        </a:rPr>
                        <a:t>Elastography </a:t>
                      </a:r>
                      <a:r>
                        <a:rPr lang="en-US" sz="1100" u="none" strike="noStrike" dirty="0">
                          <a:effectLst/>
                        </a:rPr>
                        <a:t>source code or </a:t>
                      </a:r>
                      <a:r>
                        <a:rPr lang="en-US" sz="1100" u="none" strike="noStrike" dirty="0" smtClean="0">
                          <a:effectLst/>
                        </a:rPr>
                        <a:t>implement </a:t>
                      </a:r>
                      <a:r>
                        <a:rPr lang="en-US" sz="1100" u="none" strike="noStrike" dirty="0">
                          <a:effectLst/>
                        </a:rPr>
                        <a:t>one</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203571" marR="8482" marT="8482" marB="0"/>
                </a:tc>
                <a:tc>
                  <a:txBody>
                    <a:bodyPr/>
                    <a:lstStyle/>
                    <a:p>
                      <a:pPr algn="l" fontAlgn="t"/>
                      <a:r>
                        <a:rPr lang="en-US" altLang="zh-CN" sz="1100" u="none" strike="noStrike">
                          <a:effectLst/>
                        </a:rPr>
                        <a:t>04/10/17</a:t>
                      </a:r>
                      <a:endParaRPr lang="en-US" altLang="zh-CN"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04/14/17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5d</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Not Started</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u="none" strike="noStrike" dirty="0">
                          <a:effectLst/>
                        </a:rPr>
                        <a:t>Integrate </a:t>
                      </a:r>
                      <a:r>
                        <a:rPr lang="en-US" sz="1100" u="none" strike="noStrike" dirty="0" smtClean="0">
                          <a:effectLst/>
                        </a:rPr>
                        <a:t>Ultrasound Elastography </a:t>
                      </a:r>
                      <a:r>
                        <a:rPr lang="en-US" sz="1100" u="none" strike="noStrike" dirty="0">
                          <a:effectLst/>
                        </a:rPr>
                        <a:t>into DVRK software framework</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203571" marR="8482" marT="8482" marB="0"/>
                </a:tc>
                <a:tc>
                  <a:txBody>
                    <a:bodyPr/>
                    <a:lstStyle/>
                    <a:p>
                      <a:pPr algn="l" fontAlgn="t"/>
                      <a:r>
                        <a:rPr lang="en-US" altLang="zh-CN" sz="1100" u="none" strike="noStrike" dirty="0">
                          <a:effectLst/>
                        </a:rPr>
                        <a:t>04/17/17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04/20/17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4d</a:t>
                      </a:r>
                      <a:endParaRPr lang="en-US"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Not Started</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u="none" strike="noStrike" dirty="0">
                          <a:effectLst/>
                        </a:rPr>
                        <a:t>Test </a:t>
                      </a:r>
                      <a:r>
                        <a:rPr lang="en-US" sz="1100" u="none" strike="noStrike" dirty="0" smtClean="0">
                          <a:effectLst/>
                        </a:rPr>
                        <a:t>Ultrasound Elastography </a:t>
                      </a:r>
                      <a:r>
                        <a:rPr lang="en-US" sz="1100" u="none" strike="noStrike" dirty="0">
                          <a:effectLst/>
                        </a:rPr>
                        <a:t>on phantom</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203571" marR="8482" marT="8482" marB="0"/>
                </a:tc>
                <a:tc>
                  <a:txBody>
                    <a:bodyPr/>
                    <a:lstStyle/>
                    <a:p>
                      <a:pPr algn="l" fontAlgn="t"/>
                      <a:r>
                        <a:rPr lang="en-US" altLang="zh-CN" sz="1100" u="none" strike="noStrike">
                          <a:effectLst/>
                        </a:rPr>
                        <a:t>04/21/17</a:t>
                      </a:r>
                      <a:endParaRPr lang="en-US" altLang="zh-CN" sz="1100" b="0"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04/25/17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3d</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Not Started</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b="1" u="none" strike="noStrike" dirty="0" smtClean="0">
                          <a:effectLst/>
                        </a:rPr>
                        <a:t>Project refinement and further verification</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smtClean="0">
                          <a:effectLst/>
                        </a:rPr>
                        <a:t>04/26/17</a:t>
                      </a:r>
                      <a:endParaRPr lang="en-US" altLang="zh-CN"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smtClean="0">
                          <a:effectLst/>
                        </a:rPr>
                        <a:t>05/12/17</a:t>
                      </a:r>
                      <a:endParaRPr lang="en-US" altLang="zh-CN"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smtClean="0">
                          <a:effectLst/>
                        </a:rPr>
                        <a:t>13d</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Not Started</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b="1" u="none" strike="noStrike" dirty="0" smtClean="0">
                          <a:effectLst/>
                        </a:rPr>
                        <a:t>Seminar presentation</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smtClean="0">
                          <a:effectLst/>
                        </a:rPr>
                        <a:t>03/06/17</a:t>
                      </a:r>
                      <a:endParaRPr lang="en-US" altLang="zh-CN"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smtClean="0">
                          <a:effectLst/>
                        </a:rPr>
                        <a:t>03/08/17</a:t>
                      </a:r>
                      <a:endParaRPr lang="en-US" altLang="zh-CN"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3d</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Not Started</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b="1" u="none" strike="noStrike" dirty="0">
                          <a:effectLst/>
                        </a:rPr>
                        <a:t>Checkpoint presentation</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a:effectLst/>
                        </a:rPr>
                        <a:t>04/03/17</a:t>
                      </a:r>
                      <a:endParaRPr lang="en-US" altLang="zh-CN" sz="1100" b="1"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04/05/17</a:t>
                      </a:r>
                      <a:endParaRPr lang="en-US" altLang="zh-CN"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3d</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Not Started</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r>
              <a:tr h="205120">
                <a:tc>
                  <a:txBody>
                    <a:bodyPr/>
                    <a:lstStyle/>
                    <a:p>
                      <a:pPr algn="l" fontAlgn="t"/>
                      <a:r>
                        <a:rPr lang="en-US" sz="1100" b="1" u="none" strike="noStrike" dirty="0">
                          <a:effectLst/>
                        </a:rPr>
                        <a:t>Final presentation</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05/13/17</a:t>
                      </a:r>
                      <a:endParaRPr lang="en-US" altLang="zh-CN"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altLang="zh-CN" sz="1100" u="none" strike="noStrike" dirty="0">
                          <a:effectLst/>
                        </a:rPr>
                        <a:t>05/17/17</a:t>
                      </a:r>
                      <a:endParaRPr lang="en-US" altLang="zh-CN"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a:effectLst/>
                        </a:rPr>
                        <a:t>4d</a:t>
                      </a:r>
                      <a:endParaRPr lang="en-US" sz="1100" b="1" i="0" u="none" strike="noStrike">
                        <a:solidFill>
                          <a:srgbClr val="000000"/>
                        </a:solidFill>
                        <a:effectLst/>
                        <a:latin typeface="Arial" panose="020B0604020202020204" pitchFamily="34" charset="0"/>
                        <a:ea typeface="宋体" panose="02010600030101010101" pitchFamily="2" charset="-122"/>
                      </a:endParaRPr>
                    </a:p>
                  </a:txBody>
                  <a:tcPr marL="8482" marR="8482" marT="8482" marB="0"/>
                </a:tc>
                <a:tc>
                  <a:txBody>
                    <a:bodyPr/>
                    <a:lstStyle/>
                    <a:p>
                      <a:pPr algn="l" fontAlgn="t"/>
                      <a:r>
                        <a:rPr lang="en-US" sz="1100" u="none" strike="noStrike" dirty="0">
                          <a:effectLst/>
                        </a:rPr>
                        <a:t>Not Started</a:t>
                      </a:r>
                      <a:endParaRPr lang="en-US" sz="1100" b="1" i="0" u="none" strike="noStrike" dirty="0">
                        <a:solidFill>
                          <a:srgbClr val="000000"/>
                        </a:solidFill>
                        <a:effectLst/>
                        <a:latin typeface="Arial" panose="020B0604020202020204" pitchFamily="34" charset="0"/>
                        <a:ea typeface="宋体" panose="02010600030101010101" pitchFamily="2" charset="-122"/>
                      </a:endParaRPr>
                    </a:p>
                  </a:txBody>
                  <a:tcPr marL="8482" marR="8482" marT="8482" marB="0"/>
                </a:tc>
              </a:tr>
            </a:tbl>
          </a:graphicData>
        </a:graphic>
      </p:graphicFrame>
    </p:spTree>
    <p:extLst>
      <p:ext uri="{BB962C8B-B14F-4D97-AF65-F5344CB8AC3E}">
        <p14:creationId xmlns:p14="http://schemas.microsoft.com/office/powerpoint/2010/main" val="1712706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2290</TotalTime>
  <Words>1179</Words>
  <Application>Microsoft Office PowerPoint</Application>
  <PresentationFormat>宽屏</PresentationFormat>
  <Paragraphs>270</Paragraphs>
  <Slides>11</Slides>
  <Notes>11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 ☞</vt:lpstr>
      <vt:lpstr>Gentona Book</vt:lpstr>
      <vt:lpstr>Gentona Light</vt:lpstr>
      <vt:lpstr>Quadon</vt:lpstr>
      <vt:lpstr>Quadon Regular</vt:lpstr>
      <vt:lpstr>宋体</vt:lpstr>
      <vt:lpstr>Arial</vt:lpstr>
      <vt:lpstr>Calibri</vt:lpstr>
      <vt:lpstr>Calibri Light</vt:lpstr>
      <vt:lpstr>Cambria Math</vt:lpstr>
      <vt:lpstr>Office 主题</vt:lpstr>
      <vt:lpstr>Force Controlled Elastography with DaVinci Toolkit</vt:lpstr>
      <vt:lpstr>Background </vt:lpstr>
      <vt:lpstr>Proposed Plan </vt:lpstr>
      <vt:lpstr>Technical Overview </vt:lpstr>
      <vt:lpstr>Technical Overview </vt:lpstr>
      <vt:lpstr>Technical Overview </vt:lpstr>
      <vt:lpstr>Deliverables </vt:lpstr>
      <vt:lpstr>Dependencies </vt:lpstr>
      <vt:lpstr>Timeline </vt:lpstr>
      <vt:lpstr>Management </vt:lpstr>
      <vt:lpstr>Reading List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DVRK Ultrasound Integration and Elastography Imaging</dc:title>
  <dc:creator>刘星桐</dc:creator>
  <cp:lastModifiedBy>刘星桐</cp:lastModifiedBy>
  <cp:revision>250</cp:revision>
  <dcterms:created xsi:type="dcterms:W3CDTF">2017-02-20T18:48:19Z</dcterms:created>
  <dcterms:modified xsi:type="dcterms:W3CDTF">2017-02-28T16:56:07Z</dcterms:modified>
</cp:coreProperties>
</file>