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5" r:id="rId2"/>
    <p:sldId id="276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9"/>
  </p:normalViewPr>
  <p:slideViewPr>
    <p:cSldViewPr showGuides="1">
      <p:cViewPr varScale="1">
        <p:scale>
          <a:sx n="62" d="100"/>
          <a:sy n="62" d="100"/>
        </p:scale>
        <p:origin x="75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512CACE-AF88-ED49-8F85-D65AFFF2F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41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F6788FD-083D-3B4A-BCEA-C6203DCA5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23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/>
        </p:nvGrpSpPr>
        <p:grpSpPr bwMode="auto">
          <a:xfrm>
            <a:off x="3302000" y="6477000"/>
            <a:ext cx="5842000" cy="381000"/>
            <a:chOff x="2080" y="4080"/>
            <a:chExt cx="3680" cy="240"/>
          </a:xfrm>
        </p:grpSpPr>
        <p:pic>
          <p:nvPicPr>
            <p:cNvPr id="1030" name="Picture 13" descr="ERCLogoSmallColo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589" y="4080"/>
              <a:ext cx="1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2080" y="4118"/>
              <a:ext cx="34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2"/>
                  </a:solidFill>
                  <a:latin typeface="Arial" pitchFamily="-107" charset="0"/>
                </a:rPr>
                <a:t>Engineering Research Center for Computer Integrated Surgical Systems and Technology</a:t>
              </a:r>
            </a:p>
          </p:txBody>
        </p:sp>
      </p:grp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6430963"/>
            <a:ext cx="373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fld id="{AC6DEC11-5E03-2848-BAEE-A26AD718E783}" type="slidenum">
              <a:rPr lang="en-US" sz="1200" b="1">
                <a:latin typeface="Arial" pitchFamily="-107" charset="0"/>
              </a:rPr>
              <a:pPr marL="341313" indent="-341313">
                <a:defRPr/>
              </a:pPr>
              <a:t>‹#›</a:t>
            </a:fld>
            <a:r>
              <a:rPr lang="en-US" sz="1200" b="1" dirty="0" smtClean="0">
                <a:latin typeface="Arial" pitchFamily="-107" charset="0"/>
              </a:rPr>
              <a:t>	</a:t>
            </a:r>
            <a:r>
              <a:rPr lang="en-US" sz="1000" dirty="0" smtClean="0">
                <a:latin typeface="Times New Roman" pitchFamily="-107" charset="0"/>
              </a:rPr>
              <a:t>600.456/656 CIS2 Spring 2018</a:t>
            </a:r>
          </a:p>
          <a:p>
            <a:pPr marL="341313" indent="-341313">
              <a:defRPr/>
            </a:pPr>
            <a:r>
              <a:rPr lang="en-US" sz="1000" dirty="0">
                <a:latin typeface="Times New Roman" pitchFamily="-107" charset="0"/>
              </a:rPr>
              <a:t>	Copyright © R. H. Taylor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Near-Infrared Fluorescent Sutures</a:t>
            </a:r>
            <a:endParaRPr lang="en-US" sz="2000" dirty="0" smtClean="0">
              <a:solidFill>
                <a:srgbClr val="0000FF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Design a prototype for NIRF suture that can be easily detected and segmented from a NIR camera</a:t>
            </a:r>
            <a:endParaRPr lang="en-US" sz="18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What Students Will Do</a:t>
            </a: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:</a:t>
            </a:r>
            <a:r>
              <a:rPr lang="en-US" sz="18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Use typical materials found in sutures (silk, polyester, </a:t>
            </a:r>
            <a:r>
              <a:rPr lang="en-US" sz="1800" dirty="0" err="1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etc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) and add indocyanine (ICG) to create a NIRF suture.</a:t>
            </a:r>
            <a:endParaRPr lang="en-US" sz="1800" b="1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Deliverables</a:t>
            </a: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:</a:t>
            </a:r>
            <a:endParaRPr lang="en-US" sz="18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sz="1900" dirty="0" smtClean="0">
                <a:latin typeface="Verdana" pitchFamily="1" charset="0"/>
              </a:rPr>
              <a:t>A </a:t>
            </a:r>
            <a:r>
              <a:rPr lang="en-US" sz="1900" dirty="0" smtClean="0">
                <a:latin typeface="Verdana" pitchFamily="1" charset="0"/>
              </a:rPr>
              <a:t>material that is composition that is suitable for surgical procedure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Verdana" pitchFamily="1" charset="0"/>
              </a:rPr>
              <a:t>NIRF suture threads that can imaged with current NIR cameras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Verdana" pitchFamily="1" charset="0"/>
              </a:rPr>
              <a:t>NIRF sutures with needle attached</a:t>
            </a:r>
            <a:endParaRPr lang="en-US" sz="1800" dirty="0" smtClean="0">
              <a:latin typeface="Verdana" pitchFamily="1" charset="0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Size group: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3</a:t>
            </a:r>
            <a:endParaRPr lang="en-US" sz="1800" b="1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Skills: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material, biomedical, chemical, spinning</a:t>
            </a:r>
            <a:endParaRPr lang="en-US" sz="1800" b="1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Mentors: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Simon Leonard sleonard@jhu.edu</a:t>
            </a:r>
            <a:endParaRPr lang="en-US" sz="19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Near-Infrared Fluorescent Sutures</a:t>
            </a:r>
            <a:endParaRPr lang="en-US" sz="2000" dirty="0" smtClean="0">
              <a:solidFill>
                <a:srgbClr val="0000FF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Current state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Existing sutures are coated with a mix of ICG, acetone and 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Works well, very bright, but labor intensive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Aim is to create a suture thread specifically designed for this purpose</a:t>
            </a:r>
            <a:endParaRPr lang="en-US" sz="19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27" y="2725940"/>
            <a:ext cx="3657600" cy="19288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00" y="4648200"/>
            <a:ext cx="3812400" cy="2037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693194"/>
            <a:ext cx="3657600" cy="1928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8687" y="2761846"/>
            <a:ext cx="2084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NIRF suture</a:t>
            </a:r>
          </a:p>
          <a:p>
            <a:r>
              <a:rPr lang="en-US" sz="1400" dirty="0">
                <a:solidFill>
                  <a:schemeClr val="bg1"/>
                </a:solidFill>
              </a:rPr>
              <a:t>d</a:t>
            </a:r>
            <a:r>
              <a:rPr lang="en-US" sz="1400" dirty="0" smtClean="0">
                <a:solidFill>
                  <a:schemeClr val="bg1"/>
                </a:solidFill>
              </a:rPr>
              <a:t>uring pig hysterectomy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 bwMode="auto">
          <a:xfrm flipH="1">
            <a:off x="1524000" y="3023456"/>
            <a:ext cx="174687" cy="2616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943600" y="3691926"/>
            <a:ext cx="141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NIRF suture</a:t>
            </a:r>
          </a:p>
          <a:p>
            <a:r>
              <a:rPr lang="en-US" sz="1400" dirty="0">
                <a:solidFill>
                  <a:schemeClr val="bg1"/>
                </a:solidFill>
              </a:rPr>
              <a:t>o</a:t>
            </a:r>
            <a:r>
              <a:rPr lang="en-US" sz="1400" dirty="0" smtClean="0">
                <a:solidFill>
                  <a:schemeClr val="bg1"/>
                </a:solidFill>
              </a:rPr>
              <a:t>n suturing pad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14659" y="5683915"/>
            <a:ext cx="2114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Segmented NIRF suture</a:t>
            </a:r>
          </a:p>
        </p:txBody>
      </p:sp>
    </p:spTree>
    <p:extLst>
      <p:ext uri="{BB962C8B-B14F-4D97-AF65-F5344CB8AC3E}">
        <p14:creationId xmlns:p14="http://schemas.microsoft.com/office/powerpoint/2010/main" val="235614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-Lectur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CIS-Lecture</Template>
  <TotalTime>5975</TotalTime>
  <Words>147</Words>
  <Application>Microsoft Office PowerPoint</Application>
  <PresentationFormat>On-screen Show (4:3)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ＭＳ Ｐゴシック</vt:lpstr>
      <vt:lpstr>Arial</vt:lpstr>
      <vt:lpstr>Times New Roman</vt:lpstr>
      <vt:lpstr>Verdana</vt:lpstr>
      <vt:lpstr>CIS-Lecture</vt:lpstr>
      <vt:lpstr>Near-Infrared Fluorescent Sutures</vt:lpstr>
      <vt:lpstr>Near-Infrared Fluorescent Sutures</vt:lpstr>
    </vt:vector>
  </TitlesOfParts>
  <Company>Johns Hopkins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projects (examples)</dc:title>
  <dc:creator>R. H. Taylor</dc:creator>
  <cp:lastModifiedBy>sleonard</cp:lastModifiedBy>
  <cp:revision>75</cp:revision>
  <cp:lastPrinted>1998-01-12T19:42:20Z</cp:lastPrinted>
  <dcterms:created xsi:type="dcterms:W3CDTF">2014-01-14T11:21:36Z</dcterms:created>
  <dcterms:modified xsi:type="dcterms:W3CDTF">2018-02-01T03:32:05Z</dcterms:modified>
</cp:coreProperties>
</file>